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77" r:id="rId6"/>
    <p:sldId id="263" r:id="rId7"/>
    <p:sldId id="264" r:id="rId8"/>
    <p:sldId id="262" r:id="rId9"/>
    <p:sldId id="265" r:id="rId10"/>
    <p:sldId id="261" r:id="rId11"/>
    <p:sldId id="266" r:id="rId12"/>
    <p:sldId id="276" r:id="rId13"/>
    <p:sldId id="269" r:id="rId14"/>
    <p:sldId id="268" r:id="rId15"/>
    <p:sldId id="275" r:id="rId16"/>
    <p:sldId id="274" r:id="rId17"/>
    <p:sldId id="25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194B15-4CE9-445A-83FA-1D6215D1EDF7}" type="datetimeFigureOut">
              <a:rPr lang="ru-RU" smtClean="0"/>
              <a:pPr/>
              <a:t>04.04.2016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A7B7B3-FFF8-461C-A220-70E6C1733AA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581128"/>
            <a:ext cx="8458200" cy="122237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Диоды Ганна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573016"/>
            <a:ext cx="8458200" cy="914400"/>
          </a:xfrm>
        </p:spPr>
        <p:txBody>
          <a:bodyPr>
            <a:normAutofit fontScale="77500" lnSpcReduction="20000"/>
          </a:bodyPr>
          <a:lstStyle/>
          <a:p>
            <a:r>
              <a:rPr lang="ru-RU" sz="4400" dirty="0" smtClean="0"/>
              <a:t>Новые типы полупроводниковых приборов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9553"/>
            <a:ext cx="6408712" cy="451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71600" y="5877272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Зависимость скорости дрейфа от напряженности поля для </a:t>
            </a:r>
            <a:r>
              <a:rPr lang="ru-RU" sz="2400" dirty="0" err="1" smtClean="0"/>
              <a:t>GaAs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40768"/>
            <a:ext cx="6048672" cy="448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587727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Зависимость дрейфовой скорости электронов в </a:t>
            </a:r>
            <a:r>
              <a:rPr lang="ru-RU" sz="2400" dirty="0" err="1" smtClean="0"/>
              <a:t>GaAs</a:t>
            </a:r>
            <a:r>
              <a:rPr lang="ru-RU" sz="2400" dirty="0" smtClean="0"/>
              <a:t> от E при T, K: 1 – 200, 2 – 300, 3 – 350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Домены сильного электрического поля</a:t>
            </a:r>
            <a:endParaRPr lang="ru-RU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96752"/>
            <a:ext cx="4320480" cy="532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Достоинства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Современные диоды Ганна работают в полосе частот более октавы, имеют малые шумы, требуют низковольтных источников питания. Гарантируемый срок службы превышает 100 лет.</a:t>
            </a:r>
          </a:p>
          <a:p>
            <a:r>
              <a:rPr lang="ru-RU" dirty="0" smtClean="0"/>
              <a:t>В настоящее время известно около 400 типов промышленных диодов Ганна, которые нашли применение в твердотельных приборах СВЧ различного назначения.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Генераторы на диодах Ганна применяются в аппаратуре связи, доплеровских и импульсных портативных и переносных РЛС, приёмоответчиках, радиомаяках, системах охранной сигнализации. Они используются в качестве генераторов передающих устройств непрерывного и импульсного режима, гетеродинов приёмных устройств и в генераторах качающейся частоты в панорамных измерительных приборах.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СВЧ генератор на диоде Ганна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1125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Диод Ганна используются для построения генераторов микроволн с частотами в диапазоне от 10 ГГц до ТГц. Это устройство, имеющее отрицательное дифференциальное сопротивление – также называемого как прибор переноса электронов — является колебательным контуром, состоящий из диода Ганна и подаваемого на него постоянного напряжения смещения (в области отрицательного сопротивления).</a:t>
            </a:r>
          </a:p>
          <a:p>
            <a:pPr algn="just"/>
            <a:r>
              <a:rPr lang="ru-RU" dirty="0" smtClean="0"/>
              <a:t>Благодаря этому, суммарное дифференциальное сопротивление цепи становится равным нулю, так как отрицательное сопротивление диода сокращается при положительном сопротивлении цепи, что приводит к возникновению колебаний.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СВЧ генератор на диоде Ганна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diod-ganna-princip-raboty-primenenie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3600400" cy="5186479"/>
          </a:xfrm>
        </p:spPr>
      </p:pic>
      <p:sp>
        <p:nvSpPr>
          <p:cNvPr id="5" name="Прямоугольник 4"/>
          <p:cNvSpPr/>
          <p:nvPr/>
        </p:nvSpPr>
        <p:spPr>
          <a:xfrm>
            <a:off x="4499992" y="1412776"/>
            <a:ext cx="3672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Генератор Ганна для генерации частот в диапазоне от 5 ГГц  до 35 ГГц  на выходе. Генератор Ганн используются в радиосвязи, в военных и коммерческих радиолокационных установках.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</a:t>
            </a:r>
            <a:r>
              <a:rPr lang="en-US" dirty="0" smtClean="0"/>
              <a:t>http://dssp.petrsu.ru/book/pdf/gurtov__solid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_state_electronics__3_edition.pdf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en-US" dirty="0" smtClean="0"/>
              <a:t>http://www.joyta.ru/7501-diod-ganna-princip-raboty-primenenie/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en-US" dirty="0" smtClean="0"/>
              <a:t>http://www.club155.ru/diods-uhf-generator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Диод Ганна </a:t>
            </a:r>
            <a:r>
              <a:rPr lang="ru-RU" dirty="0" smtClean="0"/>
              <a:t>– полупроводниковый диод, состоящий из однородного полупроводника, генерирующий </a:t>
            </a:r>
            <a:r>
              <a:rPr lang="ru-RU" dirty="0" err="1" smtClean="0"/>
              <a:t>СВЧ‑колебания</a:t>
            </a:r>
            <a:r>
              <a:rPr lang="ru-RU" dirty="0" smtClean="0"/>
              <a:t> при приложении постоянного электрического поля.</a:t>
            </a:r>
          </a:p>
          <a:p>
            <a:pPr algn="just"/>
            <a:r>
              <a:rPr lang="ru-RU" dirty="0" smtClean="0"/>
              <a:t>Физической основой, позволяющей реализовать такие свойства в диоде, является эффект Ганна, который заключается в генерации высокочастотных колебаний электрического тока в однородном полупроводнике с </a:t>
            </a:r>
            <a:r>
              <a:rPr lang="ru-RU" dirty="0" err="1" smtClean="0"/>
              <a:t>N‑образной</a:t>
            </a:r>
            <a:r>
              <a:rPr lang="ru-RU" dirty="0" smtClean="0"/>
              <a:t> </a:t>
            </a:r>
            <a:r>
              <a:rPr lang="ru-RU" dirty="0" err="1" smtClean="0"/>
              <a:t>вольт‑амперной</a:t>
            </a:r>
            <a:r>
              <a:rPr lang="ru-RU" dirty="0" smtClean="0"/>
              <a:t> </a:t>
            </a:r>
            <a:r>
              <a:rPr lang="ru-RU" dirty="0" err="1" smtClean="0"/>
              <a:t>характеристико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817212a5e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132857"/>
            <a:ext cx="4176464" cy="3328120"/>
          </a:xfrm>
          <a:prstGeom prst="rect">
            <a:avLst/>
          </a:prstGeom>
        </p:spPr>
      </p:pic>
      <p:pic>
        <p:nvPicPr>
          <p:cNvPr id="6" name="Рисунок 5" descr="diod-ganna-princip-raboty-primeneni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132856"/>
            <a:ext cx="4320480" cy="3169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Открытие эффекта </a:t>
            </a:r>
            <a:r>
              <a:rPr lang="ru-RU" dirty="0" err="1" smtClean="0"/>
              <a:t>ганна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Эффект Ганна обнаружен американским физиком Дж. Ганном в 1963 г. в кристалле арсенида галлия с электронной проводимостью. Ганн обнаружил, что при приложении электрического поля E (</a:t>
            </a:r>
            <a:r>
              <a:rPr lang="ru-RU" sz="2200" dirty="0" err="1" smtClean="0"/>
              <a:t>Eпор</a:t>
            </a:r>
            <a:r>
              <a:rPr lang="ru-RU" sz="2200" dirty="0" smtClean="0"/>
              <a:t> ≥ 2–3 кВ/см) к однородным образцам из арсенида галлия </a:t>
            </a:r>
            <a:r>
              <a:rPr lang="ru-RU" sz="2200" dirty="0" err="1" smtClean="0"/>
              <a:t>n‑типа</a:t>
            </a:r>
            <a:r>
              <a:rPr lang="ru-RU" sz="2200" dirty="0" smtClean="0"/>
              <a:t> в образце возникают спонтанные колебания тока. Позднее он установил, что при E &gt; </a:t>
            </a:r>
            <a:r>
              <a:rPr lang="ru-RU" sz="2200" dirty="0" err="1" smtClean="0"/>
              <a:t>Eпор</a:t>
            </a:r>
            <a:r>
              <a:rPr lang="ru-RU" sz="2200" dirty="0" smtClean="0"/>
              <a:t> в образце, обычно у катода, возникает небольшой участок сильного поля – «домен», дрейфующий от катода к аноду со скоростью ~107 см/с и исчезающий на аноде. Затем у катода формируется новый домен, и процесс периодически повторяется. Моменту возникновения домена соответствует падение тока, текущего через образец. Моменту исчезновения домена у анода – восстановление прежней величины тока. Период колебаний тока приблизительно равен пролетному времени, т.е. времени, за которое домен дрейфует от катода к аноду.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9979_html_2768960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740352" cy="48920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247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Требования к зонной структуре полупроводников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 smtClean="0"/>
              <a:t>Для того чтобы при переходе электронов между долинами возникало отрицательное дифференциальное сопротивление, должны выполняться следующие требования: </a:t>
            </a:r>
          </a:p>
          <a:p>
            <a:pPr lvl="1"/>
            <a:r>
              <a:rPr lang="ru-RU" sz="3500" dirty="0" smtClean="0"/>
              <a:t>средняя тепловая энергия электронов должна быть значительно меньше энергетического зазора между побочной и нижней долинами зоны проводимости, чтобы при отсутствии приложенного внешнего электрического поля большая часть электронов находилась в нижней долине зоны проводимости; </a:t>
            </a:r>
          </a:p>
          <a:p>
            <a:pPr lvl="1"/>
            <a:r>
              <a:rPr lang="ru-RU" sz="3500" dirty="0" smtClean="0"/>
              <a:t>эффективные массы и подвижности электронов в нижней и верхних долинах должны быть различны. Электроны нижней долины должны иметь высокую подвижность μ1 , малую эффективную массу m1 * и низкую плотность состояний. В верхних побочных долинах электроны должны иметь низкую подвижность μ2 , большую эффективную массу m2 * и высокую плотность состояний;</a:t>
            </a:r>
          </a:p>
          <a:p>
            <a:pPr lvl="1"/>
            <a:r>
              <a:rPr lang="ru-RU" sz="3500" dirty="0" smtClean="0"/>
              <a:t> энергетический зазор между долинами должен быть меньше, чем ширина запрещенной зоны полупроводника, чтобы лавинный пробой не наступал до перехода электронов в верхние долины.</a:t>
            </a:r>
            <a:endParaRPr lang="ru-RU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зоны проводимости арсенида галлия</a:t>
            </a:r>
            <a:endParaRPr lang="ru-RU" dirty="0"/>
          </a:p>
        </p:txBody>
      </p:sp>
      <p:pic>
        <p:nvPicPr>
          <p:cNvPr id="4" name="Содержимое 3" descr="SHFdev206x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484784"/>
            <a:ext cx="7488832" cy="3559847"/>
          </a:xfrm>
        </p:spPr>
      </p:pic>
      <p:sp>
        <p:nvSpPr>
          <p:cNvPr id="5" name="Прямоугольник 4"/>
          <p:cNvSpPr/>
          <p:nvPr/>
        </p:nvSpPr>
        <p:spPr>
          <a:xfrm>
            <a:off x="539552" y="5301208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Из изученных и применяемых полупроводниковых материалов перечисленным требованиям наиболее соответствует арсенид галлия </a:t>
            </a:r>
            <a:r>
              <a:rPr lang="ru-RU" sz="2000" dirty="0" err="1" smtClean="0"/>
              <a:t>n‑типа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N‑</a:t>
            </a:r>
            <a:r>
              <a:rPr lang="ru-RU" dirty="0" smtClean="0"/>
              <a:t>образная </a:t>
            </a:r>
            <a:r>
              <a:rPr lang="ru-RU" dirty="0" err="1" smtClean="0"/>
              <a:t>вольт‑амперная</a:t>
            </a:r>
            <a:r>
              <a:rPr lang="ru-RU" dirty="0" smtClean="0"/>
              <a:t> характеристика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573068" cy="397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2292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cs typeface="Arial" pitchFamily="34" charset="0"/>
              </a:rPr>
              <a:t>Как видно из графика, вблизи значения пороговой напряженности поля происходит переход от прямой, соответствующей подвижности “быстрых” электронов центральной долины 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athJax_Math"/>
                <a:cs typeface="Times New Roman" pitchFamily="18" charset="0"/>
              </a:rPr>
              <a:t>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athJax_Main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cs typeface="Arial" pitchFamily="34" charset="0"/>
              </a:rPr>
              <a:t>), к прямой, соответствующей подвижности “медленных” электронов боковых долин 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athJax_Math"/>
                <a:cs typeface="Times New Roman" pitchFamily="18" charset="0"/>
              </a:rPr>
              <a:t>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MathJax_Main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cs typeface="Arial" pitchFamily="34" charset="0"/>
              </a:rPr>
              <a:t>).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электронов при различных значениях напряженности поля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424847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1556792"/>
            <a:ext cx="3995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Переход из нижней долины в верхнюю сопровождается значительным ростом эффективной массы и уменьшением подвижности, что ведет к уменьшению скорости дрейфа. При этом на </a:t>
            </a:r>
            <a:r>
              <a:rPr lang="ru-RU" sz="2400" dirty="0" err="1" smtClean="0"/>
              <a:t>вольт‑амперной</a:t>
            </a:r>
            <a:r>
              <a:rPr lang="ru-RU" sz="2400" dirty="0" smtClean="0"/>
              <a:t> характеристике образца появляется участок с отрицательным дифференциальным сопротивлением (ОДС)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361</TotalTime>
  <Words>698</Words>
  <Application>Microsoft Office PowerPoint</Application>
  <PresentationFormat>Экран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Диоды Ганна</vt:lpstr>
      <vt:lpstr>Определение</vt:lpstr>
      <vt:lpstr>Слайд 3</vt:lpstr>
      <vt:lpstr>Открытие эффекта ганна</vt:lpstr>
      <vt:lpstr>Слайд 5</vt:lpstr>
      <vt:lpstr>Требования к зонной структуре полупроводников</vt:lpstr>
      <vt:lpstr>Структура зоны проводимости арсенида галлия</vt:lpstr>
      <vt:lpstr>N‑образная вольт‑амперная характеристика</vt:lpstr>
      <vt:lpstr>Распределение электронов при различных значениях напряженности поля</vt:lpstr>
      <vt:lpstr>Слайд 10</vt:lpstr>
      <vt:lpstr>Слайд 11</vt:lpstr>
      <vt:lpstr>Домены сильного электрического поля</vt:lpstr>
      <vt:lpstr>Достоинства</vt:lpstr>
      <vt:lpstr>Применение</vt:lpstr>
      <vt:lpstr>СВЧ генератор на диоде Ганна </vt:lpstr>
      <vt:lpstr>СВЧ генератор на диоде Ганна 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</dc:creator>
  <cp:lastModifiedBy>Svetlana</cp:lastModifiedBy>
  <cp:revision>39</cp:revision>
  <dcterms:created xsi:type="dcterms:W3CDTF">2016-04-03T15:36:23Z</dcterms:created>
  <dcterms:modified xsi:type="dcterms:W3CDTF">2016-04-03T21:40:19Z</dcterms:modified>
</cp:coreProperties>
</file>