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19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908925" y="4314825"/>
            <a:ext cx="2911475" cy="374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A37C2-0684-4B32-A5BB-0B184C640177}" type="datetimeFigureOut">
              <a:rPr lang="en-US"/>
              <a:pPr>
                <a:defRPr/>
              </a:pPr>
              <a:t>3/26/2019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4350"/>
            <a:ext cx="640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338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0F4A7-0100-4A92-8617-C0282D361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853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548B3-F19D-4679-8DFC-0B5E5700F141}" type="datetimeFigureOut">
              <a:rPr lang="en-US"/>
              <a:pPr>
                <a:defRPr/>
              </a:pPr>
              <a:t>3/26/2019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8039A-1C64-415F-ADDF-056D748A1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21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813675" y="381000"/>
            <a:ext cx="2911475" cy="365125"/>
          </a:xfrm>
        </p:spPr>
        <p:txBody>
          <a:bodyPr/>
          <a:lstStyle>
            <a:lvl1pPr algn="r">
              <a:defRPr dirty="0"/>
            </a:lvl1pPr>
          </a:lstStyle>
          <a:p>
            <a:pPr>
              <a:defRPr/>
            </a:pPr>
            <a:fld id="{9282086F-F06B-40B0-B4ED-AD16800CA673}" type="datetimeFigureOut">
              <a:rPr lang="en-US"/>
              <a:pPr>
                <a:defRPr/>
              </a:pPr>
              <a:t>3/26/2019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413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6FA08-9BF4-48A6-A1C5-C694071FC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13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6250" y="93345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83913" y="2701925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>
          <a:xfrm>
            <a:off x="7813675" y="381000"/>
            <a:ext cx="2911475" cy="365125"/>
          </a:xfrm>
        </p:spPr>
        <p:txBody>
          <a:bodyPr/>
          <a:lstStyle>
            <a:lvl1pPr algn="r">
              <a:defRPr dirty="0"/>
            </a:lvl1pPr>
          </a:lstStyle>
          <a:p>
            <a:pPr>
              <a:defRPr/>
            </a:pPr>
            <a:fld id="{4D2C58E6-3E35-4232-9E2B-4FD824616A72}" type="datetimeFigureOut">
              <a:rPr lang="en-US"/>
              <a:pPr>
                <a:defRPr/>
              </a:pPr>
              <a:t>3/26/2019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685800" y="379413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68FE8-A6BB-4D0D-A914-8935FC1F2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508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813675" y="379413"/>
            <a:ext cx="2911475" cy="365125"/>
          </a:xfrm>
        </p:spPr>
        <p:txBody>
          <a:bodyPr/>
          <a:lstStyle>
            <a:lvl1pPr algn="r">
              <a:defRPr dirty="0"/>
            </a:lvl1pPr>
          </a:lstStyle>
          <a:p>
            <a:pPr>
              <a:defRPr/>
            </a:pPr>
            <a:fld id="{4E870D08-C2D9-42D2-9439-C00E3CF1BCA0}" type="datetimeFigureOut">
              <a:rPr lang="en-US"/>
              <a:pPr>
                <a:defRPr/>
              </a:pPr>
              <a:t>3/26/2019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413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67167-E693-4EF7-BD3C-DB1994426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47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18025-1F4C-460E-982C-12C8C7E06DBC}" type="datetimeFigureOut">
              <a:rPr lang="en-US"/>
              <a:pPr>
                <a:defRPr/>
              </a:pPr>
              <a:t>3/26/2019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E2321-C530-413D-9FAB-33DF148D0D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5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DAEDE-C78A-4E14-872A-2A4FA9D83028}" type="datetimeFigureOut">
              <a:rPr lang="en-US"/>
              <a:pPr>
                <a:defRPr/>
              </a:pPr>
              <a:t>3/26/2019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2D133-2F23-4198-A55B-87C732CB1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90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1CA1F-BE01-4CE6-8A75-4716464600D0}" type="datetimeFigureOut">
              <a:rPr lang="en-US"/>
              <a:pPr>
                <a:defRPr/>
              </a:pPr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3A4D6-8EA2-4255-87A7-2EFBD187CE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19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813675" y="379413"/>
            <a:ext cx="2911475" cy="365125"/>
          </a:xfrm>
        </p:spPr>
        <p:txBody>
          <a:bodyPr/>
          <a:lstStyle>
            <a:lvl1pPr algn="r">
              <a:defRPr dirty="0"/>
            </a:lvl1pPr>
          </a:lstStyle>
          <a:p>
            <a:pPr>
              <a:defRPr/>
            </a:pPr>
            <a:fld id="{B7D233F4-9623-440F-856C-F808CCD2DD68}" type="datetimeFigureOut">
              <a:rPr lang="en-US"/>
              <a:pPr>
                <a:defRPr/>
              </a:pPr>
              <a:t>3/26/2019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B6D56-A47D-4145-BDD5-29E4912103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69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DA4A4-D30C-4AC5-BFB2-3840EE2834F5}" type="datetimeFigureOut">
              <a:rPr lang="en-US"/>
              <a:pPr>
                <a:defRPr/>
              </a:pPr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98E1E-CB9D-4DEE-858A-5E0DD0792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0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813675" y="381000"/>
            <a:ext cx="2911475" cy="365125"/>
          </a:xfrm>
        </p:spPr>
        <p:txBody>
          <a:bodyPr/>
          <a:lstStyle>
            <a:lvl1pPr algn="r">
              <a:defRPr dirty="0"/>
            </a:lvl1pPr>
          </a:lstStyle>
          <a:p>
            <a:pPr>
              <a:defRPr/>
            </a:pPr>
            <a:fld id="{52BCE155-8A01-4F76-8EDB-11178D2190A6}" type="datetimeFigureOut">
              <a:rPr lang="en-US"/>
              <a:pPr>
                <a:defRPr/>
              </a:pPr>
              <a:t>3/26/2019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350" cy="363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5EA8E-152C-4315-9B55-6931B5C3D3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599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0A080-AC77-44C9-87E6-05E537B1968A}" type="datetimeFigureOut">
              <a:rPr lang="en-US"/>
              <a:pPr>
                <a:defRPr/>
              </a:pPr>
              <a:t>3/26/2019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FC026-AFCF-40C2-997E-89DF9EF1F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8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94273-42E8-47E5-8F9E-B67EF9C697B7}" type="datetimeFigureOut">
              <a:rPr lang="en-US"/>
              <a:pPr>
                <a:defRPr/>
              </a:pPr>
              <a:t>3/26/2019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C4E16-0A98-44CE-95B4-9409C5577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54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56C18-11E3-4C53-88CE-A985B8A0E3FE}" type="datetimeFigureOut">
              <a:rPr lang="en-US"/>
              <a:pPr>
                <a:defRPr/>
              </a:pPr>
              <a:t>3/26/2019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C6C42-4B27-4165-B08A-07544903B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62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775F7-03B2-4FA5-99C0-A7B915C22D5A}" type="datetimeFigureOut">
              <a:rPr lang="en-US"/>
              <a:pPr>
                <a:defRPr/>
              </a:pPr>
              <a:t>3/26/2019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A91D9-314C-43F2-A31D-F03FAC5206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66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6B80D-EFB1-42B7-90F8-AF6A55C2D833}" type="datetimeFigureOut">
              <a:rPr lang="en-US"/>
              <a:pPr>
                <a:defRPr/>
              </a:pPr>
              <a:t>3/26/2019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14409-0583-413F-92D7-744EE40037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109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54247-1FFB-4EE0-8625-8326668991F3}" type="datetimeFigureOut">
              <a:rPr lang="en-US"/>
              <a:pPr>
                <a:defRPr/>
              </a:pPr>
              <a:t>3/26/2019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3E4C7-E426-4814-8A44-D086CA386E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229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3588"/>
            <a:ext cx="8610600" cy="1293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93925"/>
            <a:ext cx="10820400" cy="402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4725" y="6356350"/>
            <a:ext cx="2911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2E4DDD-4E40-44E4-ADF8-2132C7308FEB}" type="datetimeFigureOut">
              <a:rPr lang="en-US"/>
              <a:pPr>
                <a:defRPr/>
              </a:pPr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24404E-D730-4C1C-950C-FBC2C1AC0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87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8" r:id="rId11"/>
    <p:sldLayoutId id="2147483689" r:id="rId12"/>
    <p:sldLayoutId id="2147483690" r:id="rId13"/>
    <p:sldLayoutId id="2147483683" r:id="rId14"/>
    <p:sldLayoutId id="2147483684" r:id="rId15"/>
    <p:sldLayoutId id="2147483685" r:id="rId16"/>
    <p:sldLayoutId id="2147483691" r:id="rId17"/>
  </p:sldLayoutIdLst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40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76300"/>
            <a:ext cx="12014200" cy="2692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dirty="0" smtClean="0"/>
              <a:t>Оптические микроэлектромеханические системы</a:t>
            </a:r>
            <a:endParaRPr lang="ru-RU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40300"/>
            <a:ext cx="12192000" cy="1917700"/>
          </a:xfrm>
        </p:spPr>
        <p:txBody>
          <a:bodyPr rtlCol="0">
            <a:normAutofit lnSpcReduction="10000"/>
          </a:bodyPr>
          <a:lstStyle/>
          <a:p>
            <a:pPr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Выполнил студент 4 курса ФТФ</a:t>
            </a:r>
            <a:endParaRPr lang="en-US" dirty="0" smtClean="0"/>
          </a:p>
          <a:p>
            <a:pPr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Кузьмин Дмитрий Анатольевич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err="1" smtClean="0"/>
              <a:t>ПетрГУ</a:t>
            </a:r>
            <a:endParaRPr lang="ru-RU" dirty="0" smtClean="0"/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2016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4643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altLang="ru-RU" smtClean="0"/>
              <a:t>Это же уравнение можно получить и другим методом, с позиции внешнего наблюдателя. Двум лучам, перемещающимся в противоположных направлениях, нужно пройти равный путь до места встречи. Для движущегося против направления вращения луча путь </a:t>
            </a:r>
            <a:r>
              <a:rPr lang="en-US" altLang="ru-RU" smtClean="0"/>
              <a:t>L</a:t>
            </a:r>
            <a:r>
              <a:rPr lang="en-US" altLang="ru-RU" sz="1000" smtClean="0"/>
              <a:t>1</a:t>
            </a:r>
            <a:r>
              <a:rPr lang="ru-RU" altLang="ru-RU" smtClean="0"/>
              <a:t>, а для движущегося по направлению вращения путь </a:t>
            </a:r>
            <a:r>
              <a:rPr lang="en-US" altLang="ru-RU" smtClean="0"/>
              <a:t>L</a:t>
            </a:r>
            <a:r>
              <a:rPr lang="ru-RU" altLang="ru-RU" sz="1000" smtClean="0"/>
              <a:t>2</a:t>
            </a:r>
            <a:r>
              <a:rPr lang="ru-RU" altLang="ru-RU" smtClean="0"/>
              <a:t>. При этом</a:t>
            </a:r>
          </a:p>
          <a:p>
            <a:pPr>
              <a:buFont typeface="Arial" charset="0"/>
              <a:buNone/>
            </a:pPr>
            <a:endParaRPr lang="ru-RU" altLang="ru-RU" smtClean="0"/>
          </a:p>
          <a:p>
            <a:pPr>
              <a:buFont typeface="Arial" charset="0"/>
              <a:buNone/>
            </a:pPr>
            <a:r>
              <a:rPr lang="ru-RU" altLang="ru-RU" smtClean="0"/>
              <a:t>Время полного оборота луча </a:t>
            </a:r>
            <a:r>
              <a:rPr lang="en-US" altLang="ru-RU" smtClean="0"/>
              <a:t>t</a:t>
            </a:r>
            <a:r>
              <a:rPr lang="ru-RU" altLang="ru-RU" smtClean="0"/>
              <a:t>, разность длины хода: </a:t>
            </a:r>
          </a:p>
          <a:p>
            <a:pPr>
              <a:buFont typeface="Arial" charset="0"/>
              <a:buNone/>
            </a:pPr>
            <a:endParaRPr lang="ru-RU" altLang="ru-RU" smtClean="0"/>
          </a:p>
          <a:p>
            <a:pPr>
              <a:buFont typeface="Arial" charset="0"/>
              <a:buNone/>
            </a:pPr>
            <a:endParaRPr lang="ru-RU" altLang="ru-RU" smtClean="0"/>
          </a:p>
          <a:p>
            <a:pPr>
              <a:buFont typeface="Arial" charset="0"/>
              <a:buNone/>
            </a:pPr>
            <a:endParaRPr lang="ru-RU" altLang="ru-RU" smtClean="0"/>
          </a:p>
          <a:p>
            <a:pPr>
              <a:buFont typeface="Arial" charset="0"/>
              <a:buNone/>
            </a:pPr>
            <a:r>
              <a:rPr lang="ru-RU" altLang="ru-RU" smtClean="0"/>
              <a:t>Поскольку скорость света существенно больше линейной скорости вращения</a:t>
            </a:r>
            <a:endParaRPr lang="en-US" altLang="ru-RU" smtClean="0"/>
          </a:p>
          <a:p>
            <a:pPr>
              <a:buFont typeface="Arial" charset="0"/>
              <a:buNone/>
            </a:pPr>
            <a:endParaRPr lang="en-US" altLang="ru-RU" smtClean="0"/>
          </a:p>
          <a:p>
            <a:pPr>
              <a:buFont typeface="Arial" charset="0"/>
              <a:buNone/>
            </a:pPr>
            <a:endParaRPr lang="en-US" altLang="ru-RU" smtClean="0"/>
          </a:p>
          <a:p>
            <a:pPr>
              <a:buFont typeface="Arial" charset="0"/>
              <a:buNone/>
            </a:pPr>
            <a:r>
              <a:rPr lang="ru-RU" altLang="ru-RU" smtClean="0"/>
              <a:t>Получаем </a:t>
            </a:r>
          </a:p>
          <a:p>
            <a:pPr>
              <a:buFont typeface="Arial" charset="0"/>
              <a:buNone/>
            </a:pPr>
            <a:endParaRPr lang="ru-RU" altLang="ru-RU" smtClean="0"/>
          </a:p>
          <a:p>
            <a:pPr>
              <a:buFont typeface="Arial" charset="0"/>
              <a:buNone/>
            </a:pPr>
            <a:r>
              <a:rPr lang="ru-RU" altLang="ru-RU" smtClean="0"/>
              <a:t>      - это разность хода 2-х когерентных лучей в месте встречи</a:t>
            </a:r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50" y="1543050"/>
            <a:ext cx="47244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838" y="2549525"/>
            <a:ext cx="34226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463" y="4287838"/>
            <a:ext cx="4446587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38" y="5021263"/>
            <a:ext cx="28289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2013"/>
            <a:ext cx="52387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0" y="3911600"/>
            <a:ext cx="12192000" cy="24130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altLang="ru-RU" smtClean="0"/>
              <a:t>Гироскоп с оптоволоконной катушкой состоит из источника света и детектора, связанных оптоволоконными световодами. Между детектором и вторым разветвителем размещается поляризатор. Он служит для обеспечения того, чтобы оба встречно направленных луча проходили одинаковый маршрут вдоль катушки. Оба луча смешиваются и направляются на детектор, который регистрирует косинусоидальные изменения интенсивности излучения, вызванные меняющиеся сдвигом фаз между лучами, возникающим из-за вращения катушки.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13" y="0"/>
            <a:ext cx="8459787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0600" y="0"/>
            <a:ext cx="6121400" cy="6858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i="1" dirty="0" smtClean="0"/>
              <a:t>DMD-</a:t>
            </a:r>
            <a:r>
              <a:rPr lang="ru-RU" i="1" dirty="0" smtClean="0"/>
              <a:t>чип в сборе</a:t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dirty="0" smtClean="0"/>
              <a:t>компании </a:t>
            </a:r>
            <a:br>
              <a:rPr lang="ru-RU" dirty="0" smtClean="0"/>
            </a:br>
            <a:r>
              <a:rPr lang="en-US" dirty="0" smtClean="0"/>
              <a:t>Texas Instruments.</a:t>
            </a:r>
            <a:endParaRPr lang="ru-RU" dirty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863600"/>
            <a:ext cx="5670550" cy="524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6375400" y="2163763"/>
            <a:ext cx="5816600" cy="469423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altLang="ru-RU" i="1" smtClean="0"/>
              <a:t>На фото изображена одна из старых матриц с размером ячейки 16х16 микрон. </a:t>
            </a:r>
          </a:p>
          <a:p>
            <a:pPr>
              <a:buFont typeface="Arial" charset="0"/>
              <a:buNone/>
            </a:pPr>
            <a:r>
              <a:rPr lang="ru-RU" altLang="ru-RU" i="1" smtClean="0"/>
              <a:t>В более новых DMD-чипах зеркала еще меньше</a:t>
            </a:r>
            <a:endParaRPr lang="ru-RU" altLang="ru-RU" smtClean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860425"/>
            <a:ext cx="582930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6616700" y="2193925"/>
            <a:ext cx="5575300" cy="4664075"/>
          </a:xfrm>
        </p:spPr>
        <p:txBody>
          <a:bodyPr/>
          <a:lstStyle/>
          <a:p>
            <a:r>
              <a:rPr lang="ru-RU" altLang="ru-RU" i="1" smtClean="0"/>
              <a:t>Микрозеркальная матрица разработки Фраунгоферовского института полупроводниковых технологий</a:t>
            </a:r>
            <a:endParaRPr lang="ru-RU" altLang="ru-RU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5188"/>
            <a:ext cx="65405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6096000" y="1600200"/>
            <a:ext cx="6096000" cy="49276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altLang="ru-RU" i="1" smtClean="0"/>
              <a:t>Зеркало с изменяемой геометрией, состоящее из 1020 элементов. </a:t>
            </a:r>
          </a:p>
          <a:p>
            <a:pPr>
              <a:buFont typeface="Arial" charset="0"/>
              <a:buNone/>
            </a:pPr>
            <a:r>
              <a:rPr lang="ru-RU" altLang="ru-RU" i="1" smtClean="0"/>
              <a:t>Разработка Boston Micromachines Corporation</a:t>
            </a:r>
            <a:endParaRPr lang="ru-RU" altLang="ru-RU" smtClean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0863"/>
            <a:ext cx="5842000" cy="582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9381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0" y="2095500"/>
            <a:ext cx="12192000" cy="47625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altLang="ru-RU" smtClean="0"/>
              <a:t>		Учебное пособие: Гуртов В.А., Беляев М.А., Бакшеева А.Г.</a:t>
            </a:r>
            <a:r>
              <a:rPr lang="en-US" altLang="ru-RU" smtClean="0"/>
              <a:t> </a:t>
            </a:r>
            <a:r>
              <a:rPr lang="ru-RU" altLang="ru-RU" smtClean="0"/>
              <a:t>"Микроэлектромеханические системы“</a:t>
            </a:r>
            <a:r>
              <a:rPr lang="en-US" altLang="ru-RU" smtClean="0"/>
              <a:t>., 2016</a:t>
            </a:r>
            <a:r>
              <a:rPr lang="ru-RU" altLang="ru-RU" smtClean="0"/>
              <a:t>г.</a:t>
            </a:r>
            <a:endParaRPr lang="en-US" altLang="ru-RU" i="1" smtClean="0"/>
          </a:p>
          <a:p>
            <a:pPr>
              <a:buFont typeface="Arial" charset="0"/>
              <a:buNone/>
            </a:pPr>
            <a:r>
              <a:rPr lang="ru-RU" altLang="ru-RU" i="1" smtClean="0"/>
              <a:t>		Ароновиц Ф., Лазерные гироскопы, в кн.: Применения лазеров, пер. с англ., М., 1974; Бычков С. И., Лукьянов Д. П., Бакаляр А. И., Лазерный гироскоп, М., 1975; Курицки М. М., Голдстайн М. С., Инерциальная навигация, пер. с англ., "ТИИЭР", 1989, т. 71, № 10, с. 47. Я. В. Кравцов, А. Н. Шелаев.</a:t>
            </a:r>
          </a:p>
          <a:p>
            <a:pPr>
              <a:buFont typeface="Arial" charset="0"/>
              <a:buNone/>
            </a:pPr>
            <a:r>
              <a:rPr lang="ru-RU" altLang="ru-RU" i="1" smtClean="0"/>
              <a:t>		Ароновиц Ф.</a:t>
            </a:r>
            <a:r>
              <a:rPr lang="ru-RU" altLang="ru-RU" smtClean="0"/>
              <a:t> Лазерные гироскопы // Применения лазеров. — Москва: Мир, 1974.</a:t>
            </a:r>
          </a:p>
          <a:p>
            <a:pPr>
              <a:buFont typeface="Arial" charset="0"/>
              <a:buNone/>
            </a:pPr>
            <a:r>
              <a:rPr lang="ru-RU" altLang="ru-RU" smtClean="0"/>
              <a:t>		</a:t>
            </a:r>
            <a:r>
              <a:rPr lang="en-US" altLang="ru-RU" smtClean="0"/>
              <a:t>http://www.3dnews.ru/600716// </a:t>
            </a:r>
            <a:r>
              <a:rPr lang="ru-RU" altLang="ru-RU" b="1" smtClean="0"/>
              <a:t>MEMS: микроэлектромеханические системы, часть2</a:t>
            </a:r>
          </a:p>
          <a:p>
            <a:pPr>
              <a:buFont typeface="Arial" charset="0"/>
              <a:buNone/>
            </a:pPr>
            <a:r>
              <a:rPr lang="ru-RU" altLang="ru-RU" smtClean="0"/>
              <a:t>		</a:t>
            </a:r>
            <a:r>
              <a:rPr lang="en-US" altLang="ru-RU" smtClean="0"/>
              <a:t>http://www.elinform.ru/articles_7.htm// </a:t>
            </a:r>
            <a:r>
              <a:rPr lang="ru-RU" altLang="ru-RU" smtClean="0"/>
              <a:t>Применение микро-электро-механических</a:t>
            </a:r>
            <a:r>
              <a:rPr lang="en-US" altLang="ru-RU" smtClean="0"/>
              <a:t> </a:t>
            </a:r>
            <a:r>
              <a:rPr lang="ru-RU" altLang="ru-RU" smtClean="0"/>
              <a:t>систем</a:t>
            </a:r>
          </a:p>
          <a:p>
            <a:pPr>
              <a:buFont typeface="Arial" charset="0"/>
              <a:buNone/>
            </a:pPr>
            <a:endParaRPr lang="ru-RU" altLang="ru-RU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altLang="ru-RU" smtClean="0"/>
              <a:t>   </a:t>
            </a:r>
          </a:p>
          <a:p>
            <a:pPr>
              <a:buFont typeface="Arial" charset="0"/>
              <a:buNone/>
            </a:pPr>
            <a:r>
              <a:rPr lang="ru-RU" altLang="ru-RU" smtClean="0"/>
              <a:t>		</a:t>
            </a:r>
          </a:p>
          <a:p>
            <a:pPr>
              <a:buFont typeface="Arial" charset="0"/>
              <a:buNone/>
            </a:pPr>
            <a:r>
              <a:rPr lang="ru-RU" altLang="ru-RU" smtClean="0"/>
              <a:t>		Микроэлектромеханические системы (MEMS) – одна из наиболее передовых технологий, позволяющая не только значительно улучшить характеристики электронной аппаратуры, но и создавать устройства для решения задач в совершенно новых областях. </a:t>
            </a:r>
            <a:br>
              <a:rPr lang="ru-RU" altLang="ru-RU" smtClean="0"/>
            </a:br>
            <a:r>
              <a:rPr lang="ru-RU" altLang="ru-RU" smtClean="0"/>
              <a:t>	MEMS устройства представляют собой электронные схемы, механические узлы и чувствительные элементы, выполненные в виде одного компонента с использованием технологических приемов, применяемых для производства микросхем. Фактически технология MEMS позволяет дополнять традиционную электронную схему датчиками и исполнительными механизмами, достигая тем самым интегрированного изготовления законченной системы. </a:t>
            </a:r>
            <a:br>
              <a:rPr lang="ru-RU" altLang="ru-RU" smtClean="0"/>
            </a:br>
            <a:r>
              <a:rPr lang="ru-RU" altLang="ru-RU" smtClean="0"/>
              <a:t>	Современные MEMS также часто содержат в себе оптические компоненты. Такие MEMS иногда выделяют в отдельную группу (называемую MOEMS), в основном, из-за конструктивных различий, поскольку MOEMS требуют наличия прозрачных для света окон в корпусе, что иногда является проблемой из-за требований к герметичности. </a:t>
            </a:r>
            <a:br>
              <a:rPr lang="ru-RU" altLang="ru-RU" smtClean="0"/>
            </a:br>
            <a:r>
              <a:rPr lang="ru-RU" altLang="ru-RU" smtClean="0"/>
              <a:t>	В настоящее время MEMS уже получили широкое распространение в отдельных областях (например, в автомобильной электронике), но потенциал данной технологии далеко не исчерпан.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0" y="0"/>
            <a:ext cx="11099800" cy="129381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Активные зеркала</a:t>
            </a:r>
            <a:endParaRPr lang="ru-RU" dirty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0" y="1841500"/>
            <a:ext cx="12192000" cy="50165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altLang="ru-RU" smtClean="0"/>
              <a:t>Одни из самых ярких представителей устройств с MEMS-актуаторами  –  DLP-проекторы (DLP – Digital Light Processing). В основе этих проекторов лежит относительно крупная – по общему размеру готового чипа – микроэлектромеханическая система под названием DMD (Digital Micromirror Device, цифровое микрозеркальное устройство).</a:t>
            </a:r>
          </a:p>
          <a:p>
            <a:pPr>
              <a:buFont typeface="Arial" charset="0"/>
              <a:buNone/>
            </a:pPr>
            <a:endParaRPr lang="ru-RU" altLang="ru-RU" smtClean="0"/>
          </a:p>
          <a:p>
            <a:pPr>
              <a:buFont typeface="Arial" charset="0"/>
              <a:buNone/>
            </a:pPr>
            <a:r>
              <a:rPr lang="ru-RU" altLang="ru-RU" smtClean="0"/>
              <a:t>DMD-чип представляет собой матрицу микрозеркал, количество которых равно разрешению итогового устройства. Скажем, для разрешения 1920х1080 – чуть больше 2 миллионов. Каждое микрозеркало – крошечная алюминиевая пластинка размером 10x10 микрон.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5981700" y="1308100"/>
            <a:ext cx="6057900" cy="45339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altLang="ru-RU" smtClean="0"/>
              <a:t>   Зеркало покоится на сравнительно массивной площадке, которая прикреплена к более тонкой и более гибкой, чем прочие детали системы, полоске – подвесу – натянутой между опорами. В двух других углах основания, не занятых опорами, расположены электроды, которые за счет кулоновской силы могут притягивать один из краев зеркала. Таким образом, зеркало может наклоняться в одну и в другую сторону: не слишком сильно, обычно угол поворота составляет 12 градусов.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9595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05300"/>
            <a:ext cx="418147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>
          <a:xfrm>
            <a:off x="406400" y="228600"/>
            <a:ext cx="10490200" cy="21717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altLang="ru-RU" smtClean="0"/>
              <a:t>В одном из этих двух положений зеркальце отражает попадающий на него свет в сторону линзы и далее на экран. В другом положении – направляет световой поток в сторону, на теплоотвод. В первом случае на экране получается белая точка, во втором – черная. В результате слаженного действия всей матрицы создается картинка, состоящая из двух цветов: черного и белого.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90825"/>
            <a:ext cx="641985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Прямоугольник 4"/>
          <p:cNvSpPr>
            <a:spLocks noChangeArrowheads="1"/>
          </p:cNvSpPr>
          <p:nvPr/>
        </p:nvSpPr>
        <p:spPr bwMode="auto">
          <a:xfrm>
            <a:off x="6540500" y="4062413"/>
            <a:ext cx="5651500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ru-RU" altLang="ru-RU" sz="2200"/>
              <a:t>Два микрозеркала. Одно в «черном» положении, другое – в «белом». Среднее – «горизонтальное» – положение зеркала занимают только в припаркованном состоянии, когда проектор выключен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altLang="ru-RU" smtClean="0"/>
          </a:p>
          <a:p>
            <a:pPr>
              <a:buFont typeface="Arial" charset="0"/>
              <a:buNone/>
            </a:pPr>
            <a:r>
              <a:rPr lang="ru-RU" altLang="ru-RU" smtClean="0"/>
              <a:t>		Разумеется, такое однобитное изображение – не совсем то, что нужно в XXI веке. Для начала, к чистым черному и белому нужно добавить градации серого. Поскольку полупрозрачность, в отличие от ЖК-матриц, здесь использовать нельзя, свет приходится отмерять механически. Для этого зеркало «мигает» с большой частотой. Это мигание способно обеспечить до 1024 градаций серого. Между прочим, это в 16 раз больше, чем у среднестатистической ЖК-матрицы.</a:t>
            </a:r>
          </a:p>
          <a:p>
            <a:pPr>
              <a:buFont typeface="Arial" charset="0"/>
              <a:buNone/>
            </a:pPr>
            <a:r>
              <a:rPr lang="ru-RU" altLang="ru-RU" smtClean="0"/>
              <a:t>		Далее остается лишь добавить цвет. Непосредственно DMD-чип к этому уже не имеет почти никакого. Для добавления к изображению цветовой составляющей используется колесо с несколькими секторами, каждый из которых представляет собой светофильтр. К базовым красному, синему и зеленому для большей яркости изображения обычно добавляется еще </a:t>
            </a:r>
          </a:p>
          <a:p>
            <a:pPr>
              <a:buFont typeface="Arial" charset="0"/>
              <a:buNone/>
            </a:pPr>
            <a:r>
              <a:rPr lang="ru-RU" altLang="ru-RU" smtClean="0"/>
              <a:t>   и прозрачный сектор. Иногда для более аккуратной</a:t>
            </a:r>
          </a:p>
          <a:p>
            <a:pPr>
              <a:buFont typeface="Arial" charset="0"/>
              <a:buNone/>
            </a:pPr>
            <a:r>
              <a:rPr lang="ru-RU" altLang="ru-RU" smtClean="0"/>
              <a:t>   передачи полутонов используются дополнительные </a:t>
            </a:r>
          </a:p>
          <a:p>
            <a:pPr>
              <a:buFont typeface="Arial" charset="0"/>
              <a:buNone/>
            </a:pPr>
            <a:r>
              <a:rPr lang="ru-RU" altLang="ru-RU" smtClean="0"/>
              <a:t>   светофильтры. Колесо вращается с большой</a:t>
            </a:r>
          </a:p>
          <a:p>
            <a:pPr>
              <a:buFont typeface="Arial" charset="0"/>
              <a:buNone/>
            </a:pPr>
            <a:r>
              <a:rPr lang="ru-RU" altLang="ru-RU" smtClean="0"/>
              <a:t>   скоростью – микрозеркальная матрица выдает </a:t>
            </a:r>
          </a:p>
          <a:p>
            <a:pPr>
              <a:buFont typeface="Arial" charset="0"/>
              <a:buNone/>
            </a:pPr>
            <a:r>
              <a:rPr lang="ru-RU" altLang="ru-RU" smtClean="0"/>
              <a:t>   для каждого светофильтра свой кадр.</a:t>
            </a:r>
          </a:p>
          <a:p>
            <a:pPr>
              <a:buFont typeface="Arial" charset="0"/>
              <a:buNone/>
            </a:pPr>
            <a:endParaRPr lang="ru-RU" altLang="ru-RU" smtClean="0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150" y="3759200"/>
            <a:ext cx="4260850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0" y="5935663"/>
            <a:ext cx="12192000" cy="922337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altLang="ru-RU" i="1" smtClean="0"/>
              <a:t>Общий принцип работы стандартного DLP-проектора – с одним DMD-чипом</a:t>
            </a:r>
            <a:endParaRPr lang="ru-RU" altLang="ru-RU" smtClean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0"/>
            <a:ext cx="69469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9381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Лазерные гироскопы</a:t>
            </a:r>
            <a:endParaRPr lang="ru-RU" dirty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0" y="1422400"/>
            <a:ext cx="12192000" cy="54356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altLang="ru-RU" smtClean="0"/>
              <a:t>Принципы работы оптических гироскопов основывается на эффекте Саньяка. Суть данного эффекта заключается в том, что два луча противоположного направления внутри вращающегося со скоростью </a:t>
            </a:r>
            <a:r>
              <a:rPr lang="el-GR" altLang="ru-RU" smtClean="0"/>
              <a:t>ω</a:t>
            </a:r>
            <a:r>
              <a:rPr lang="ru-RU" altLang="ru-RU" smtClean="0"/>
              <a:t> оптического кольца радиусом </a:t>
            </a:r>
            <a:r>
              <a:rPr lang="en-US" altLang="ru-RU" smtClean="0"/>
              <a:t>R </a:t>
            </a:r>
            <a:r>
              <a:rPr lang="ru-RU" altLang="ru-RU" smtClean="0"/>
              <a:t>проходят разные пути, чтобы сделать один оборот вокруг кольца.</a:t>
            </a:r>
          </a:p>
          <a:p>
            <a:pPr>
              <a:buFont typeface="Arial" charset="0"/>
              <a:buNone/>
            </a:pPr>
            <a:r>
              <a:rPr lang="ru-RU" altLang="ru-RU" smtClean="0"/>
              <a:t>Пусть </a:t>
            </a:r>
            <a:r>
              <a:rPr lang="en-US" altLang="ru-RU" smtClean="0"/>
              <a:t>t</a:t>
            </a:r>
            <a:r>
              <a:rPr lang="ru-RU" altLang="ru-RU" smtClean="0"/>
              <a:t> – время, за которое свет делает оборот                                                          внутри кольца, в кольце укладывается целое число                                                              волн                        .</a:t>
            </a:r>
          </a:p>
          <a:p>
            <a:pPr>
              <a:buFont typeface="Arial" charset="0"/>
              <a:buNone/>
            </a:pPr>
            <a:r>
              <a:rPr lang="ru-RU" altLang="ru-RU" smtClean="0"/>
              <a:t>Если </a:t>
            </a:r>
            <a:r>
              <a:rPr lang="el-GR" altLang="ru-RU" smtClean="0"/>
              <a:t>ω</a:t>
            </a:r>
            <a:r>
              <a:rPr lang="ru-RU" altLang="ru-RU" smtClean="0"/>
              <a:t> – циклическая частота вращения, тогда для                                                               скорости светового луча </a:t>
            </a:r>
            <a:r>
              <a:rPr lang="en-US" altLang="ru-RU" smtClean="0"/>
              <a:t>V</a:t>
            </a:r>
            <a:r>
              <a:rPr lang="en-US" altLang="ru-RU" sz="1000" smtClean="0"/>
              <a:t>1</a:t>
            </a:r>
            <a:r>
              <a:rPr lang="ru-RU" altLang="ru-RU" smtClean="0"/>
              <a:t> в направлении                                                         вращения платформы будет                                    -                                                     увеличение скорости. Для скорости луча </a:t>
            </a:r>
            <a:r>
              <a:rPr lang="en-US" altLang="ru-RU" smtClean="0"/>
              <a:t>V</a:t>
            </a:r>
            <a:r>
              <a:rPr lang="en-US" altLang="ru-RU" sz="1000" smtClean="0"/>
              <a:t>2</a:t>
            </a:r>
            <a:r>
              <a:rPr lang="en-US" altLang="ru-RU" smtClean="0"/>
              <a:t> </a:t>
            </a:r>
            <a:r>
              <a:rPr lang="ru-RU" altLang="ru-RU" smtClean="0"/>
              <a:t>в                                                     направлении противоположного вращения             - --------------------------------------------------                                  - будет уменьшение скорости.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325" y="2921000"/>
            <a:ext cx="46005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3398838"/>
            <a:ext cx="17526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5" y="4495800"/>
            <a:ext cx="26098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5391150"/>
            <a:ext cx="26289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altLang="ru-RU" smtClean="0"/>
              <a:t>Время, через которое лучи вернуться к точке входа</a:t>
            </a:r>
          </a:p>
          <a:p>
            <a:pPr>
              <a:buFont typeface="Arial" charset="0"/>
              <a:buNone/>
            </a:pPr>
            <a:r>
              <a:rPr lang="ru-RU" altLang="ru-RU" smtClean="0"/>
              <a:t>Запоздание</a:t>
            </a:r>
          </a:p>
          <a:p>
            <a:pPr>
              <a:buFont typeface="Arial" charset="0"/>
              <a:buNone/>
            </a:pPr>
            <a:r>
              <a:rPr lang="ru-RU" altLang="ru-RU" smtClean="0"/>
              <a:t>За это время световой луч пройдет расстояние равное</a:t>
            </a:r>
          </a:p>
          <a:p>
            <a:pPr>
              <a:buFont typeface="Arial" charset="0"/>
              <a:buNone/>
            </a:pPr>
            <a:r>
              <a:rPr lang="ru-RU" altLang="ru-RU" smtClean="0"/>
              <a:t>Поскольку скорость света в оптоволокне существенно больше линейной скорости врашения             , то                           </a:t>
            </a:r>
          </a:p>
          <a:p>
            <a:pPr>
              <a:buFont typeface="Arial" charset="0"/>
              <a:buNone/>
            </a:pPr>
            <a:endParaRPr lang="ru-RU" altLang="ru-RU" smtClean="0"/>
          </a:p>
          <a:p>
            <a:pPr>
              <a:buFont typeface="Arial" charset="0"/>
              <a:buNone/>
            </a:pPr>
            <a:r>
              <a:rPr lang="ru-RU" altLang="ru-RU" smtClean="0"/>
              <a:t>Так как                 - в области ввода когерентных лазерных пучков будет наблюдаться сдвиг фаз встретившихся световых лучей, вносимый вращением платформы.</a:t>
            </a:r>
          </a:p>
          <a:p>
            <a:pPr>
              <a:buFont typeface="Arial" charset="0"/>
              <a:buNone/>
            </a:pPr>
            <a:r>
              <a:rPr lang="ru-RU" altLang="ru-RU" smtClean="0"/>
              <a:t>Поскольку в кольце укладывается целое число длин волн</a:t>
            </a:r>
          </a:p>
          <a:p>
            <a:pPr>
              <a:buFont typeface="Arial" charset="0"/>
              <a:buNone/>
            </a:pPr>
            <a:endParaRPr lang="ru-RU" altLang="ru-RU" smtClean="0"/>
          </a:p>
          <a:p>
            <a:pPr>
              <a:buFont typeface="Arial" charset="0"/>
              <a:buNone/>
            </a:pPr>
            <a:endParaRPr lang="ru-RU" altLang="ru-RU" smtClean="0"/>
          </a:p>
          <a:p>
            <a:pPr>
              <a:buFont typeface="Arial" charset="0"/>
              <a:buNone/>
            </a:pPr>
            <a:r>
              <a:rPr lang="ru-RU" altLang="ru-RU" smtClean="0"/>
              <a:t>Тогда                              или                      .</a:t>
            </a:r>
          </a:p>
          <a:p>
            <a:pPr>
              <a:buFont typeface="Arial" charset="0"/>
              <a:buNone/>
            </a:pPr>
            <a:endParaRPr lang="ru-RU" altLang="ru-RU" smtClean="0"/>
          </a:p>
          <a:p>
            <a:pPr>
              <a:buFont typeface="Arial" charset="0"/>
              <a:buNone/>
            </a:pPr>
            <a:r>
              <a:rPr lang="ru-RU" altLang="ru-RU" smtClean="0"/>
              <a:t>Последнее уравнение показывает, что при распространении света в оптоволокне расположенном на вращающейся платформе, происходит синфазное уменьшение длины волны и рост частоты.  </a:t>
            </a:r>
          </a:p>
          <a:p>
            <a:pPr>
              <a:buFont typeface="Arial" charset="0"/>
              <a:buNone/>
            </a:pPr>
            <a:r>
              <a:rPr lang="ru-RU" altLang="ru-RU" smtClean="0"/>
              <a:t>  </a:t>
            </a:r>
          </a:p>
          <a:p>
            <a:pPr>
              <a:buFont typeface="Arial" charset="0"/>
              <a:buNone/>
            </a:pPr>
            <a:endParaRPr lang="ru-RU" altLang="ru-RU" smtClean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513" y="0"/>
            <a:ext cx="36099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430213"/>
            <a:ext cx="37814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0" y="822325"/>
            <a:ext cx="33909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5" y="1701800"/>
            <a:ext cx="8953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0" y="1676400"/>
            <a:ext cx="16652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509838"/>
            <a:ext cx="11049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3246438"/>
            <a:ext cx="2000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50" y="3668713"/>
            <a:ext cx="38481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4445000"/>
            <a:ext cx="20002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4419600"/>
            <a:ext cx="15621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TC104033937[[fn=Vapor Trail]]</Template>
  <TotalTime>271</TotalTime>
  <Words>582</Words>
  <Application>Microsoft Office PowerPoint</Application>
  <PresentationFormat>Произвольный</PresentationFormat>
  <Paragraphs>67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Century Gothic</vt:lpstr>
      <vt:lpstr>Arial</vt:lpstr>
      <vt:lpstr>Calibri</vt:lpstr>
      <vt:lpstr>Vapor Trail</vt:lpstr>
      <vt:lpstr>Оптические микроэлектромеханические системы</vt:lpstr>
      <vt:lpstr>Презентация PowerPoint</vt:lpstr>
      <vt:lpstr>Активные зеркала</vt:lpstr>
      <vt:lpstr>Презентация PowerPoint</vt:lpstr>
      <vt:lpstr>Презентация PowerPoint</vt:lpstr>
      <vt:lpstr>Презентация PowerPoint</vt:lpstr>
      <vt:lpstr>Презентация PowerPoint</vt:lpstr>
      <vt:lpstr>Лазерные гироскопы</vt:lpstr>
      <vt:lpstr>Презентация PowerPoint</vt:lpstr>
      <vt:lpstr>Презентация PowerPoint</vt:lpstr>
      <vt:lpstr>Презентация PowerPoint</vt:lpstr>
      <vt:lpstr>DMD-чип в сборе  компании  Texas Instruments.</vt:lpstr>
      <vt:lpstr>Презентация PowerPoint</vt:lpstr>
      <vt:lpstr>Презентация PowerPoint</vt:lpstr>
      <vt:lpstr>Презентация PowerPoint</vt:lpstr>
      <vt:lpstr>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Дмитрий Кузьмин</dc:creator>
  <cp:lastModifiedBy>artamonov</cp:lastModifiedBy>
  <cp:revision>22</cp:revision>
  <dcterms:created xsi:type="dcterms:W3CDTF">2013-07-15T20:26:09Z</dcterms:created>
  <dcterms:modified xsi:type="dcterms:W3CDTF">2019-03-26T11:15:41Z</dcterms:modified>
</cp:coreProperties>
</file>