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6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7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0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85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04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0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0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12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7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4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4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6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6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4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DC491A-554E-495B-B480-49B8472EBD84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5C8D-D6FD-4873-AB17-D7BDD4429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81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3dnews.ru/assets/external/illustrations/2010/10/13/600098/mems-gyro-5-big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3dnews.ru/assets/external/illustrations/2010/10/13/600098/mems-mic-3-big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3dnews.ru/assets/external/illustrations/2010/10/13/600098/mems-mic-2-big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3dnews.ru/assets/external/illustrations/2010/10/22/600716/mems-dmd-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3dnews.ru/assets/external/illustrations/2010/10/22/600716/mems-dmd-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3dnews.ru/assets/external/illustrations/2010/10/22/600716/mems-dmd-2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3dnews.ru/assets/external/illustrations/2010/10/22/600716/mems-dmd-3.g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3dnews.ru/assets/external/illustrations/2010/10/22/600716/mems-colorwheel-1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3dnews.ru/assets/external/illustrations/2010/10/22/600716/mems-colorwheel-2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3dnews.ru/assets/external/illustrations/2010/10/22/600716/mems-dmd-5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3dnews.ru/assets/external/illustrations/2010/10/22/600716/mems-dmd-6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3dnews.ru/assets/external/illustrations/2010/10/13/600098/mems-gyro-6-big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3dnews.ru/assets/external/illustrations/2010/10/22/600716/mems-adaptiveoptic-3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electronics.dit.ie/staff/gfarrell/images/Lt_optical_switch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.artemiev.su/" TargetMode="External"/><Relationship Id="rId2" Type="http://schemas.openxmlformats.org/officeDocument/2006/relationships/hyperlink" Target="http://micro-tech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3dnews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3dnews.ru/assets/external/illustrations/2010/10/13/600098/mems-accelerometer-2-big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3dnews.ru/assets/external/illustrations/2010/10/13/600098/mems-gyro-1-bi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3dnews.ru/assets/external/illustrations/2010/10/13/600098/mems-gyro-2-bi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Гироскопы </a:t>
            </a:r>
            <a:r>
              <a:rPr lang="ru-RU" dirty="0"/>
              <a:t>и </a:t>
            </a:r>
            <a:r>
              <a:rPr lang="ru-RU" dirty="0" err="1"/>
              <a:t>актуаторы</a:t>
            </a:r>
            <a:r>
              <a:rPr lang="ru-RU" dirty="0"/>
              <a:t> для МЭМС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Еще один MEMS-гироскоп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13/600098/mems-gyro-5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018309"/>
            <a:ext cx="9434945" cy="5663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1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Основной принцип работы акселерометров на </a:t>
            </a:r>
            <a:r>
              <a:rPr lang="ru-RU" sz="2400" b="1" dirty="0" err="1"/>
              <a:t>пьезоэлементах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13/600098/mems-accelerometer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1361209"/>
            <a:ext cx="8177646" cy="5185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1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Двухосный термальный </a:t>
            </a:r>
            <a:r>
              <a:rPr lang="ru-RU" sz="2400" b="1" dirty="0" err="1"/>
              <a:t>акслерометр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13/600098/mems-accelerometer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2" y="1039092"/>
            <a:ext cx="7169728" cy="5694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7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13/600098/mems-mic-3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8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/>
              <a:t>М</a:t>
            </a:r>
            <a:r>
              <a:rPr lang="ru-RU" sz="2400" b="1" dirty="0" err="1" smtClean="0"/>
              <a:t>икроэлектромеханический</a:t>
            </a:r>
            <a:r>
              <a:rPr lang="ru-RU" sz="2400" b="1" dirty="0" smtClean="0"/>
              <a:t> </a:t>
            </a:r>
            <a:r>
              <a:rPr lang="ru-RU" sz="2400" b="1" dirty="0"/>
              <a:t>микрофон под микроскопом. Диаметр мембраны чуть больше половины миллиметра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13/600098/mems-mic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36" y="1667230"/>
            <a:ext cx="8582891" cy="4966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8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Самый миниатюрный MEMS-микрофон компании </a:t>
            </a:r>
            <a:r>
              <a:rPr lang="ru-RU" sz="2400" b="1" dirty="0" err="1"/>
              <a:t>Akustica</a:t>
            </a:r>
            <a:r>
              <a:rPr lang="ru-RU" sz="2400" b="1" dirty="0"/>
              <a:t> (площадь кристалла – 1 </a:t>
            </a:r>
            <a:r>
              <a:rPr lang="ru-RU" sz="2400" b="1" dirty="0" err="1"/>
              <a:t>кв.мм</a:t>
            </a:r>
            <a:r>
              <a:rPr lang="ru-RU" sz="2400" b="1" dirty="0"/>
              <a:t>) теряется рядом со своими более крупными родственниками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13/600098/mems-mic-2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73" y="1745674"/>
            <a:ext cx="6816436" cy="4712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5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/>
              <a:t>Ультракомпактный</a:t>
            </a:r>
            <a:r>
              <a:rPr lang="ru-RU" sz="2400" b="1" dirty="0"/>
              <a:t> и высокоточный датчики давления на фоне одноцентовой монеты (по размеру она примерно эквивалентна нынешним русским 50 копейкам)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13/600098/mems-pressur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62545"/>
            <a:ext cx="7107382" cy="5122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5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Прототип щипцов для микрохирургии глаза. Размеры головки щипцов – порядка 1,5х1,5 миллиметра. Толщина губ – несколько десятков микрон. Человеческий волос этими щипцами подцепить не получится – он для них слишком толстый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13/600098/mems-forceps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09" y="1853248"/>
            <a:ext cx="6556663" cy="475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1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MEMS-</a:t>
            </a:r>
            <a:r>
              <a:rPr lang="ru-RU" sz="2400" dirty="0" err="1" smtClean="0"/>
              <a:t>актуаторы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i="1" dirty="0"/>
              <a:t>DMD-чип в сборе. Сравнительно с другими MEMS, устройство достаточно крупное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 descr="http://www.3dnews.ru/assets/external/illustrations/2010/10/22/600716/mems-dmd-1.sm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1" y="1631374"/>
            <a:ext cx="8198427" cy="4904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8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Сами </a:t>
            </a:r>
            <a:r>
              <a:rPr lang="ru-RU" sz="2400" i="1" dirty="0" err="1"/>
              <a:t>микрозеркала</a:t>
            </a:r>
            <a:r>
              <a:rPr lang="ru-RU" sz="2400" i="1" dirty="0"/>
              <a:t> чрезвычайно миниатюрны. На фото изображена одна из старых матриц с размером ячейки 16х16 микрон. В более новых DMD-чипах зеркала еще меньше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22/600716/mems-dmd-4.s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68" y="1853248"/>
            <a:ext cx="6598227" cy="4727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9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МЭМС-гироскопы. Классический </a:t>
            </a:r>
            <a:r>
              <a:rPr lang="ru-RU" sz="2400" b="1" dirty="0"/>
              <a:t>гироскоп образца XIX века.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13/600098/mems-oldgy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4" y="987136"/>
            <a:ext cx="7813964" cy="5673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8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3821980" cy="1400530"/>
          </a:xfrm>
        </p:spPr>
        <p:txBody>
          <a:bodyPr/>
          <a:lstStyle/>
          <a:p>
            <a:r>
              <a:rPr lang="ru-RU" sz="2400" i="1" dirty="0"/>
              <a:t>Так устроен каждый из миллионов используемых в </a:t>
            </a:r>
            <a:r>
              <a:rPr lang="ru-RU" sz="2400" i="1" dirty="0" err="1"/>
              <a:t>микрозеркальной</a:t>
            </a:r>
            <a:r>
              <a:rPr lang="ru-RU" sz="2400" i="1" dirty="0"/>
              <a:t> матрице элементов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22/600716/mems-dmd-2.sm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92" y="0"/>
            <a:ext cx="702425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8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dirty="0"/>
              <a:t>Два </a:t>
            </a:r>
            <a:r>
              <a:rPr lang="ru-RU" sz="1800" i="1" dirty="0" err="1"/>
              <a:t>микрозеркала</a:t>
            </a:r>
            <a:r>
              <a:rPr lang="ru-RU" sz="1800" i="1" dirty="0"/>
              <a:t>. Одно в «черном» положении, другое – в «белом». Среднее – «горизонтальное» – положение зеркала занимают только в припаркованном состоянии, когда проектор выключен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22/600716/mems-dmd-3.sm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8" y="1340427"/>
            <a:ext cx="9331036" cy="5392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6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Достаточно простое колесико, в нем есть светофильтры только трех стандартных цветов, RGB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3dnews.ru/assets/external/illustrations/2010/10/22/600716/mems-colorwheel-1.s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51" y="1361210"/>
            <a:ext cx="8667861" cy="5350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6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22/600716/mems-colorwheel-2.s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5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Общий принцип работы стандартного DLP-проектора – с одним DMD-чипом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22/600716/mems-dlp-projection.s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5" y="1246909"/>
            <a:ext cx="8239991" cy="5392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3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Сходу человеческий разум едва ли способен адекватно оценить размер в 10 микрон. Другое дело – фото в масштабе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22/600716/mems-dmd-5.s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55" y="1636058"/>
            <a:ext cx="7252854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2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Лапка муравья. На фото изображена довольно старая модель DMD-чипа, современные </a:t>
            </a:r>
            <a:r>
              <a:rPr lang="ru-RU" sz="2400" i="1" dirty="0" err="1"/>
              <a:t>микрозеркала</a:t>
            </a:r>
            <a:r>
              <a:rPr lang="ru-RU" sz="2400" i="1" dirty="0"/>
              <a:t> </a:t>
            </a:r>
            <a:r>
              <a:rPr lang="ru-RU" sz="2400" i="1" dirty="0" err="1"/>
              <a:t>Texas</a:t>
            </a:r>
            <a:r>
              <a:rPr lang="ru-RU" sz="2400" i="1" dirty="0"/>
              <a:t> </a:t>
            </a:r>
            <a:r>
              <a:rPr lang="ru-RU" sz="2400" i="1" dirty="0" err="1"/>
              <a:t>Instruments</a:t>
            </a:r>
            <a:r>
              <a:rPr lang="ru-RU" sz="2400" i="1" dirty="0"/>
              <a:t> еще миниатюрнее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22/600716/mems-dmd-6.s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73" y="1761973"/>
            <a:ext cx="7525367" cy="496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7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err="1"/>
              <a:t>Микрозеркальная</a:t>
            </a:r>
            <a:r>
              <a:rPr lang="ru-RU" sz="2400" i="1" dirty="0"/>
              <a:t> матрица разработки </a:t>
            </a:r>
            <a:r>
              <a:rPr lang="ru-RU" sz="2400" i="1" dirty="0" err="1"/>
              <a:t>Фраунгоферовского</a:t>
            </a:r>
            <a:r>
              <a:rPr lang="ru-RU" sz="2400" i="1" dirty="0"/>
              <a:t> института полупроводниковых технологий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22/600716/mems-digitalspiege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82" y="1600200"/>
            <a:ext cx="7990609" cy="5164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8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Зеркало с изменяемой геометрией, состоящее из 93 элементов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22/600716/mems-adaptiveoptic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32" y="1433946"/>
            <a:ext cx="6286499" cy="507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5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Готовый чип на основе той же системы (размер 5 на 5 см) на фоне более крупного снимка поверхности зеркала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22/600716/mems-adaptiveoptic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1" y="1278082"/>
            <a:ext cx="6899564" cy="543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6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Датчик движения </a:t>
            </a:r>
            <a:r>
              <a:rPr lang="en-US" sz="2400" dirty="0"/>
              <a:t>Epson XV-8000.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13/600098/mems-gyro-6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5" y="1028700"/>
            <a:ext cx="7824355" cy="560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4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Зеркало с изменяемой геометрией, состоящее из 1020 элементов. Разработка </a:t>
            </a:r>
            <a:r>
              <a:rPr lang="ru-RU" sz="2400" i="1" dirty="0" err="1"/>
              <a:t>Boston</a:t>
            </a:r>
            <a:r>
              <a:rPr lang="ru-RU" sz="2400" i="1" dirty="0"/>
              <a:t> </a:t>
            </a:r>
            <a:r>
              <a:rPr lang="ru-RU" sz="2400" i="1" dirty="0" err="1"/>
              <a:t>Micromachines</a:t>
            </a:r>
            <a:r>
              <a:rPr lang="ru-RU" sz="2400" i="1" dirty="0"/>
              <a:t> </a:t>
            </a:r>
            <a:r>
              <a:rPr lang="ru-RU" sz="2400" i="1" dirty="0" err="1"/>
              <a:t>Corporation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22/600716/mems-adaptiveoptic-3.s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00" y="1278082"/>
            <a:ext cx="6899563" cy="5476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9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Один из вариантов устройства двухосного </a:t>
            </a:r>
            <a:r>
              <a:rPr lang="ru-RU" sz="2400" i="1" dirty="0" err="1"/>
              <a:t>микрозеркала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22/600716/mems-opticalswitch-1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080654"/>
            <a:ext cx="8208817" cy="5621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2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dirty="0"/>
              <a:t>Капли чернил на бумаге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www.3dnews.ru/assets/external/illustrations/2010/10/22/600716/mems-inkjet-1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36" y="987137"/>
            <a:ext cx="7678882" cy="5704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9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Крупный план одной дюзы печатающей головки струйного принтера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22/600716/mems-inkjet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91" y="1080655"/>
            <a:ext cx="6577446" cy="561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6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22/600716/mems-inkjet-piezo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5008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3dnews.ru/assets/external/illustrations/2010/10/22/600716/mems-inkjet-thermal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80" y="0"/>
            <a:ext cx="63419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7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dirty="0"/>
              <a:t>В печатающих головках используются дюзы разных размеров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22/600716/mems-inkjet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74" y="1278082"/>
            <a:ext cx="8581016" cy="5434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4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Одна из ячеек печатающей головки HP 60 в разрезе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22/600716/mems-inkjet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883227"/>
            <a:ext cx="9081653" cy="5756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8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dirty="0"/>
              <a:t>«Пайка» контактов на этом снимке произведена с помощью </a:t>
            </a:r>
            <a:r>
              <a:rPr lang="ru-RU" sz="2400" i="1" dirty="0" err="1"/>
              <a:t>пьезоструйной</a:t>
            </a:r>
            <a:r>
              <a:rPr lang="ru-RU" sz="2400" i="1" dirty="0"/>
              <a:t> печати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22/600716/mems-inkjet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371600"/>
            <a:ext cx="7055428" cy="5330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1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780"/>
            <a:ext cx="9404723" cy="1400530"/>
          </a:xfrm>
        </p:spPr>
        <p:txBody>
          <a:bodyPr/>
          <a:lstStyle/>
          <a:p>
            <a:pPr algn="ctr"/>
            <a:r>
              <a:rPr lang="ru-RU" sz="2800" i="1" dirty="0"/>
              <a:t>Микроскопический логотип </a:t>
            </a:r>
            <a:r>
              <a:rPr lang="ru-RU" sz="2800" i="1" dirty="0" err="1"/>
              <a:t>Texas</a:t>
            </a:r>
            <a:r>
              <a:rPr lang="ru-RU" sz="2800" i="1" dirty="0"/>
              <a:t> </a:t>
            </a:r>
            <a:r>
              <a:rPr lang="ru-RU" sz="2800" i="1" dirty="0" err="1"/>
              <a:t>Instruments</a:t>
            </a:r>
            <a:r>
              <a:rPr lang="ru-RU" sz="2800" i="1" dirty="0"/>
              <a:t> напечатан каплями диаметром 60 микрон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22/600716/mems-inkjet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1194955"/>
            <a:ext cx="8239991" cy="551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5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22/600716/mems-taylorcon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0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01640" cy="1400530"/>
          </a:xfrm>
        </p:spPr>
        <p:txBody>
          <a:bodyPr/>
          <a:lstStyle/>
          <a:p>
            <a:r>
              <a:rPr lang="ru-RU" sz="2400" b="1" dirty="0"/>
              <a:t>Основной принцип работы конденсаторных акселерометров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13/600098/mems-accelerometer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26" y="1132609"/>
            <a:ext cx="8853055" cy="5444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692"/>
            <a:ext cx="11741727" cy="6733308"/>
          </a:xfrm>
        </p:spPr>
        <p:txBody>
          <a:bodyPr>
            <a:normAutofit/>
          </a:bodyPr>
          <a:lstStyle/>
          <a:p>
            <a:r>
              <a:rPr lang="ru-RU" dirty="0"/>
              <a:t>СПИСОК ИСПОЛЬЗОВАННЫХ ИСТОЧНИКОВ</a:t>
            </a:r>
          </a:p>
          <a:p>
            <a:r>
              <a:rPr lang="ru-RU" dirty="0"/>
              <a:t>1. Алексей Борзенко, «Технология MEMS» , Россия. - 2006. - № 1.</a:t>
            </a:r>
          </a:p>
          <a:p>
            <a:r>
              <a:rPr lang="ru-RU" dirty="0"/>
              <a:t>2. А. Тузов,  «Датчики для измерения параметров движения на основе MEMS-технологии», Часть 1. «</a:t>
            </a:r>
            <a:r>
              <a:rPr lang="ru-RU" dirty="0" err="1"/>
              <a:t>Электроника:наука</a:t>
            </a:r>
            <a:r>
              <a:rPr lang="ru-RU" dirty="0"/>
              <a:t>, технология, бизнес». №1, 2011</a:t>
            </a:r>
          </a:p>
          <a:p>
            <a:r>
              <a:rPr lang="ru-RU" dirty="0"/>
              <a:t>3.Steve </a:t>
            </a:r>
            <a:r>
              <a:rPr lang="ru-RU" dirty="0" err="1"/>
              <a:t>Nasiri</a:t>
            </a:r>
            <a:r>
              <a:rPr lang="ru-RU" dirty="0"/>
              <a:t>, </a:t>
            </a:r>
            <a:r>
              <a:rPr lang="ru-RU" dirty="0" err="1"/>
              <a:t>David</a:t>
            </a:r>
            <a:r>
              <a:rPr lang="ru-RU" dirty="0"/>
              <a:t> </a:t>
            </a:r>
            <a:r>
              <a:rPr lang="ru-RU" dirty="0" err="1"/>
              <a:t>Sachs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Michael</a:t>
            </a:r>
            <a:r>
              <a:rPr lang="ru-RU" dirty="0"/>
              <a:t> </a:t>
            </a:r>
            <a:r>
              <a:rPr lang="ru-RU" dirty="0" err="1"/>
              <a:t>Maia</a:t>
            </a:r>
            <a:r>
              <a:rPr lang="ru-RU" dirty="0"/>
              <a:t>. «</a:t>
            </a:r>
            <a:r>
              <a:rPr lang="ru-RU" dirty="0" err="1"/>
              <a:t>Selection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integration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MEMS-</a:t>
            </a:r>
            <a:r>
              <a:rPr lang="ru-RU" dirty="0" err="1"/>
              <a:t>based</a:t>
            </a:r>
            <a:r>
              <a:rPr lang="ru-RU" dirty="0"/>
              <a:t> </a:t>
            </a:r>
            <a:r>
              <a:rPr lang="ru-RU" dirty="0" err="1"/>
              <a:t>motion</a:t>
            </a:r>
            <a:r>
              <a:rPr lang="ru-RU" dirty="0"/>
              <a:t> </a:t>
            </a:r>
            <a:r>
              <a:rPr lang="ru-RU" dirty="0" err="1"/>
              <a:t>processing</a:t>
            </a:r>
            <a:r>
              <a:rPr lang="ru-RU" dirty="0"/>
              <a:t> </a:t>
            </a:r>
            <a:r>
              <a:rPr lang="ru-RU" dirty="0" err="1"/>
              <a:t>devices</a:t>
            </a:r>
            <a:r>
              <a:rPr lang="ru-RU" dirty="0"/>
              <a:t>» //www.dspdesignline.com/</a:t>
            </a:r>
            <a:r>
              <a:rPr lang="ru-RU" dirty="0" err="1"/>
              <a:t>howto</a:t>
            </a:r>
            <a:r>
              <a:rPr lang="ru-RU" dirty="0"/>
              <a:t>/218401101#.</a:t>
            </a:r>
          </a:p>
          <a:p>
            <a:r>
              <a:rPr lang="ru-RU" dirty="0"/>
              <a:t>4. Сафронов А. и др. «Малогабаритные пьезоэлектрические вибрационные гироскопы: особенности и области применения». — ЭЛЕКТРОНИКА: НТБ, 2006, №8</a:t>
            </a:r>
          </a:p>
          <a:p>
            <a:r>
              <a:rPr lang="ru-RU" dirty="0"/>
              <a:t>5. Горнев Е.С., Зайцев Н.А. и др. «Обзор </a:t>
            </a:r>
            <a:r>
              <a:rPr lang="ru-RU" dirty="0" err="1"/>
              <a:t>микрогироскопов</a:t>
            </a:r>
            <a:r>
              <a:rPr lang="ru-RU" dirty="0"/>
              <a:t>, сформированных по технологии поверхностной или объемной микромеханики». — Нано- и микросистемная техника, 2002, № 8, с. 2–6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</a:t>
            </a:r>
            <a:r>
              <a:rPr lang="en-US" dirty="0">
                <a:hlinkClick r:id="rId2"/>
              </a:rPr>
              <a:t>http://micro-tech.ru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7. </a:t>
            </a:r>
            <a:r>
              <a:rPr lang="en-US" dirty="0">
                <a:hlinkClick r:id="rId3"/>
              </a:rPr>
              <a:t>http://b.artemiev.su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8.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http://www.3dnews.ru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2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16040" cy="1400530"/>
          </a:xfrm>
        </p:spPr>
        <p:txBody>
          <a:bodyPr/>
          <a:lstStyle/>
          <a:p>
            <a:r>
              <a:rPr lang="ru-RU" sz="2400" b="1" dirty="0"/>
              <a:t>Относительно простой, но чрезвычайно миниатюрный и чувствительный MEMS-акселерометр разработки </a:t>
            </a:r>
            <a:r>
              <a:rPr lang="ru-RU" sz="2400" b="1" dirty="0" err="1"/>
              <a:t>Sandia</a:t>
            </a:r>
            <a:r>
              <a:rPr lang="ru-RU" sz="2400" b="1" dirty="0"/>
              <a:t> </a:t>
            </a:r>
            <a:r>
              <a:rPr lang="ru-RU" sz="2400" b="1" dirty="0" err="1"/>
              <a:t>Labs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13/600098/mems-accelerometer-2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2" y="1423556"/>
            <a:ext cx="9228971" cy="5340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4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Гироскоп L3G4200D производства ST </a:t>
            </a:r>
            <a:r>
              <a:rPr lang="ru-RU" sz="2400" b="1" dirty="0" err="1"/>
              <a:t>Microelectronics</a:t>
            </a:r>
            <a:r>
              <a:rPr lang="ru-RU" sz="2400" b="1" dirty="0"/>
              <a:t> используется в </a:t>
            </a:r>
            <a:r>
              <a:rPr lang="ru-RU" sz="2400" b="1" dirty="0" err="1"/>
              <a:t>iPhone</a:t>
            </a:r>
            <a:r>
              <a:rPr lang="ru-RU" sz="2400" b="1" dirty="0"/>
              <a:t> 4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13/600098/mems-gyro-1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4" y="1423555"/>
            <a:ext cx="8541326" cy="517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5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29" y="244189"/>
            <a:ext cx="9404723" cy="1400530"/>
          </a:xfrm>
        </p:spPr>
        <p:txBody>
          <a:bodyPr/>
          <a:lstStyle/>
          <a:p>
            <a:r>
              <a:rPr lang="ru-RU" sz="2400" b="1" dirty="0"/>
              <a:t>Тот же STM L3G4200D, фотография с большим увеличением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13/600098/mems-gyro-2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" y="1236519"/>
            <a:ext cx="9073107" cy="5392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Еще один гироскоп</a:t>
            </a:r>
            <a:r>
              <a:rPr lang="en-US" sz="2400" b="1" dirty="0"/>
              <a:t> ST Microelectronics – LYPR540AH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3dnews.ru/assets/external/illustrations/2010/10/13/600098/mems-gyr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28292"/>
            <a:ext cx="8925791" cy="5590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8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Крупный план STM LYPR540AH. Толщина деталей этой ажурной конструкции – около 3 микрон!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3dnews.ru/assets/external/illustrations/2010/10/13/600098/mems-gyro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309254"/>
            <a:ext cx="9029699" cy="542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7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405</Words>
  <Application>Microsoft Office PowerPoint</Application>
  <PresentationFormat>Широкоэкранный</PresentationFormat>
  <Paragraphs>44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Wingdings 3</vt:lpstr>
      <vt:lpstr>Ион</vt:lpstr>
      <vt:lpstr>Гироскопы и актуаторы для МЭМС</vt:lpstr>
      <vt:lpstr>МЭМС-гироскопы. Классический гироскоп образца XIX века. </vt:lpstr>
      <vt:lpstr>Датчик движения Epson XV-8000. </vt:lpstr>
      <vt:lpstr>Основной принцип работы конденсаторных акселерометров</vt:lpstr>
      <vt:lpstr>Относительно простой, но чрезвычайно миниатюрный и чувствительный MEMS-акселерометр разработки Sandia Labs</vt:lpstr>
      <vt:lpstr>Гироскоп L3G4200D производства ST Microelectronics используется в iPhone 4</vt:lpstr>
      <vt:lpstr>Тот же STM L3G4200D, фотография с большим увеличением</vt:lpstr>
      <vt:lpstr>Еще один гироскоп ST Microelectronics – LYPR540AH</vt:lpstr>
      <vt:lpstr>Крупный план STM LYPR540AH. Толщина деталей этой ажурной конструкции – около 3 микрон!</vt:lpstr>
      <vt:lpstr>Еще один MEMS-гироскоп</vt:lpstr>
      <vt:lpstr>Основной принцип работы акселерометров на пьезоэлементах</vt:lpstr>
      <vt:lpstr>Двухосный термальный акслерометр</vt:lpstr>
      <vt:lpstr>Презентация PowerPoint</vt:lpstr>
      <vt:lpstr>Микроэлектромеханический микрофон под микроскопом. Диаметр мембраны чуть больше половины миллиметра</vt:lpstr>
      <vt:lpstr>Самый миниатюрный MEMS-микрофон компании Akustica (площадь кристалла – 1 кв.мм) теряется рядом со своими более крупными родственниками</vt:lpstr>
      <vt:lpstr>Ультракомпактный и высокоточный датчики давления на фоне одноцентовой монеты (по размеру она примерно эквивалентна нынешним русским 50 копейкам)</vt:lpstr>
      <vt:lpstr>Прототип щипцов для микрохирургии глаза. Размеры головки щипцов – порядка 1,5х1,5 миллиметра. Толщина губ – несколько десятков микрон. Человеческий волос этими щипцами подцепить не получится – он для них слишком толстый</vt:lpstr>
      <vt:lpstr>MEMS-актуаторы. DMD-чип в сборе. Сравнительно с другими MEMS, устройство достаточно крупное  </vt:lpstr>
      <vt:lpstr>Сами микрозеркала чрезвычайно миниатюрны. На фото изображена одна из старых матриц с размером ячейки 16х16 микрон. В более новых DMD-чипах зеркала еще меньше </vt:lpstr>
      <vt:lpstr>Так устроен каждый из миллионов используемых в микрозеркальной матрице элементов</vt:lpstr>
      <vt:lpstr>Два микрозеркала. Одно в «черном» положении, другое – в «белом». Среднее – «горизонтальное» – положение зеркала занимают только в припаркованном состоянии, когда проектор выключен </vt:lpstr>
      <vt:lpstr>Достаточно простое колесико, в нем есть светофильтры только трех стандартных цветов, RGB</vt:lpstr>
      <vt:lpstr>Презентация PowerPoint</vt:lpstr>
      <vt:lpstr>Общий принцип работы стандартного DLP-проектора – с одним DMD-чипом </vt:lpstr>
      <vt:lpstr>Сходу человеческий разум едва ли способен адекватно оценить размер в 10 микрон. Другое дело – фото в масштабе</vt:lpstr>
      <vt:lpstr>Лапка муравья. На фото изображена довольно старая модель DMD-чипа, современные микрозеркала Texas Instruments еще миниатюрнее</vt:lpstr>
      <vt:lpstr>Микрозеркальная матрица разработки Фраунгоферовского института полупроводниковых технологий </vt:lpstr>
      <vt:lpstr>Зеркало с изменяемой геометрией, состоящее из 93 элементов</vt:lpstr>
      <vt:lpstr>Готовый чип на основе той же системы (размер 5 на 5 см) на фоне более крупного снимка поверхности зеркала</vt:lpstr>
      <vt:lpstr>Зеркало с изменяемой геометрией, состоящее из 1020 элементов. Разработка Boston Micromachines Corporation</vt:lpstr>
      <vt:lpstr>Один из вариантов устройства двухосного микрозеркала </vt:lpstr>
      <vt:lpstr>Капли чернил на бумаге </vt:lpstr>
      <vt:lpstr>Крупный план одной дюзы печатающей головки струйного принтера</vt:lpstr>
      <vt:lpstr>Презентация PowerPoint</vt:lpstr>
      <vt:lpstr>В печатающих головках используются дюзы разных размеров </vt:lpstr>
      <vt:lpstr>Одна из ячеек печатающей головки HP 60 в разрезе</vt:lpstr>
      <vt:lpstr>«Пайка» контактов на этом снимке произведена с помощью пьезоструйной печати</vt:lpstr>
      <vt:lpstr>Микроскопический логотип Texas Instruments напечатан каплями диаметром 60 микрон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Гироскопы и актуаторы для МЭМС</dc:title>
  <dc:creator>RePack by Diakov</dc:creator>
  <cp:lastModifiedBy>RePack by Diakov</cp:lastModifiedBy>
  <cp:revision>7</cp:revision>
  <dcterms:created xsi:type="dcterms:W3CDTF">2016-03-19T17:49:22Z</dcterms:created>
  <dcterms:modified xsi:type="dcterms:W3CDTF">2016-03-19T18:59:09Z</dcterms:modified>
</cp:coreProperties>
</file>