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5" r:id="rId6"/>
    <p:sldId id="266" r:id="rId7"/>
    <p:sldId id="261" r:id="rId8"/>
    <p:sldId id="262" r:id="rId9"/>
    <p:sldId id="263" r:id="rId10"/>
    <p:sldId id="267" r:id="rId11"/>
    <p:sldId id="264" r:id="rId12"/>
    <p:sldId id="268" r:id="rId13"/>
    <p:sldId id="269" r:id="rId14"/>
    <p:sldId id="270" r:id="rId15"/>
    <p:sldId id="271" r:id="rId16"/>
    <p:sldId id="272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6377C-2013-460A-A926-42C743E65A24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D6C9-6C6D-4057-9E04-7FDFDB34A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4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474-FB90-4F29-9AC6-51EE59178F49}" type="datetime1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AC4-951D-428C-86E8-23EF00A00DAB}" type="datetime1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885B-711A-41CB-85B3-F36158E9D0DB}" type="datetime1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B719-E861-4CD3-B925-30BBD40EF997}" type="datetime1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07B4C-1D2C-4210-8CF7-683BC2237636}" type="datetime1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40AB-0B50-4F08-8325-95F1139BBE2B}" type="datetime1">
              <a:rPr lang="ru-RU" smtClean="0"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A3F6-22C3-4415-AB2D-76891B8E2BB5}" type="datetime1">
              <a:rPr lang="ru-RU" smtClean="0"/>
              <a:t>22.12.2017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53C3-DA76-4FB0-BD94-8D03C871EE4A}" type="datetime1">
              <a:rPr lang="ru-RU" smtClean="0"/>
              <a:t>22.12.2017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42EB-CF06-4F45-9D24-091160173602}" type="datetime1">
              <a:rPr lang="ru-RU" smtClean="0"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5ED-8CF1-426B-B3F4-62E3BF9B2109}" type="datetime1">
              <a:rPr lang="ru-RU" smtClean="0"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C51A-D595-43C2-B503-057792CAB277}" type="datetime1">
              <a:rPr lang="ru-RU" smtClean="0"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BFEA-7E55-4A48-AFBE-B97768E910A9}" type="datetime1">
              <a:rPr lang="ru-RU" smtClean="0"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" TargetMode="External"/><Relationship Id="rId2" Type="http://schemas.openxmlformats.org/officeDocument/2006/relationships/hyperlink" Target="http://go-radio.ru/varicap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xnic.ru/books/electronika/009.html" TargetMode="External"/><Relationship Id="rId4" Type="http://schemas.openxmlformats.org/officeDocument/2006/relationships/hyperlink" Target="http://www.club155.ru/diods-tunne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commons.wikimedia.org/wiki/File:Varactor-ru.svg?uselang=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Варикап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3" y="1536973"/>
            <a:ext cx="42672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туннельные диод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3587">
            <a:off x="3613181" y="1680188"/>
            <a:ext cx="457200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стабилитрон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8284">
            <a:off x="169392" y="3918223"/>
            <a:ext cx="26955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стабилитрон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6643">
            <a:off x="6652450" y="3654220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9430" y="356732"/>
            <a:ext cx="7772400" cy="1470025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cene3d>
              <a:camera prst="perspectiveHeroicExtremeRightFacing"/>
              <a:lightRig rig="threePt" dir="t"/>
            </a:scene3d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Варикапы , стабилитроны ,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туннельные диоды 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Картинки по запросу стабилитроны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5095">
            <a:off x="3448522" y="4214087"/>
            <a:ext cx="2857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442045"/>
            <a:ext cx="3707904" cy="80148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1800" i="1" dirty="0" smtClean="0"/>
              <a:t>Выполнили</a:t>
            </a:r>
            <a:r>
              <a:rPr lang="en-US" sz="1800" i="1" dirty="0" smtClean="0"/>
              <a:t>:</a:t>
            </a:r>
            <a:r>
              <a:rPr lang="ru-RU" sz="1800" i="1" dirty="0" smtClean="0"/>
              <a:t> студенты 21314 гр. ФТИ</a:t>
            </a:r>
          </a:p>
          <a:p>
            <a:pPr algn="l"/>
            <a:r>
              <a:rPr lang="ru-RU" sz="1800" i="1" dirty="0" smtClean="0"/>
              <a:t>Ваганов Виктор</a:t>
            </a:r>
          </a:p>
          <a:p>
            <a:pPr algn="l"/>
            <a:r>
              <a:rPr lang="ru-RU" sz="1800" i="1" dirty="0" smtClean="0"/>
              <a:t>Рябинин </a:t>
            </a:r>
            <a:r>
              <a:rPr lang="ru-RU" sz="1800" i="1" dirty="0" err="1" smtClean="0"/>
              <a:t>Алекскей</a:t>
            </a:r>
            <a:endParaRPr lang="ru-RU" sz="18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7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 descr="https://upload.wikimedia.org/wikipedia/commons/thumb/5/55/Axial_diode_assembly.png/240px-Axial_diode_assembly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39" y="830996"/>
            <a:ext cx="4680519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8054" y="-1"/>
            <a:ext cx="86878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Схема устройства стабилитрона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9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iles.freks.webnode.com/200003947-8fdc290d5c/523051_html_11eb5db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781" y="120987"/>
            <a:ext cx="5530877" cy="528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8641" y="-171400"/>
            <a:ext cx="34323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ВАХ стабилитрона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06668" y="413375"/>
            <a:ext cx="4572000" cy="43704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b="1" i="1" dirty="0" smtClean="0"/>
              <a:t>                                   </a:t>
            </a:r>
            <a:r>
              <a:rPr lang="ru-RU" sz="1600" b="1" i="1" dirty="0" err="1" smtClean="0"/>
              <a:t>Iпр</a:t>
            </a:r>
            <a:r>
              <a:rPr lang="ru-RU" sz="1600" i="1" dirty="0"/>
              <a:t> - прямой ток</a:t>
            </a:r>
            <a:endParaRPr lang="ru-RU" sz="1600" dirty="0"/>
          </a:p>
          <a:p>
            <a:pPr algn="r"/>
            <a:r>
              <a:rPr lang="ru-RU" sz="1600" b="1" i="1" dirty="0" smtClean="0"/>
              <a:t>                                  </a:t>
            </a:r>
            <a:r>
              <a:rPr lang="ru-RU" sz="1600" b="1" i="1" dirty="0" err="1" smtClean="0"/>
              <a:t>Uпр</a:t>
            </a:r>
            <a:r>
              <a:rPr lang="ru-RU" sz="1600" i="1" dirty="0"/>
              <a:t>  - прямое напряжение</a:t>
            </a:r>
            <a:endParaRPr lang="ru-RU" sz="1600" dirty="0"/>
          </a:p>
          <a:p>
            <a:pPr algn="r"/>
            <a:r>
              <a:rPr lang="ru-RU" sz="1600" dirty="0"/>
              <a:t>Эти два параметра в стабилитроне не </a:t>
            </a:r>
            <a:r>
              <a:rPr lang="ru-RU" sz="1600" dirty="0" smtClean="0"/>
              <a:t>используются</a:t>
            </a:r>
          </a:p>
          <a:p>
            <a:pPr algn="r"/>
            <a:r>
              <a:rPr lang="ru-RU" sz="1600" dirty="0" smtClean="0"/>
              <a:t> </a:t>
            </a:r>
          </a:p>
          <a:p>
            <a:pPr algn="r"/>
            <a:endParaRPr lang="ru-RU" sz="1600" dirty="0" smtClean="0"/>
          </a:p>
          <a:p>
            <a:pPr algn="r"/>
            <a:endParaRPr lang="ru-RU" sz="1600" dirty="0"/>
          </a:p>
          <a:p>
            <a:pPr algn="r"/>
            <a:endParaRPr lang="ru-RU" sz="1600" dirty="0" smtClean="0"/>
          </a:p>
          <a:p>
            <a:pPr algn="r"/>
            <a:endParaRPr lang="ru-RU" sz="1600" dirty="0"/>
          </a:p>
          <a:p>
            <a:pPr algn="r"/>
            <a:r>
              <a:rPr lang="ru-RU" sz="1600" dirty="0" smtClean="0"/>
              <a:t> </a:t>
            </a:r>
          </a:p>
          <a:p>
            <a:pPr algn="r"/>
            <a:r>
              <a:rPr lang="ru-RU" sz="1600" b="1" i="1" dirty="0" err="1" smtClean="0"/>
              <a:t>Imax</a:t>
            </a:r>
            <a:r>
              <a:rPr lang="ru-RU" sz="1600" i="1" dirty="0"/>
              <a:t> - максимальный ток стабилитрона</a:t>
            </a:r>
            <a:endParaRPr lang="ru-RU" sz="1600" dirty="0"/>
          </a:p>
          <a:p>
            <a:pPr algn="r"/>
            <a:r>
              <a:rPr lang="ru-RU" sz="1600" b="1" i="1" dirty="0" err="1"/>
              <a:t>Imin</a:t>
            </a:r>
            <a:r>
              <a:rPr lang="ru-RU" sz="1600" i="1" dirty="0"/>
              <a:t> - минимальный ток стабилитрона</a:t>
            </a:r>
            <a:endParaRPr lang="ru-RU" sz="1600" dirty="0"/>
          </a:p>
          <a:p>
            <a:pPr algn="r"/>
            <a:r>
              <a:rPr lang="ru-RU" sz="1600" b="1" i="1" dirty="0" err="1"/>
              <a:t>Iст</a:t>
            </a:r>
            <a:r>
              <a:rPr lang="ru-RU" sz="1600" b="1" i="1" dirty="0"/>
              <a:t>, </a:t>
            </a:r>
            <a:r>
              <a:rPr lang="ru-RU" sz="1600" b="1" i="1" dirty="0" err="1"/>
              <a:t>Imax</a:t>
            </a:r>
            <a:r>
              <a:rPr lang="ru-RU" sz="1600" b="1" i="1" dirty="0"/>
              <a:t>, </a:t>
            </a:r>
            <a:r>
              <a:rPr lang="ru-RU" sz="1600" b="1" i="1" dirty="0" err="1"/>
              <a:t>Imin</a:t>
            </a:r>
            <a:r>
              <a:rPr lang="ru-RU" sz="1600" dirty="0"/>
              <a:t> - это  сила тока, которая течет через стабилитрон при его работе.</a:t>
            </a:r>
          </a:p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06668" y="4808807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1600" b="1" i="1" dirty="0" smtClean="0"/>
          </a:p>
          <a:p>
            <a:pPr algn="r"/>
            <a:endParaRPr lang="ru-RU" sz="1600" b="1" i="1" dirty="0"/>
          </a:p>
          <a:p>
            <a:pPr algn="r"/>
            <a:r>
              <a:rPr lang="ru-RU" sz="1600" b="1" i="1" dirty="0" err="1" smtClean="0"/>
              <a:t>Uобр</a:t>
            </a:r>
            <a:r>
              <a:rPr lang="ru-RU" sz="1600" i="1" dirty="0"/>
              <a:t> - обратное напряжение</a:t>
            </a:r>
            <a:endParaRPr lang="ru-RU" sz="1600" dirty="0"/>
          </a:p>
          <a:p>
            <a:pPr algn="r"/>
            <a:r>
              <a:rPr lang="ru-RU" sz="1600" b="1" i="1" dirty="0" err="1"/>
              <a:t>Uст</a:t>
            </a:r>
            <a:r>
              <a:rPr lang="ru-RU" sz="1600" i="1" dirty="0"/>
              <a:t> - номинальное напряжение стабилизации</a:t>
            </a:r>
            <a:endParaRPr lang="ru-RU" sz="1600" dirty="0"/>
          </a:p>
          <a:p>
            <a:pPr algn="r"/>
            <a:r>
              <a:rPr lang="ru-RU" sz="1600" b="1" i="1" dirty="0" err="1"/>
              <a:t>Iст</a:t>
            </a:r>
            <a:r>
              <a:rPr lang="ru-RU" sz="1600" b="1" i="1" dirty="0"/>
              <a:t> </a:t>
            </a:r>
            <a:r>
              <a:rPr lang="ru-RU" sz="1600" i="1" dirty="0"/>
              <a:t>- номинальный ток стабилизации</a:t>
            </a:r>
            <a:endParaRPr lang="ru-RU" sz="1600" dirty="0"/>
          </a:p>
          <a:p>
            <a:pPr algn="r"/>
            <a:r>
              <a:rPr lang="ru-RU" sz="1600" dirty="0"/>
              <a:t>Номинальный -  это значит нормальный параметр, при котором  возможна долгосрочная работа радиоэлемента.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6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Основная область применения стабилитрона — стабилизация постоянного напряжения источников питания. В простейшей схеме линейного параметрического стабилизатора стабилитрон выступает одновременно и источником опорного напряжения, и силовым регулирующим элементом</a:t>
            </a:r>
          </a:p>
          <a:p>
            <a:endParaRPr lang="ru-RU" dirty="0"/>
          </a:p>
          <a:p>
            <a:pPr lvl="0"/>
            <a:r>
              <a:rPr lang="ru-RU" dirty="0"/>
              <a:t>Особые импульсные лавинные стабилитроны применяются для защиты электроаппаратуры от перенапряжений, вызываемых разрядами молний и статического электричества, а также от выбросов напряжения на индуктивных нагрузках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-171400"/>
            <a:ext cx="6576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Область применения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66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Токи и напряжения </a:t>
            </a:r>
            <a:r>
              <a:rPr lang="ru-RU" dirty="0" smtClean="0"/>
              <a:t>стабилизации</a:t>
            </a:r>
          </a:p>
          <a:p>
            <a:r>
              <a:rPr lang="ru-RU" dirty="0"/>
              <a:t>Температурный коэффициент </a:t>
            </a:r>
            <a:r>
              <a:rPr lang="ru-RU" dirty="0" smtClean="0"/>
              <a:t>напряжения</a:t>
            </a:r>
          </a:p>
          <a:p>
            <a:r>
              <a:rPr lang="ru-RU" dirty="0"/>
              <a:t>Область безопасной работы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8229" y="0"/>
            <a:ext cx="92832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Основные характеристики стабилитрона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599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Туннельный диод</a:t>
            </a:r>
            <a:r>
              <a:rPr lang="ru-RU" dirty="0"/>
              <a:t> — полупроводниковый диод на основе вырожденного полупроводника, в котором при приложении напряжения в прямом направлении туннельный эффект проявляется в появлении участка с отрицательным дифференциальным сопротивлением на вольт-амперной характеристике.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-171400"/>
            <a:ext cx="55853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Туннельный диод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https://upload.wikimedia.org/wikipedia/commons/thumb/8/89/Tunnel_diode_symbol_ru.svg/250px-Tunnel_diode_symbol_ru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70" y="188640"/>
            <a:ext cx="3246090" cy="1718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25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09464" y="-99392"/>
            <a:ext cx="7325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ВАХ туннельного диода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https://upload.wikimedia.org/wikipedia/commons/thumb/e/e3/VI_curve_of_a_tunnel_diode.svg/350px-VI_curve_of_a_tunnel_diod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50210"/>
            <a:ext cx="6768752" cy="350910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11560" y="3789982"/>
            <a:ext cx="9577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диапазоне напряжений U</a:t>
            </a:r>
            <a:r>
              <a:rPr lang="ru-RU" baseline="-25000" dirty="0"/>
              <a:t>1</a:t>
            </a:r>
            <a:r>
              <a:rPr lang="ru-RU" dirty="0"/>
              <a:t>-U</a:t>
            </a:r>
            <a:r>
              <a:rPr lang="ru-RU" baseline="-25000" dirty="0"/>
              <a:t>2</a:t>
            </a:r>
            <a:r>
              <a:rPr lang="ru-RU" dirty="0"/>
              <a:t> дифференциальное сопротивление отрицательно.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1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23938"/>
            <a:ext cx="8435280" cy="530222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Туннельный ток может проходить через переход в обоих направлениях. Однако в области прямого смещения туннельный ток сначала резко растет, а достигнув некоторого максимального значения, затем резко убывает. Снижение тока связано с тем, что с увеличением напряженности электрического поля в переходе в прямом направлении уменьшается число электронов, способных совершить туннельный переход. При некотором значении прямого напряжения число таких электронов становится равным нулю и туннельный ток исчезает совсем. Дальнейшее увеличение прямого напряжения оказывает влияние только на прямой диффузионный ток, который увеличивается с ростом напряжения также, как и у обычных выпрямительных или универсальных диодов. В области обратного смещения у туннельных диодов наблюдается только резкий рост туннельного тока при увеличении обратного напряжения.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-99392"/>
            <a:ext cx="5428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Принцип работы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5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go-radio.ru/varicap.html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https://ru.wikipedia.org/wiki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www.club155.ru/diods-tunnel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www.texnic.ru/books/electronika/009.html</a:t>
            </a:r>
            <a:endParaRPr lang="ru-RU" dirty="0" smtClean="0"/>
          </a:p>
          <a:p>
            <a:r>
              <a:rPr lang="en-US" dirty="0"/>
              <a:t>http://www.ruselectronic.com/news/printsip-raboty-stabilitrona/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5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варика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38824"/>
            <a:ext cx="238125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82136" cy="514612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8600" b="1" dirty="0"/>
              <a:t>Варикап</a:t>
            </a:r>
            <a:r>
              <a:rPr lang="ru-RU" sz="8600" dirty="0"/>
              <a:t> – это полупроводниковый диод, основным параметром которого является, не одностороння электрическая проводимость, а работа которого основана на зависимости барьерной ёмкости p-n-перехода от обратного напряжения.</a:t>
            </a:r>
          </a:p>
          <a:p>
            <a:pPr marL="0" indent="0">
              <a:buNone/>
            </a:pPr>
            <a:r>
              <a:rPr lang="ru-RU" sz="8600" dirty="0"/>
              <a:t/>
            </a:r>
            <a:br>
              <a:rPr lang="ru-RU" sz="8600" dirty="0"/>
            </a:br>
            <a:r>
              <a:rPr lang="ru-RU" sz="8600" dirty="0"/>
              <a:t>Барьерная (зарядная) емкость определяется измене­нием </a:t>
            </a:r>
            <a:r>
              <a:rPr lang="ru-RU" sz="8600" dirty="0" err="1"/>
              <a:t>нескомпенсированного</a:t>
            </a:r>
            <a:r>
              <a:rPr lang="ru-RU" sz="8600" dirty="0"/>
              <a:t> заряда ионов при изменении ширины запирающего слоя под воздействием внешнего обратного напряжения. Поэтому идеальный электронно-дырочный переход можно рассматривать как плоский кон­денсатор</a:t>
            </a:r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96006" y="6163746"/>
            <a:ext cx="399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Обозначение на электрических схемах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-171400"/>
            <a:ext cx="8064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Варикап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общие сведения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Зависимость емкости варикапа от обратного напряж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Зависимость емкости варикапа от обратного напряжен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87624" y="568431"/>
            <a:ext cx="6677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(</a:t>
            </a:r>
            <a:r>
              <a:rPr lang="ru-RU" sz="2000" dirty="0" smtClean="0"/>
              <a:t>зависимость емкости варикапа от обратного напряжения )</a:t>
            </a:r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2775" y="51128"/>
            <a:ext cx="82825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Вольт-</a:t>
            </a:r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фарадной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характеристики варикапа 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" name="Рисунок 15" descr="https://upload.wikimedia.org/wikipedia/commons/thumb/0/0b/VFH_varikap.svg/440px-VFH_varikap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2" y="968541"/>
            <a:ext cx="7056784" cy="54726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28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9572"/>
            <a:ext cx="8229600" cy="5969788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dirty="0"/>
              <a:t>Варикап представляет собой обычный электронный компонент, созданный из двух полупроводников различного типа проводимости (p- и n-). Область перехода между этими полупроводниками называется p-n-переходом</a:t>
            </a:r>
            <a:r>
              <a:rPr lang="ru-RU" dirty="0" smtClean="0"/>
              <a:t>.</a:t>
            </a:r>
            <a:endParaRPr lang="ru-RU" dirty="0"/>
          </a:p>
          <a:p>
            <a:pPr fontAlgn="t"/>
            <a:r>
              <a:rPr lang="ru-RU" dirty="0"/>
              <a:t>При отсутствии внешнего управляющего напряжения в области p-n-перехода образуется потенциальный барьер. При прямом управляющем напряжении (+ к аноду, – к катоду) этот барьер практически полностью нейтрализуется и варикап, по сути, работает как обычный диод. Если же к варикапу приложено обратное напряжение (+ к катоду, - к аноду), то ширина потенциального барьера увеличивается и он начинает вести себя как простейший конденсатор .Внешнее обратное напряжение отталкивает электроны в глубь n-области, в результате чего происходит расширение обеднённой области p-n-перехода, то есть слой полупроводника, лишенный носителей заряда по сути является диэлектриком. При увеличении о обеднённого слоя увеличивается  емкость конденсатора уменьшается(обеднённый слой играет роль обкладки конденсатора 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-223758"/>
            <a:ext cx="8256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Принцип работы варикапа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Рисунок 4" descr="https://upload.wikimedia.org/wikipedia/commons/thumb/d/df/Varactor_function-ru.svg/220px-Varactor_function-ru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13" y="836712"/>
            <a:ext cx="3600400" cy="496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Подключение варикап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713" y="1484784"/>
            <a:ext cx="4248471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0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1025" name="Рисунок 5" descr="Описание: https://upload.wikimedia.org/wikipedia/commons/thumb/a/ad/Varactor-ru.svg/220px-Varactor-ru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532" y="795484"/>
            <a:ext cx="4722409" cy="302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60619" y="3820397"/>
            <a:ext cx="3294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Внутренняя структура варикапа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41970" y="-99392"/>
            <a:ext cx="5131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Конструкция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365104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На пластине сильнолегированного низкоомного полупроводника (обычно с n-типом проводимости, обозначается n</a:t>
            </a:r>
            <a:r>
              <a:rPr lang="ru-RU" baseline="30000" dirty="0"/>
              <a:t>+</a:t>
            </a:r>
            <a:r>
              <a:rPr lang="ru-RU" dirty="0"/>
              <a:t>) выращивается </a:t>
            </a:r>
            <a:r>
              <a:rPr lang="ru-RU" dirty="0" err="1"/>
              <a:t>высокоомная</a:t>
            </a:r>
            <a:r>
              <a:rPr lang="ru-RU" dirty="0"/>
              <a:t> плёнка низколегированного полупроводника n-типа. C помощью диффузии акцепторной примеси на поверхности эпитаксиального слоя формируется низкоомный анодный слой p-типа.</a:t>
            </a:r>
          </a:p>
          <a:p>
            <a:r>
              <a:rPr lang="ru-RU" dirty="0"/>
              <a:t>Боковая поверхность структуры для защиты выходящего на поверхность p-n-перехода и увеличения обратного пробойного напряжения покрывается легкоплавким стеклом.</a:t>
            </a:r>
          </a:p>
        </p:txBody>
      </p:sp>
    </p:spTree>
    <p:extLst>
      <p:ext uri="{BB962C8B-B14F-4D97-AF65-F5344CB8AC3E}">
        <p14:creationId xmlns:p14="http://schemas.microsoft.com/office/powerpoint/2010/main" val="24462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-99392"/>
            <a:ext cx="70094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Параметры варикапов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68179"/>
            <a:ext cx="86409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Основные электрические и эксплуатационные параметры</a:t>
            </a:r>
          </a:p>
          <a:p>
            <a:pPr lvl="0"/>
            <a:r>
              <a:rPr lang="ru-RU" sz="2000" u="sng" dirty="0"/>
              <a:t>Общая ёмкость</a:t>
            </a:r>
            <a:r>
              <a:rPr lang="ru-RU" sz="2000" dirty="0"/>
              <a:t> — ёмкость, измеренная между выводами варикапа при заданном обратном напряжении.</a:t>
            </a:r>
          </a:p>
          <a:p>
            <a:pPr lvl="0"/>
            <a:r>
              <a:rPr lang="ru-RU" sz="2000" u="sng" dirty="0"/>
              <a:t>Коэффициент перекрытия по ёмкости</a:t>
            </a:r>
            <a:r>
              <a:rPr lang="ru-RU" sz="2000" dirty="0"/>
              <a:t> — отношение ёмкостей при двух заданных значениях обратного напряжения на варикапе.</a:t>
            </a:r>
          </a:p>
          <a:p>
            <a:pPr lvl="0"/>
            <a:r>
              <a:rPr lang="ru-RU" sz="2000" u="sng" dirty="0"/>
              <a:t>Добротность</a:t>
            </a:r>
            <a:r>
              <a:rPr lang="ru-RU" sz="2000" dirty="0"/>
              <a:t> — отношение реактивного сопротивления варикапа на заданной частоте к сопротивлению потерь при заданном значении ёмкости или обратного напряжения.</a:t>
            </a:r>
          </a:p>
          <a:p>
            <a:pPr lvl="0"/>
            <a:r>
              <a:rPr lang="ru-RU" sz="2000" u="sng" dirty="0"/>
              <a:t>Постоянный обратный ток</a:t>
            </a:r>
            <a:r>
              <a:rPr lang="ru-RU" sz="2000" dirty="0"/>
              <a:t> — постоянный ток, ток утечки, протекающий через варикап при заданном обратном напряжении.</a:t>
            </a:r>
          </a:p>
          <a:p>
            <a:pPr lvl="0"/>
            <a:r>
              <a:rPr lang="ru-RU" sz="2000" u="sng" dirty="0"/>
              <a:t>Максимально допустимое постоянное обратное напряжение</a:t>
            </a:r>
            <a:r>
              <a:rPr lang="ru-RU" sz="2000" dirty="0"/>
              <a:t>.</a:t>
            </a:r>
          </a:p>
          <a:p>
            <a:pPr lvl="0"/>
            <a:r>
              <a:rPr lang="ru-RU" sz="2000" u="sng" dirty="0"/>
              <a:t>Максимально допустимая рассеиваемая мощность</a:t>
            </a:r>
            <a:r>
              <a:rPr lang="ru-RU" sz="2000" dirty="0"/>
              <a:t>.</a:t>
            </a:r>
          </a:p>
          <a:p>
            <a:pPr lvl="0"/>
            <a:r>
              <a:rPr lang="ru-RU" sz="2000" u="sng" dirty="0"/>
              <a:t>Температурные коэффициенты ёмкости и добротности</a:t>
            </a:r>
            <a:r>
              <a:rPr lang="ru-RU" sz="2000" dirty="0"/>
              <a:t> — отношение относительного изменения ёмкости (добротности) варикапа к вызвавшему его абсолютному изменению температуры. В общем случае сами эти коэффициенты зависят от значения обратного напряжения, приложенного к варикапу.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7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18719"/>
            <a:ext cx="8229600" cy="2520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Стабилитрон</a:t>
            </a:r>
            <a:r>
              <a:rPr lang="ru-RU" dirty="0" smtClean="0"/>
              <a:t>  </a:t>
            </a:r>
            <a:r>
              <a:rPr lang="ru-RU" dirty="0"/>
              <a:t>- полупроводниковый диод , вольт-амперная характеристика которого имеет область резкой зависимости тока от напряжения на обратном участке вольт-амперной характеристики.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-171400"/>
            <a:ext cx="45496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Стабилитроны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pic>
        <p:nvPicPr>
          <p:cNvPr id="5" name="Рисунок 4" descr="Zener diode symbol ru 2a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32" y="3429000"/>
            <a:ext cx="3617520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Zener diode symbol ru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10794"/>
            <a:ext cx="3445351" cy="15731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55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5193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табилитрон </a:t>
            </a:r>
            <a:r>
              <a:rPr lang="ru-RU" dirty="0"/>
              <a:t>работает только в цепях постоянного </a:t>
            </a:r>
            <a:r>
              <a:rPr lang="ru-RU" dirty="0" smtClean="0"/>
              <a:t>тока.</a:t>
            </a:r>
            <a:r>
              <a:rPr lang="ru-RU" dirty="0"/>
              <a:t> Полупроводниковый стабилитрон — это диод, предназначенный для работы в режиме пробоя на обратной ветви вольт-амперной характеристики.  До наступления пробоя через стабилитрон протекают незначительные токи утечки, а его сопротивление весьма высоко.  При наступлении пробоя ток через стабилитрон резко возрастает, а его дифференциальное сопротивление падает до величины, составляющей для различных приборов от долей Ома до сотен Ом. Поэтому в режиме пробоя напряжение на стабилитроне поддерживается с заданной точностью в широком диапазоне обратных токов. В диоде , к которому приложено обратное, или запирающее, напряжение, возможны два механизма пробоя: </a:t>
            </a:r>
            <a:r>
              <a:rPr lang="ru-RU" u="sng" dirty="0"/>
              <a:t>туннельный пробой, лавинный пробой </a:t>
            </a:r>
            <a:endParaRPr lang="ru-RU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-171400"/>
            <a:ext cx="527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Принцип работы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9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340</Words>
  <Application>Microsoft Office PowerPoint</Application>
  <PresentationFormat>Экран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Варикапы , стабилитроны , туннельные диоды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Варикапы , стабилитроны , туннельные диоды </dc:title>
  <dc:creator>Виктор Ваганов</dc:creator>
  <cp:lastModifiedBy>Виктор Ваганов</cp:lastModifiedBy>
  <cp:revision>18</cp:revision>
  <dcterms:created xsi:type="dcterms:W3CDTF">2017-12-06T16:33:19Z</dcterms:created>
  <dcterms:modified xsi:type="dcterms:W3CDTF">2017-12-21T21:59:33Z</dcterms:modified>
</cp:coreProperties>
</file>