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482C200-9785-492D-9F0A-E39BF1EDBDE2}" type="datetimeFigureOut">
              <a:rPr lang="ru-RU" smtClean="0"/>
              <a:pPr/>
              <a:t>12.12.2017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373BCA1-3469-4FDC-8F2A-D6DF8EA8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МДП-транзисторы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5786454"/>
            <a:ext cx="4953000" cy="43758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Выполнила: Сулимова Наталья, гр. 21318</a:t>
            </a: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24857" y="253413"/>
            <a:ext cx="7793365" cy="1197954"/>
          </a:xfrm>
        </p:spPr>
        <p:txBody>
          <a:bodyPr lIns="79681" tIns="39840" rIns="79681" bIns="39840"/>
          <a:lstStyle/>
          <a:p>
            <a:r>
              <a:rPr lang="ru-RU" smtClean="0"/>
              <a:t>Схема с общим истоком</a:t>
            </a:r>
          </a:p>
        </p:txBody>
      </p:sp>
      <p:sp>
        <p:nvSpPr>
          <p:cNvPr id="25603" name="Содержимое 3"/>
          <p:cNvSpPr>
            <a:spLocks noGrp="1"/>
          </p:cNvSpPr>
          <p:nvPr>
            <p:ph sz="half" idx="1"/>
          </p:nvPr>
        </p:nvSpPr>
        <p:spPr>
          <a:xfrm>
            <a:off x="1124858" y="2909935"/>
            <a:ext cx="3870476" cy="4244674"/>
          </a:xfrm>
        </p:spPr>
        <p:txBody>
          <a:bodyPr lIns="79681" tIns="39840" rIns="79681" bIns="39840"/>
          <a:lstStyle/>
          <a:p>
            <a:pPr>
              <a:spcBef>
                <a:spcPct val="0"/>
              </a:spcBef>
            </a:pPr>
            <a:r>
              <a:rPr lang="ru-RU" smtClean="0"/>
              <a:t>Имеет большой коэффициент усиления по току и по напряжению. Изменяет фазу входного сигнала на 180 градусов. Относительно большие входное и выходное сопротивления.</a:t>
            </a:r>
          </a:p>
        </p:txBody>
      </p:sp>
      <p:pic>
        <p:nvPicPr>
          <p:cNvPr id="25604" name="Содержимое 5" descr="1a.bmp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79143" y="2002831"/>
            <a:ext cx="3373228" cy="3493073"/>
          </a:xfrm>
        </p:spPr>
      </p:pic>
      <p:sp>
        <p:nvSpPr>
          <p:cNvPr id="5" name="TextBox 4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 lIns="79681" tIns="39840" rIns="79681" bIns="39840"/>
          <a:lstStyle/>
          <a:p>
            <a:r>
              <a:rPr lang="ru-RU" smtClean="0"/>
              <a:t>Схема с общим стоком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sz="half" idx="1"/>
          </p:nvPr>
        </p:nvSpPr>
        <p:spPr>
          <a:xfrm>
            <a:off x="1003905" y="2845141"/>
            <a:ext cx="3988741" cy="4115088"/>
          </a:xfrm>
        </p:spPr>
        <p:txBody>
          <a:bodyPr lIns="79681" tIns="39840" rIns="79681" bIns="39840"/>
          <a:lstStyle/>
          <a:p>
            <a:pPr>
              <a:spcBef>
                <a:spcPct val="0"/>
              </a:spcBef>
            </a:pPr>
            <a:r>
              <a:rPr lang="ru-RU" dirty="0" smtClean="0"/>
              <a:t>Подобна </a:t>
            </a:r>
            <a:r>
              <a:rPr lang="ru-RU" dirty="0" err="1" smtClean="0"/>
              <a:t>эмиттерному</a:t>
            </a:r>
            <a:r>
              <a:rPr lang="ru-RU" dirty="0" smtClean="0"/>
              <a:t> повторителю и называется </a:t>
            </a:r>
            <a:r>
              <a:rPr lang="ru-RU" dirty="0" err="1" smtClean="0"/>
              <a:t>истоковый</a:t>
            </a:r>
            <a:r>
              <a:rPr lang="ru-RU" dirty="0" smtClean="0"/>
              <a:t> повторитель. Коэффициент усиления по напряжению меньше единицы. Выходное напряжение по фазе повторяет входное. Высокое входное сопротивление и низкое выходное сопротивление.</a:t>
            </a:r>
            <a:endParaRPr lang="ru-RU" dirty="0" smtClean="0"/>
          </a:p>
        </p:txBody>
      </p:sp>
      <p:pic>
        <p:nvPicPr>
          <p:cNvPr id="26628" name="Содержимое 4" descr="1aa.bmp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58191" y="2650762"/>
            <a:ext cx="3522402" cy="2528374"/>
          </a:xfrm>
        </p:spPr>
      </p:pic>
      <p:sp>
        <p:nvSpPr>
          <p:cNvPr id="6" name="TextBox 5"/>
          <p:cNvSpPr txBox="1"/>
          <p:nvPr/>
        </p:nvSpPr>
        <p:spPr>
          <a:xfrm>
            <a:off x="8572528" y="63579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 lIns="79681" tIns="39840" rIns="79681" bIns="39840"/>
          <a:lstStyle/>
          <a:p>
            <a:r>
              <a:rPr lang="ru-RU" smtClean="0"/>
              <a:t>Схема с общим затвором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sz="half" idx="1"/>
          </p:nvPr>
        </p:nvSpPr>
        <p:spPr>
          <a:xfrm>
            <a:off x="1182646" y="2017229"/>
            <a:ext cx="3810000" cy="4115088"/>
          </a:xfrm>
        </p:spPr>
        <p:txBody>
          <a:bodyPr lIns="79681" tIns="39840" rIns="79681" bIns="39840"/>
          <a:lstStyle/>
          <a:p>
            <a:pPr>
              <a:spcBef>
                <a:spcPct val="0"/>
              </a:spcBef>
            </a:pPr>
            <a:r>
              <a:rPr lang="ru-RU" smtClean="0"/>
              <a:t>Аналогична схеме с общей базой. Не дает усиления по току и поэтому коэффициент усиления по мощности незначителен. Входное сопротивление мало, так как входным током является ток истока. Фаза напряжения при усилении не изменяется.</a:t>
            </a:r>
          </a:p>
        </p:txBody>
      </p:sp>
      <p:pic>
        <p:nvPicPr>
          <p:cNvPr id="27652" name="Содержимое 4" descr="1I.bmp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18667" y="2456382"/>
            <a:ext cx="3405481" cy="3285735"/>
          </a:xfrm>
        </p:spPr>
      </p:pic>
      <p:sp>
        <p:nvSpPr>
          <p:cNvPr id="5" name="TextBox 4"/>
          <p:cNvSpPr txBox="1"/>
          <p:nvPr/>
        </p:nvSpPr>
        <p:spPr>
          <a:xfrm>
            <a:off x="8572528" y="63579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11</a:t>
            </a:r>
            <a:endParaRPr 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Устройство </a:t>
            </a:r>
            <a:r>
              <a:rPr lang="ru-RU" sz="3200" dirty="0" err="1" smtClean="0"/>
              <a:t>МДП-транзистора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4714876" cy="52149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МДП</a:t>
            </a:r>
            <a:r>
              <a:rPr lang="en-US" dirty="0" smtClean="0"/>
              <a:t>-</a:t>
            </a:r>
            <a:r>
              <a:rPr lang="ru-RU" dirty="0" smtClean="0"/>
              <a:t>транзистор представляет собой монокристалл полупроводника с электропроводностью какого-либо типа, в котором созданы две области с электропроводностью противоположного типа, которые соединены между собой тонким приповерхностным слоем этого же типа проводимости. От этих двух зон сформированы электрические выводы, которые называют истоком и стоком. На поверхности канала имеется слой диэлектрика толщиной порядка 0.1 мкм, на который наносится тонкая металлическая пленка, от которой также делается электрический вывод – затвор. От основания подложки делается вывод.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pic>
        <p:nvPicPr>
          <p:cNvPr id="5" name="Picture 5" descr="image1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811130" y="1357298"/>
            <a:ext cx="4332870" cy="1928826"/>
          </a:xfrm>
          <a:prstGeom prst="rect">
            <a:avLst/>
          </a:prstGeo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4929190" y="328612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а)  </a:t>
            </a:r>
            <a:r>
              <a:rPr lang="ru-RU" sz="1200" dirty="0" err="1" smtClean="0"/>
              <a:t>МДП-транзистор</a:t>
            </a:r>
            <a:r>
              <a:rPr lang="ru-RU" sz="1200" dirty="0" smtClean="0"/>
              <a:t> со встроенным каналом</a:t>
            </a:r>
          </a:p>
          <a:p>
            <a:r>
              <a:rPr lang="ru-RU" sz="1200" dirty="0" smtClean="0"/>
              <a:t>б)  </a:t>
            </a:r>
            <a:r>
              <a:rPr lang="ru-RU" sz="1200" dirty="0" err="1" smtClean="0"/>
              <a:t>МДП-транзистор</a:t>
            </a:r>
            <a:r>
              <a:rPr lang="ru-RU" sz="1200" dirty="0" smtClean="0"/>
              <a:t> с индуцированным каналом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МДП</a:t>
            </a:r>
            <a:r>
              <a:rPr lang="en-US" sz="3200" dirty="0" smtClean="0"/>
              <a:t>-</a:t>
            </a:r>
            <a:r>
              <a:rPr lang="ru-RU" sz="3200" dirty="0" smtClean="0"/>
              <a:t>транзистор с встроенным каналом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715404" cy="521497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связи с наличием встроенного канала в таком </a:t>
            </a:r>
            <a:r>
              <a:rPr lang="ru-RU" dirty="0" err="1" smtClean="0"/>
              <a:t>МДП-транзисторе</a:t>
            </a:r>
            <a:r>
              <a:rPr lang="ru-RU" dirty="0" smtClean="0"/>
              <a:t> при нулевом напряжении на затворе </a:t>
            </a:r>
            <a:r>
              <a:rPr lang="ru-RU" dirty="0" smtClean="0"/>
              <a:t>поперечное </a:t>
            </a:r>
            <a:r>
              <a:rPr lang="ru-RU" dirty="0" smtClean="0"/>
              <a:t>сечение и проводимость канала будут изменяться при изменении напряжения на затворе как отрицательной, так и положительной полярности. Таким образом, </a:t>
            </a:r>
            <a:r>
              <a:rPr lang="ru-RU" dirty="0" err="1" smtClean="0"/>
              <a:t>МДП-транзистор</a:t>
            </a:r>
            <a:r>
              <a:rPr lang="ru-RU" dirty="0" smtClean="0"/>
              <a:t> со встроенным каналом может работать в двух режимах: в режиме обогащения и в режиме обеднения канала носителями заряда. Эта особенность </a:t>
            </a:r>
            <a:r>
              <a:rPr lang="ru-RU" dirty="0" err="1" smtClean="0"/>
              <a:t>МДП-транзисторов</a:t>
            </a:r>
            <a:r>
              <a:rPr lang="ru-RU" dirty="0" smtClean="0"/>
              <a:t> со встроенным каналом отражается и на смещении выходных статических характеристик при изменении напряжения на затворе и его </a:t>
            </a:r>
            <a:r>
              <a:rPr lang="ru-RU" dirty="0" smtClean="0"/>
              <a:t>полярности.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Характеристики </a:t>
            </a:r>
            <a:br>
              <a:rPr lang="ru-RU" sz="3200" dirty="0" smtClean="0"/>
            </a:br>
            <a:r>
              <a:rPr lang="ru-RU" sz="3200" dirty="0" smtClean="0"/>
              <a:t>МДП</a:t>
            </a:r>
            <a:r>
              <a:rPr lang="en-US" sz="3200" dirty="0" smtClean="0"/>
              <a:t>-</a:t>
            </a:r>
            <a:r>
              <a:rPr lang="ru-RU" sz="3200" dirty="0" smtClean="0"/>
              <a:t>транзистора с встроенным каналом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pic>
        <p:nvPicPr>
          <p:cNvPr id="8" name="Содержимое 5" descr="1aa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1643050"/>
            <a:ext cx="7982801" cy="428628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МДП</a:t>
            </a:r>
            <a:r>
              <a:rPr lang="en-US" sz="3200" dirty="0" smtClean="0"/>
              <a:t>-</a:t>
            </a:r>
            <a:r>
              <a:rPr lang="ru-RU" sz="3200" dirty="0" smtClean="0"/>
              <a:t>транзистор с индуцированным каналом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715404" cy="521497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 отсутствии напряжения на затворе </a:t>
            </a:r>
            <a:r>
              <a:rPr lang="ru-RU" dirty="0" smtClean="0"/>
              <a:t>ток </a:t>
            </a:r>
            <a:r>
              <a:rPr lang="ru-RU" dirty="0" smtClean="0"/>
              <a:t>в канале </a:t>
            </a:r>
            <a:r>
              <a:rPr lang="ru-RU" dirty="0" smtClean="0"/>
              <a:t>ничтожно мал.</a:t>
            </a:r>
            <a:endParaRPr lang="ru-RU" dirty="0" smtClean="0"/>
          </a:p>
          <a:p>
            <a:r>
              <a:rPr lang="ru-RU" dirty="0" smtClean="0"/>
              <a:t> Если на затвор подать положительное напряжение, то под влиянием поля затвора электроны проводимости будут перемещаться из областей стока и истока и из </a:t>
            </a:r>
            <a:r>
              <a:rPr lang="en-US" dirty="0" smtClean="0"/>
              <a:t>p</a:t>
            </a:r>
            <a:r>
              <a:rPr lang="ru-RU" dirty="0" smtClean="0"/>
              <a:t>-области по направлению к затвору. Когда напряжение затвора превысит некоторое пороговое или отпирающее значение (единицы вольт), то в поверхностном слое концентрация электронов настолько увеличится, что превысит концентрацию дырок, и в этом случае произойдет инверсия типа проводимости, возникнет индуцированный канал </a:t>
            </a:r>
            <a:r>
              <a:rPr lang="en-US" dirty="0" smtClean="0"/>
              <a:t>n</a:t>
            </a:r>
            <a:r>
              <a:rPr lang="ru-RU" dirty="0" smtClean="0"/>
              <a:t>-типа и транзистор начнет проводить ток. </a:t>
            </a:r>
          </a:p>
          <a:p>
            <a:r>
              <a:rPr lang="ru-RU" dirty="0" smtClean="0"/>
              <a:t>Эквивалентная схема такая же как и у МДП</a:t>
            </a:r>
            <a:r>
              <a:rPr lang="en-US" dirty="0" smtClean="0"/>
              <a:t>-</a:t>
            </a:r>
            <a:r>
              <a:rPr lang="ru-RU" dirty="0" smtClean="0"/>
              <a:t>транзистора с встроенным каналом. </a:t>
            </a:r>
          </a:p>
          <a:p>
            <a:r>
              <a:rPr lang="ru-RU" dirty="0" smtClean="0"/>
              <a:t>Режимы работы транзистора наглядно показывают </a:t>
            </a:r>
            <a:r>
              <a:rPr lang="ru-RU" dirty="0" err="1" smtClean="0"/>
              <a:t>стоко-затворные</a:t>
            </a:r>
            <a:r>
              <a:rPr lang="ru-RU" dirty="0" smtClean="0"/>
              <a:t> и выходные характеристики.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Характеристики МДП</a:t>
            </a:r>
            <a:r>
              <a:rPr lang="en-US" sz="3200" dirty="0" smtClean="0"/>
              <a:t>-</a:t>
            </a:r>
            <a:r>
              <a:rPr lang="ru-RU" sz="3200" dirty="0" smtClean="0"/>
              <a:t>транзистора </a:t>
            </a:r>
            <a:br>
              <a:rPr lang="ru-RU" sz="3200" dirty="0" smtClean="0"/>
            </a:br>
            <a:r>
              <a:rPr lang="ru-RU" sz="3200" dirty="0" smtClean="0"/>
              <a:t>с индуцированным каналом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pic>
        <p:nvPicPr>
          <p:cNvPr id="8" name="Содержимое 3" descr="1aa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48" y="1571612"/>
            <a:ext cx="7602042" cy="485778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Преимущества </a:t>
            </a:r>
            <a:r>
              <a:rPr lang="ru-RU" sz="3200" dirty="0" err="1" smtClean="0"/>
              <a:t>МДП-транзисторов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786842" cy="521497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Преимущества МДП – транзисторов по сравнению с полевыми транзисторами с управляющим </a:t>
            </a:r>
            <a:r>
              <a:rPr lang="en-US" sz="2400" dirty="0" smtClean="0"/>
              <a:t>p</a:t>
            </a:r>
            <a:r>
              <a:rPr lang="ru-RU" sz="2400" dirty="0" smtClean="0"/>
              <a:t>-</a:t>
            </a:r>
            <a:r>
              <a:rPr lang="en-US" sz="2400" dirty="0" smtClean="0"/>
              <a:t>n</a:t>
            </a:r>
            <a:r>
              <a:rPr lang="ru-RU" sz="2400" dirty="0" smtClean="0"/>
              <a:t>-переходом: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лучшие температурные характеристики;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лучшие шумовые характеристики;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большое входное сопротивление (до 10</a:t>
            </a:r>
            <a:r>
              <a:rPr lang="ru-RU" sz="2400" baseline="30000" dirty="0" smtClean="0"/>
              <a:t>15</a:t>
            </a:r>
            <a:r>
              <a:rPr lang="ru-RU" sz="2400" dirty="0" smtClean="0"/>
              <a:t>Ом) при любой полярности входного напряжения;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меньшее значение входной емкости, следовательно, предельная частота может достигать сотен МГц;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простота конструктивной реализации, особенно транзисторов с индуцированным каналом.</a:t>
            </a:r>
            <a:endParaRPr lang="ru-RU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Эквивалентная </a:t>
            </a:r>
            <a:r>
              <a:rPr lang="ru-RU" sz="3200" dirty="0" smtClean="0"/>
              <a:t>схема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pic>
        <p:nvPicPr>
          <p:cNvPr id="8" name="Содержимое 5" descr="1I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596" y="1643050"/>
            <a:ext cx="8154826" cy="321471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Применение полевых </a:t>
            </a:r>
            <a:r>
              <a:rPr lang="ru-RU" sz="3200" dirty="0" smtClean="0"/>
              <a:t>транзисторов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715404" cy="521497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	</a:t>
            </a:r>
            <a:r>
              <a:rPr lang="ru-RU" dirty="0" smtClean="0"/>
              <a:t>За счёт того, что полевые транзисторы управляются полем (величиной напряжения приложенного к затвору), а не током, протекающим через базу (как в биполярных транзисторах), полевые транзисторы потребляют значительно меньше энергии, что особенно актуально в схемах ждущих и следящих устройств, а также в схемах малого потребления и энергосбережения (реализация спящих режимов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r>
              <a:rPr lang="ru-RU" dirty="0" smtClean="0"/>
              <a:t>Выдающиеся примеры устройств, построенных на полевых транзисторах, — наручные электронные часы и пульт дистанционного управления для телевизора. За счёт применения </a:t>
            </a:r>
            <a:r>
              <a:rPr lang="ru-RU" dirty="0" err="1" smtClean="0"/>
              <a:t>КМОП-структур</a:t>
            </a:r>
            <a:r>
              <a:rPr lang="ru-RU" dirty="0" smtClean="0"/>
              <a:t> эти устройства могут работать до нескольких лет от одного миниатюрного источника питания — батарейки или аккумулятора, потому что практически не потребляют энергии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 настоящее время полевые транзисторы находят всё более широкое применение в различных радиоустройствах, где с успехом заменяют биполярные. Их применение в радиопередающих устройствах позволяет увеличить частоту несущего сигнала, обеспечивая такие устройства высокой помехоустойчивостью. Обладая низким сопротивлением в открытом состоянии, находят применение в оконечных каскадах усилителей мощности звуковых частот высокой мощности (Hi-Fi), где с успехом заменяют биполярные транзисторы и электронные лампы. Биполярные транзисторы с изолированным затвором (IGBT) — приборы, сочетающие биполярные и полевые транзисторы, — находят применение в устройствах большой мощности, например в устройствах плавного пуска, где успешно вытесняют тиристоры.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71540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</TotalTime>
  <Words>386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МДП-транзисторы</vt:lpstr>
      <vt:lpstr>Устройство МДП-транзистора</vt:lpstr>
      <vt:lpstr>МДП-транзистор с встроенным каналом</vt:lpstr>
      <vt:lpstr>Характеристики  МДП-транзистора с встроенным каналом</vt:lpstr>
      <vt:lpstr>МДП-транзистор с индуцированным каналом</vt:lpstr>
      <vt:lpstr>Характеристики МДП-транзистора  с индуцированным каналом</vt:lpstr>
      <vt:lpstr>Преимущества МДП-транзисторов</vt:lpstr>
      <vt:lpstr>Эквивалентная схема</vt:lpstr>
      <vt:lpstr>Применение полевых транзисторов</vt:lpstr>
      <vt:lpstr>Схема с общим истоком</vt:lpstr>
      <vt:lpstr>Схема с общим стоком</vt:lpstr>
      <vt:lpstr>Схема с общим затвором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МДП-транзисторы</dc:title>
  <dc:creator>Ginateru</dc:creator>
  <cp:lastModifiedBy>Ginateru</cp:lastModifiedBy>
  <cp:revision>7</cp:revision>
  <dcterms:created xsi:type="dcterms:W3CDTF">2017-12-11T17:23:36Z</dcterms:created>
  <dcterms:modified xsi:type="dcterms:W3CDTF">2017-12-12T06:21:33Z</dcterms:modified>
</cp:coreProperties>
</file>