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2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 snapToGrid="0"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A9048-1986-48C1-BAFF-680073D92C43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5CD00-0C49-4E71-A14C-D7102D78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9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68F88-FD8A-40E9-B8AC-05A573A4E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B126150-3DB3-4B3B-9402-1E91A9F6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05E2F1-42E0-4FFE-AB78-2F02130B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C0EA-CE85-4971-B309-62152C059450}" type="datetime1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D16EA7-CD54-4D63-83A4-4E3F09B7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F8777B-C3B2-4672-9277-4F9E27A4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ACCBD-A5CD-483F-A8BA-AD514A2C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124F36-1913-4D90-95D4-C371CE7C6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6E9E24-B379-4DB7-9325-1A8BD6DB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DD79-3055-49B3-AAEB-D185BB4F73BA}" type="datetime1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F09D98-824B-4798-9D10-C970DF74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CAB02F-892C-4510-968F-CF3CD4DD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F123A1A-68B4-4676-A449-11755E4ED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F30750-B1F7-46C1-AB64-D58837F5C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DF0839-25B9-4E31-87E9-FFFA4978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307D-208B-4DA3-B1D8-B4FD25D07C52}" type="datetime1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B7D6B7-A03E-4E29-A286-398E4BEC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15BCA3-0998-4932-B9EF-66F599CA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2E41BA-5BF0-42F7-B61F-D3063106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2536F1-2289-4F4C-9918-E5F01BFB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DE24FF-B2E8-4AB4-9956-9611640C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2305-E41B-4F08-928A-5180A98DE1C8}" type="datetime1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3F5F4D-A674-46CB-AF1F-DE658665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007CC6-8460-4B3C-8342-02F7EBFD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23E09-1EE1-4870-933D-8284F0C1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83F7C6-C6C5-4E51-9BBB-B9C683973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CDE1D1-6207-438E-96B4-5348CB5E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7995-325D-4C5E-A77B-9D990569869D}" type="datetime1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846D0D-EB4C-48A3-A70D-4237C650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6F84D6-216D-4DF6-A703-1FA9B045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70983-23DF-48AF-A2B6-FFAE9EAF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C7163E-1953-4FCD-B2A0-FFE635EF0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193527-C105-48BF-8540-DD04BBAEE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A384034-0FD6-473B-9507-8AFAC77A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56C5-4881-4CA2-8CC0-71A8FECD112D}" type="datetime1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F94869-F543-482E-94AA-6747F5AE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979E7B1-1A63-486E-AFA0-7B143928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54F078-9DEF-4509-B34E-03978E57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E5FBF8-0A4D-4432-8D23-ED0AA197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54C9FD-A2A7-4F9F-AAD8-F1F99D4F6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F7013A5-2B5B-4577-88BB-0FC3D220B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EFC5F50-7E4D-4C7C-B1F7-82933E03F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858A659-E1A0-4AEE-91D9-B047DF4A3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8768-8C05-4B09-8DC8-DAE27A6242D4}" type="datetime1">
              <a:rPr lang="ru-RU" smtClean="0"/>
              <a:t>07.03.2019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1BCF970-8667-4A32-A907-856C4401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74FF1BD-88AD-410A-B9BE-E6FECDEC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1E2E1-4A9F-479C-B1EE-5873E7FC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46F1A5E-3F5F-489F-8286-D1D3C165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AAF5-8C0C-4641-BF4B-8F4549D4A7A6}" type="datetime1">
              <a:rPr lang="ru-RU" smtClean="0"/>
              <a:t>07.03.2019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ABC94F-BAB0-4474-9B27-A5056B21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D5E8B9-9CF7-4B95-8FE2-AB62185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75A51F7-CA07-4C2B-AEC5-D34B2019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30D7-05AF-4355-8849-A0E0C0904F01}" type="datetime1">
              <a:rPr lang="ru-RU" smtClean="0"/>
              <a:t>07.03.2019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3E4F07-6770-470B-A401-31054D3C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24E1CF-6435-4432-8A12-CA0ECD8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97A9B5-E87B-477F-8D4B-7D3F0225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410E7E-9FE3-467E-86BF-38AF532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9618788-B79C-4A84-8581-006B947C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3EBFED7-5A1F-4584-882E-EDDF2C68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9F22-B3D9-4280-98B9-8603A1BEB52F}" type="datetime1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179F99-EA42-4325-9A79-FEDCB4B5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4866CF-4440-4F12-B778-444A5627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6582F-05A5-4820-B8DC-07263717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4B8E8F1-412E-4468-B327-2D6DD97A6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D12851B-B0AB-4C18-867D-5F83C89A8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60735-8E60-4F82-907D-775FC379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A98C-CE42-4F0E-9BED-395FF8A8AA2F}" type="datetime1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A0AC7D-8ADB-407C-B5E0-7C6C90EA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5137A51-AE43-4D12-AA40-4E63E142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199A1D-D58D-4984-85F6-9F663528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F868DA-A20D-4A56-AE89-43B899FD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3C6D05-2114-4183-BD5A-C60EA1B01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CDD9-1455-4A32-A88A-59E305FC8F7C}" type="datetime1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4AF27-6715-4BB3-AA8E-3681F0F72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CA66A4-9157-4529-8183-C2AC1E5DD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0FFA-6CE3-42FF-BDEC-5BC916423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EF390E-B017-497D-B1B6-88789BA82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551"/>
            <a:ext cx="9144000" cy="1340919"/>
          </a:xfrm>
        </p:spPr>
        <p:txBody>
          <a:bodyPr/>
          <a:lstStyle/>
          <a:p>
            <a:r>
              <a:rPr lang="ru-RU" dirty="0"/>
              <a:t>Фотоприёмники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59D595E-0EB9-4218-8A7F-54E5BBD4E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4" y="1797538"/>
            <a:ext cx="6160812" cy="4581911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6532D1DC-3608-4308-8A8D-9BCAE802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8098"/>
            <a:ext cx="2743200" cy="365125"/>
          </a:xfrm>
        </p:spPr>
        <p:txBody>
          <a:bodyPr/>
          <a:lstStyle/>
          <a:p>
            <a:fld id="{91580FFA-6CE3-42FF-BDEC-5BC916423CBB}" type="slidenum">
              <a:rPr lang="ru-RU" smtClean="0"/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50134" y="5678775"/>
            <a:ext cx="1974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 студент</a:t>
            </a:r>
          </a:p>
          <a:p>
            <a:r>
              <a:rPr lang="ru-RU" dirty="0" smtClean="0"/>
              <a:t> гр.21313</a:t>
            </a:r>
          </a:p>
          <a:p>
            <a:r>
              <a:rPr lang="ru-RU" dirty="0" smtClean="0"/>
              <a:t>Савинков Вадим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2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5EC3DD8F-D606-4573-8F1E-58622182E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88" y="849086"/>
            <a:ext cx="6008914" cy="6008914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9C66E2-C415-4529-B3B5-E42C6865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Фототранзисторы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33C8A708-6373-4988-9BDE-CBB78EE8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C43B9A-4714-450F-B264-5817AB576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22" y="174129"/>
            <a:ext cx="6661927" cy="2951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8E4063B5-0F80-4F91-AB75-2E63D77B2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559837"/>
                <a:ext cx="7056859" cy="5617126"/>
              </a:xfrm>
            </p:spPr>
            <p:txBody>
              <a:bodyPr/>
              <a:lstStyle/>
              <a:p>
                <a:endParaRPr lang="ru-RU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к0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ru-RU" sz="2400" dirty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/>
                  <a:t>ток коллектора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к0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/>
                  <a:t>ток коллектора с учетом подстановки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2400" dirty="0"/>
                  <a:t> </a:t>
                </a:r>
              </a:p>
              <a:p>
                <a:endParaRPr lang="ru-R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𝑞𝐺𝑊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𝜂𝛼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Ф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sz="2400" dirty="0"/>
                  <a:t>первичный фототок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4063B5-0F80-4F91-AB75-2E63D77B2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559837"/>
                <a:ext cx="7056859" cy="5617126"/>
              </a:xfrm>
              <a:blipFill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EB2499-F9DF-4228-A334-B010D962C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926" y="3303442"/>
            <a:ext cx="4170783" cy="3380429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5A7FD7-FF83-49C4-9280-447E0839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AA9C02-63C6-44AF-ACD7-2C57A7C8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виды фотоприёмников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3BC10D-7989-4AA3-8599-B0B5CFC06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основе барьера </a:t>
            </a:r>
            <a:r>
              <a:rPr lang="ru-RU" dirty="0" err="1"/>
              <a:t>Шоттки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основе гетероперехода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6149C0-6B41-4FC6-9CFE-4281290D0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07" y="1423988"/>
            <a:ext cx="3276600" cy="2466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20EDFBB-9D1F-4C6C-89EF-68DF83D2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99" y="4025900"/>
            <a:ext cx="3914775" cy="26289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D9AF2C-39E6-415D-BE06-94824E0E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C2761A-A38B-4F46-8B4B-CDC32113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DA1A31-EF80-408F-A3CE-3D2EDFF8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Гуртов </a:t>
            </a:r>
            <a:r>
              <a:rPr lang="ru-RU" dirty="0" smtClean="0"/>
              <a:t>В.А., </a:t>
            </a:r>
            <a:r>
              <a:rPr lang="ru-RU" dirty="0"/>
              <a:t>Т</a:t>
            </a:r>
            <a:r>
              <a:rPr lang="ru-RU" dirty="0" smtClean="0"/>
              <a:t>вердотельная электроника: Учеб. </a:t>
            </a:r>
            <a:r>
              <a:rPr lang="ru-RU" dirty="0"/>
              <a:t>п</a:t>
            </a:r>
            <a:r>
              <a:rPr lang="ru-RU" dirty="0" smtClean="0"/>
              <a:t>особие </a:t>
            </a:r>
            <a:r>
              <a:rPr lang="ru-RU" dirty="0" smtClean="0"/>
              <a:t>– 3-е изд., доп., Москва: </a:t>
            </a:r>
            <a:r>
              <a:rPr lang="ru-RU" dirty="0" err="1" smtClean="0"/>
              <a:t>Техносфера</a:t>
            </a:r>
            <a:r>
              <a:rPr lang="ru-RU" dirty="0" smtClean="0"/>
              <a:t> </a:t>
            </a:r>
            <a:r>
              <a:rPr lang="ru-RU" dirty="0" smtClean="0"/>
              <a:t>2008. </a:t>
            </a:r>
            <a:r>
              <a:rPr lang="ru-RU" dirty="0" smtClean="0"/>
              <a:t>– 512с.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765CFC-1E55-41AF-ACCF-2A6FEC3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CB0718-5758-4184-B581-1C71F88E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Статистические параметры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8E27AED3-B7A8-4F4B-B820-65B7A9CC2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dirty="0"/>
                  <a:t>,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Вт</m:t>
                        </m:r>
                      </m:den>
                    </m:f>
                  </m:oMath>
                </a14:m>
                <a:r>
                  <a:rPr lang="en-US" dirty="0"/>
                  <a:t>]</a:t>
                </a:r>
                <a:r>
                  <a:rPr lang="ru-RU" dirty="0"/>
                  <a:t> – вольтовая чувствительность </a:t>
                </a:r>
              </a:p>
              <a:p>
                <a:endParaRPr lang="ru-RU" dirty="0"/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dirty="0"/>
                  <a:t>,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Вт</m:t>
                        </m:r>
                      </m:den>
                    </m:f>
                  </m:oMath>
                </a14:m>
                <a:r>
                  <a:rPr lang="en-US" dirty="0"/>
                  <a:t>]</a:t>
                </a:r>
                <a:r>
                  <a:rPr lang="ru-RU" dirty="0"/>
                  <a:t> – токовая чувствительность</a:t>
                </a:r>
              </a:p>
              <a:p>
                <a:endParaRPr lang="ru-RU" dirty="0"/>
              </a:p>
              <a:p>
                <a:r>
                  <a:rPr lang="en-US" dirty="0"/>
                  <a:t>P</a:t>
                </a:r>
                <a:r>
                  <a:rPr lang="en-US" baseline="-25000" dirty="0"/>
                  <a:t>m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[</a:t>
                </a:r>
                <a:r>
                  <a:rPr lang="ru-RU" dirty="0"/>
                  <a:t>Вт</a:t>
                </a:r>
                <a:r>
                  <a:rPr lang="en-US" dirty="0"/>
                  <a:t>]</a:t>
                </a:r>
                <a:r>
                  <a:rPr lang="ru-RU" dirty="0"/>
                  <a:t> – пороговая чувствительность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E27AED3-B7A8-4F4B-B820-65B7A9CC2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F41C8C-89CA-46E4-881C-3003AE9D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6418292-ABF8-40D4-9309-94A824DF4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666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73EBB4-B63F-4206-AD0E-BA2723E6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Фоторезисторы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4FDB69-03A4-4695-92DD-A6D40865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FB598BD5-BAB6-4834-AA45-88140D72C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531844"/>
                <a:ext cx="6691604" cy="583163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aseline="-25000" dirty="0"/>
                  <a:t>0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изменение удельной фотопроводимости</a:t>
                </a:r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=U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-2500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+ I</a:t>
                </a:r>
                <a14:m>
                  <m:oMath xmlns:m="http://schemas.openxmlformats.org/officeDocument/2006/math">
                    <m:r>
                      <a:rPr lang="ru-RU" baseline="-25000" dirty="0">
                        <a:latin typeface="Cambria Math" panose="02040503050406030204" pitchFamily="18" charset="0"/>
                      </a:rPr>
                      <m:t>Ф</m:t>
                    </m:r>
                  </m:oMath>
                </a14:m>
                <a:r>
                  <a:rPr lang="ru-RU" dirty="0"/>
                  <a:t> – полный ток,  где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𝑤𝑑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 величина </a:t>
                </a:r>
                <a:r>
                  <a:rPr lang="ru-RU" dirty="0" err="1"/>
                  <a:t>темнового</a:t>
                </a:r>
                <a:r>
                  <a:rPr lang="ru-RU" dirty="0"/>
                  <a:t> тока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h𝑐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𝜇𝛼𝜆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- токовая чувствительность фоторезистора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598BD5-BAB6-4834-AA45-88140D72C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531844"/>
                <a:ext cx="6691604" cy="5831633"/>
              </a:xfrm>
              <a:blipFill>
                <a:blip r:embed="rId2"/>
                <a:stretch>
                  <a:fillRect l="-1641" t="-1045" r="-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CEE8D0-3AFE-4565-8254-B4EF20A2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868" y="417269"/>
            <a:ext cx="4409132" cy="2577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8E22D5C-7E60-4000-A21E-53D94056D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33" y="3429000"/>
            <a:ext cx="5049367" cy="276316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4E31FC9-1C6D-4538-BD3C-AA9F07B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D5B121-57BD-42AB-B3CD-976C298B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Фотодиоды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BBC8B15-8AB9-4E5D-9E0D-04F102134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1" y="1667545"/>
            <a:ext cx="4969191" cy="5190455"/>
          </a:xfrm>
        </p:spPr>
      </p:pic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2F9728CF-E4ED-4DF9-8A34-E5D23D57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02866E7-D8F6-4D17-B645-EC442D81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797" y="1456322"/>
            <a:ext cx="3871717" cy="20975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169514-19C2-4883-935C-B8D58FE7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Фотодиоды на основе </a:t>
            </a:r>
            <a:r>
              <a:rPr lang="en-US" dirty="0"/>
              <a:t>p-n </a:t>
            </a:r>
            <a:r>
              <a:rPr lang="ru-RU" dirty="0"/>
              <a:t>перехода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385F5A07-8B7B-42A4-82B1-F72CE24AD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926494" cy="4845763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3800" i="1">
                            <a:latin typeface="Cambria Math" panose="02040503050406030204" pitchFamily="18" charset="0"/>
                          </a:rPr>
                          <m:t>темн</m:t>
                        </m:r>
                      </m:sub>
                    </m:sSub>
                    <m:r>
                      <a:rPr lang="ru-RU" sz="3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3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3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 sz="3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ru-RU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3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3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sup>
                        </m:sSup>
                        <m:r>
                          <a:rPr lang="ru-RU" sz="3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endParaRPr lang="en-US" sz="3800" b="0" dirty="0"/>
              </a:p>
              <a:p>
                <a:pPr marL="0" indent="0">
                  <a:buNone/>
                </a:pPr>
                <a:r>
                  <a:rPr lang="ru-RU" sz="3800" dirty="0"/>
                  <a:t>значение силы тока в отсутствие освещения,</a:t>
                </a:r>
              </a:p>
              <a:p>
                <a:pPr marL="0" indent="0">
                  <a:buNone/>
                </a:pPr>
                <a:r>
                  <a:rPr lang="ru-RU" sz="3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ru-RU" sz="3800" dirty="0"/>
              </a:p>
              <a:p>
                <a:pPr marL="0" indent="0">
                  <a:buNone/>
                </a:pPr>
                <a:endParaRPr lang="ru-RU" sz="3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3800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𝜂𝛼</m:t>
                    </m:r>
                    <m:sSub>
                      <m:sSubPr>
                        <m:ctrlPr>
                          <a:rPr lang="ru-RU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3800" i="1">
                        <a:latin typeface="Cambria Math" panose="02040503050406030204" pitchFamily="18" charset="0"/>
                      </a:rPr>
                      <m:t>Ф</m:t>
                    </m:r>
                    <m:r>
                      <a:rPr lang="ru-RU" sz="38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3800" dirty="0" smtClean="0"/>
                      <m:t>фототок</m:t>
                    </m:r>
                  </m:oMath>
                </a14:m>
                <a:endParaRPr lang="ru-RU" sz="3800" dirty="0"/>
              </a:p>
              <a:p>
                <a:endParaRPr lang="ru-RU" sz="3800" dirty="0"/>
              </a:p>
              <a:p>
                <a14:m>
                  <m:oMath xmlns:m="http://schemas.openxmlformats.org/officeDocument/2006/math">
                    <m:r>
                      <a:rPr lang="ru-RU" sz="3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3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3800" i="1">
                            <a:latin typeface="Cambria Math" panose="02040503050406030204" pitchFamily="18" charset="0"/>
                          </a:rPr>
                          <m:t>ф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ru-RU" sz="3800" i="1">
                            <a:latin typeface="Cambria Math" panose="02040503050406030204" pitchFamily="18" charset="0"/>
                          </a:rPr>
                          <m:t>темн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ru-RU" sz="3800" dirty="0" smtClean="0"/>
                      <m:t>полный ток</m:t>
                    </m:r>
                    <m:r>
                      <m:rPr>
                        <m:nor/>
                      </m:rPr>
                      <a:rPr lang="en-US" sz="3800" dirty="0" smtClean="0"/>
                      <m:t> </m:t>
                    </m:r>
                  </m:oMath>
                </a14:m>
                <a:endParaRPr lang="ru-RU" sz="3800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5F5A07-8B7B-42A4-82B1-F72CE24AD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926494" cy="4845763"/>
              </a:xfrm>
              <a:blipFill>
                <a:blip r:embed="rId3"/>
                <a:stretch>
                  <a:fillRect l="-1235" t="-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AE8D1F-EFA1-417D-85F2-4D8201A47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48100"/>
            <a:ext cx="6095999" cy="2767723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785B8DC2-4EA7-4413-A697-C5A81F68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6F6C39-D939-4B30-B60D-BE4143C0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45" y="1690688"/>
            <a:ext cx="6477000" cy="411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CECDF5-EA8E-4ABA-92F5-88C0394C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ВАХ фотодиода на основе </a:t>
            </a:r>
            <a:r>
              <a:rPr lang="en-US" dirty="0"/>
              <a:t>p-n </a:t>
            </a:r>
            <a:r>
              <a:rPr lang="ru-RU" dirty="0"/>
              <a:t>перехода при различных уровнях освещения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="" xmlns:a16="http://schemas.microsoft.com/office/drawing/2014/main" id="{395C928D-8D3D-4F5C-AE0E-7C07706BC6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0056" y="1825625"/>
                <a:ext cx="9263743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Ф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95C928D-8D3D-4F5C-AE0E-7C07706BC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0056" y="1825625"/>
                <a:ext cx="9263743" cy="4351338"/>
              </a:xfrm>
              <a:blipFill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A0338AC-692C-4785-A4A2-AEE3559B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695801-9AAC-45FF-BD49-FF2EE5D9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</a:t>
            </a:r>
            <a:r>
              <a:rPr lang="en-US" dirty="0" err="1"/>
              <a:t>i</a:t>
            </a:r>
            <a:r>
              <a:rPr lang="en-US" dirty="0"/>
              <a:t>-n </a:t>
            </a:r>
            <a:r>
              <a:rPr lang="ru-RU" dirty="0"/>
              <a:t>фотодиоды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017927-D2B9-4D5E-87FB-8696734A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44" y="1924836"/>
            <a:ext cx="5993866" cy="3008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710BFC-69DE-4DA4-AD85-CAB1FB66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883" y="0"/>
            <a:ext cx="5388696" cy="662473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0428BE-8645-45DD-8506-D0E6FBE8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81DC7A-CE22-46CC-B93B-723B05FD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57" y="3373561"/>
            <a:ext cx="9459686" cy="3424474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888310A-10A2-49AB-B977-22AA5936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5751" y="59965"/>
            <a:ext cx="4946393" cy="35068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6F1D1-C36B-458B-AB9B-26BC825A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Лавинные фотодиоды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4D5CBCCE-38DB-40AC-9EC2-758E6763C29B}"/>
                  </a:ext>
                </a:extLst>
              </p:cNvPr>
              <p:cNvSpPr/>
              <p:nvPr/>
            </p:nvSpPr>
            <p:spPr>
              <a:xfrm>
                <a:off x="630464" y="1690688"/>
                <a:ext cx="6822879" cy="1876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Условия реализации лавинного умножения:</a:t>
                </a:r>
              </a:p>
              <a:p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D5CBCCE-38DB-40AC-9EC2-758E6763C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4" y="1690688"/>
                <a:ext cx="6822879" cy="1876091"/>
              </a:xfrm>
              <a:prstGeom prst="rect">
                <a:avLst/>
              </a:prstGeom>
              <a:blipFill>
                <a:blip r:embed="rId4"/>
                <a:stretch>
                  <a:fillRect l="-714" t="-1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05967BAB-84F8-4062-8ED0-B661EBA0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0FFA-6CE3-42FF-BDEC-5BC916423C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473</Words>
  <Application>Microsoft Office PowerPoint</Application>
  <PresentationFormat>Произвольный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Фотоприёмники</vt:lpstr>
      <vt:lpstr>Статистические параметры</vt:lpstr>
      <vt:lpstr>Фоторезисторы</vt:lpstr>
      <vt:lpstr>Презентация PowerPoint</vt:lpstr>
      <vt:lpstr>Фотодиоды</vt:lpstr>
      <vt:lpstr>Фотодиоды на основе p-n перехода</vt:lpstr>
      <vt:lpstr>ВАХ фотодиода на основе p-n перехода при различных уровнях освещения</vt:lpstr>
      <vt:lpstr>p-i-n фотодиоды</vt:lpstr>
      <vt:lpstr>Лавинные фотодиоды</vt:lpstr>
      <vt:lpstr>Фототранзисторы</vt:lpstr>
      <vt:lpstr>Презентация PowerPoint</vt:lpstr>
      <vt:lpstr>Другие виды фотоприёмников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Фотоприёмники</dc:title>
  <dc:creator>Вадим Савинков</dc:creator>
  <cp:lastModifiedBy>artamonov</cp:lastModifiedBy>
  <cp:revision>29</cp:revision>
  <dcterms:created xsi:type="dcterms:W3CDTF">2017-12-25T01:28:45Z</dcterms:created>
  <dcterms:modified xsi:type="dcterms:W3CDTF">2019-03-07T09:03:58Z</dcterms:modified>
</cp:coreProperties>
</file>