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  <p:sldMasterId id="2147483800" r:id="rId2"/>
  </p:sldMasterIdLst>
  <p:sldIdLst>
    <p:sldId id="256" r:id="rId3"/>
    <p:sldId id="258" r:id="rId4"/>
    <p:sldId id="257" r:id="rId5"/>
    <p:sldId id="260" r:id="rId6"/>
    <p:sldId id="259" r:id="rId7"/>
    <p:sldId id="267" r:id="rId8"/>
    <p:sldId id="261" r:id="rId9"/>
    <p:sldId id="262" r:id="rId10"/>
    <p:sldId id="263" r:id="rId11"/>
    <p:sldId id="264" r:id="rId12"/>
    <p:sldId id="265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52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B39-ACDA-424D-B681-8C4B7DE59DF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832-469F-4025-B471-8DCCE28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761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B39-ACDA-424D-B681-8C4B7DE59DF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832-469F-4025-B471-8DCCE28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176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B39-ACDA-424D-B681-8C4B7DE59DF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832-469F-4025-B471-8DCCE28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097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B39-ACDA-424D-B681-8C4B7DE59DF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832-469F-4025-B471-8DCCE28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338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B39-ACDA-424D-B681-8C4B7DE59DF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832-469F-4025-B471-8DCCE28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6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B39-ACDA-424D-B681-8C4B7DE59DF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832-469F-4025-B471-8DCCE28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886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B39-ACDA-424D-B681-8C4B7DE59DF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832-469F-4025-B471-8DCCE28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455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B39-ACDA-424D-B681-8C4B7DE59DF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832-469F-4025-B471-8DCCE28A196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3551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B39-ACDA-424D-B681-8C4B7DE59DF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832-469F-4025-B471-8DCCE28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594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B39-ACDA-424D-B681-8C4B7DE59DF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832-469F-4025-B471-8DCCE28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641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B39-ACDA-424D-B681-8C4B7DE59DF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832-469F-4025-B471-8DCCE28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59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B39-ACDA-424D-B681-8C4B7DE59DF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832-469F-4025-B471-8DCCE28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9393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ED8AB39-ACDA-424D-B681-8C4B7DE59DF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832-469F-4025-B471-8DCCE28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6582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B39-ACDA-424D-B681-8C4B7DE59DF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832-469F-4025-B471-8DCCE28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2350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B39-ACDA-424D-B681-8C4B7DE59DF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832-469F-4025-B471-8DCCE28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25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B39-ACDA-424D-B681-8C4B7DE59DF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832-469F-4025-B471-8DCCE28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84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B39-ACDA-424D-B681-8C4B7DE59DF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832-469F-4025-B471-8DCCE28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17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B39-ACDA-424D-B681-8C4B7DE59DF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832-469F-4025-B471-8DCCE28A196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882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B39-ACDA-424D-B681-8C4B7DE59DF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832-469F-4025-B471-8DCCE28A196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321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B39-ACDA-424D-B681-8C4B7DE59DF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832-469F-4025-B471-8DCCE28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96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B39-ACDA-424D-B681-8C4B7DE59DF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832-469F-4025-B471-8DCCE28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32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8AB39-ACDA-424D-B681-8C4B7DE59DF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9832-469F-4025-B471-8DCCE28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763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ED8AB39-ACDA-424D-B681-8C4B7DE59DF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9832-469F-4025-B471-8DCCE28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30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ED8AB39-ACDA-424D-B681-8C4B7DE59DFD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09C9832-469F-4025-B471-8DCCE28A19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69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МДП полевой транзистор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08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Эффект смещения подложки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4"/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638044"/>
                <a:ext cx="7435378" cy="3109613"/>
              </a:xfrm>
            </p:spPr>
            <p:txBody>
              <a:bodyPr/>
              <a:lstStyle/>
              <a:p>
                <a:r>
                  <a:rPr lang="ru-RU" sz="2400" dirty="0"/>
                  <a:t>Увелечение заряда ионизованных акцепторов</a:t>
                </a:r>
              </a:p>
              <a:p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ru-RU" sz="24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sz="2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𝜀</m:t>
                        </m:r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𝑆𝑆</m:t>
                            </m:r>
                          </m:sub>
                        </m:sSub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ru-RU" sz="2400" dirty="0"/>
              </a:p>
              <a:p>
                <a:r>
                  <a:rPr lang="ru-RU" sz="2400" dirty="0"/>
                  <a:t>Изменение порогового напряжения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ru-RU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𝑂𝑋</m:t>
                            </m:r>
                          </m:sub>
                        </m:sSub>
                      </m:den>
                    </m:f>
                    <m:r>
                      <a:rPr lang="ru-RU" sz="24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sz="2400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  <m:sSub>
                              <m:sSubPr>
                                <m:ctrlPr>
                                  <a:rPr lang="ru-RU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400" i="1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b>
                                <m:r>
                                  <a:rPr lang="ru-RU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ru-RU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ru-RU" sz="2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𝑂𝑋</m:t>
                                    </m:r>
                                  </m:sub>
                                </m:sSub>
                              </m:e>
                              <m:sup>
                                <m:r>
                                  <a:rPr lang="ru-RU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rad>
                    <m:r>
                      <a:rPr lang="ru-RU" sz="2400" i="1">
                        <a:latin typeface="Cambria Math" panose="02040503050406030204" pitchFamily="18" charset="0"/>
                      </a:rPr>
                      <m:t>[</m:t>
                    </m:r>
                    <m:rad>
                      <m:radPr>
                        <m:degHide m:val="on"/>
                        <m:ctrlPr>
                          <a:rPr lang="ru-RU" sz="2400" i="1">
                            <a:latin typeface="Cambria Math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𝑆𝑆</m:t>
                            </m:r>
                          </m:sub>
                        </m:sSub>
                      </m:e>
                    </m:rad>
                    <m:r>
                      <a:rPr lang="ru-RU" sz="2400" i="1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ru-RU" sz="2400" i="1">
                            <a:latin typeface="Cambria Math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rad>
                    <m:r>
                      <a:rPr lang="ru-RU" sz="240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ru-RU" sz="2400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638044"/>
                <a:ext cx="7435378" cy="3109613"/>
              </a:xfrm>
              <a:blipFill>
                <a:blip r:embed="rId2"/>
                <a:stretch>
                  <a:fillRect l="-1066" t="-15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487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Эффект смещения подложки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970" y="2496138"/>
            <a:ext cx="5183167" cy="3243887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792" y="2250200"/>
            <a:ext cx="4071561" cy="3735762"/>
          </a:xfrm>
        </p:spPr>
      </p:pic>
    </p:spTree>
    <p:extLst>
      <p:ext uri="{BB962C8B-B14F-4D97-AF65-F5344CB8AC3E}">
        <p14:creationId xmlns:p14="http://schemas.microsoft.com/office/powerpoint/2010/main" val="398925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Малосигнальные</a:t>
            </a:r>
            <a:r>
              <a:rPr lang="ru-RU" dirty="0"/>
              <a:t> </a:t>
            </a:r>
            <a:r>
              <a:rPr lang="ru-RU" dirty="0" smtClean="0"/>
              <a:t>параметры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sz="2400" dirty="0" smtClean="0"/>
                  <a:t>Крутизна характеристики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𝐷𝑆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sub>
                        </m:sSub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𝑐𝑜𝑛𝑠𝑡</m:t>
                    </m:r>
                  </m:oMath>
                </a14:m>
                <a:endParaRPr lang="en-US" sz="2400" b="0" dirty="0" smtClean="0"/>
              </a:p>
              <a:p>
                <a:r>
                  <a:rPr lang="ru-RU" sz="2400" dirty="0" smtClean="0"/>
                  <a:t>Внутреннее сопротивление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𝐷𝑆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𝐷𝑆</m:t>
                            </m:r>
                          </m:sub>
                        </m:sSub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𝐺𝑆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𝑐𝑜𝑛𝑠𝑡</m:t>
                    </m:r>
                  </m:oMath>
                </a14:m>
                <a:endParaRPr lang="ru-RU" sz="2400" dirty="0" smtClean="0"/>
              </a:p>
              <a:p>
                <a:r>
                  <a:rPr lang="ru-RU" sz="2400" dirty="0" smtClean="0"/>
                  <a:t>Коэффициент усиления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μ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𝐷𝑆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 smtClean="0"/>
                  <a:t>,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𝑐𝑜𝑛𝑠𝑡</m:t>
                    </m:r>
                  </m:oMath>
                </a14:m>
                <a:endParaRPr lang="en-US" sz="2400" dirty="0" smtClean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μ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ru-RU" sz="2400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363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Малосигнальные</a:t>
            </a:r>
            <a:r>
              <a:rPr lang="ru-RU" dirty="0" smtClean="0"/>
              <a:t> параметры в области плавного канала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 panose="02040503050406030204" pitchFamily="18" charset="0"/>
                          </a:rPr>
                          <m:t>С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𝑜𝑥</m:t>
                        </m:r>
                      </m:sub>
                    </m:sSub>
                  </m:oMath>
                </a14:m>
                <a:endParaRPr lang="en-US" sz="24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f>
                          <m:f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num>
                          <m:den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den>
                        </m:f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С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𝑜𝑥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𝐷𝑆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)]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sz="2400" dirty="0" smtClean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μ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𝐷𝑆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𝐷𝑆</m:t>
                            </m:r>
                          </m:sub>
                        </m:sSub>
                      </m:den>
                    </m:f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284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Малосигнальные</a:t>
            </a:r>
            <a:r>
              <a:rPr lang="ru-RU" dirty="0"/>
              <a:t> параметры в области </a:t>
            </a:r>
            <a:r>
              <a:rPr lang="ru-RU" dirty="0" smtClean="0"/>
              <a:t>отсечки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80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ru-RU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  <m:sSub>
                      <m:sSubPr>
                        <m:ctrlPr>
                          <a:rPr lang="ru-RU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ru-RU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С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𝑜𝑥</m:t>
                        </m:r>
                      </m:sub>
                    </m:sSub>
                  </m:oMath>
                </a14:m>
                <a:r>
                  <a:rPr lang="ru-RU" sz="280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ru-RU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sz="2800" dirty="0" smtClean="0"/>
                  <a:t>)=2</a:t>
                </a:r>
                <a:r>
                  <a:rPr lang="ru-RU" sz="2800" dirty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𝐺𝑆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ru-RU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sz="2800" dirty="0" smtClean="0"/>
                  <a:t>)</a:t>
                </a:r>
                <a:endParaRPr lang="ru-RU" sz="28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ru-RU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𝐷𝑆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ru-RU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ru-RU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  <m:r>
                          <a:rPr lang="ru-RU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𝐷𝑆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num>
                      <m:den>
                        <m: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den>
                    </m:f>
                  </m:oMath>
                </a14:m>
                <a:endParaRPr lang="ru-RU" sz="2800" dirty="0" smtClean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μ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sSub>
                          <m:sSubPr>
                            <m:ctrlPr>
                              <a:rPr lang="ru-RU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𝐷𝑆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ru-RU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ru-RU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ru-RU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ru-RU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𝐿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den>
                    </m:f>
                  </m:oMath>
                </a14:m>
                <a:r>
                  <a:rPr lang="en-US" sz="2800" dirty="0" smtClean="0"/>
                  <a:t>&gt;&gt;1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414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Эквивалентная схема и быстродействие </a:t>
            </a:r>
            <a:r>
              <a:rPr lang="ru-RU" dirty="0" err="1" smtClean="0"/>
              <a:t>мдп</a:t>
            </a:r>
            <a:r>
              <a:rPr lang="ru-RU" dirty="0" smtClean="0"/>
              <a:t>-транзистора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734" y="2638425"/>
            <a:ext cx="3444795" cy="3101975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𝑢</m:t>
                        </m:r>
                      </m:e>
                    </m:acc>
                    <m:r>
                      <a:rPr lang="ru-RU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m:rPr>
                        <m:sty m:val="p"/>
                      </m:rPr>
                      <a:rPr lang="ru-RU">
                        <a:latin typeface="Cambria Math"/>
                      </a:rPr>
                      <m:t>sin</m:t>
                    </m:r>
                    <m:r>
                      <a:rPr lang="ru-RU">
                        <a:latin typeface="Cambria Math"/>
                      </a:rPr>
                      <m:t>⁡</m:t>
                    </m:r>
                    <m:r>
                      <a:rPr lang="ru-RU" i="1">
                        <a:latin typeface="Cambria Math"/>
                      </a:rPr>
                      <m:t>(</m:t>
                    </m:r>
                    <m:r>
                      <a:rPr lang="ru-RU" i="1">
                        <a:latin typeface="Cambria Math"/>
                      </a:rPr>
                      <m:t>𝜔</m:t>
                    </m:r>
                    <m:r>
                      <a:rPr lang="ru-RU" i="1">
                        <a:latin typeface="Cambria Math"/>
                      </a:rPr>
                      <m:t>𝑡</m:t>
                    </m:r>
                    <m:r>
                      <a:rPr lang="ru-RU" i="1">
                        <a:latin typeface="Cambria Math"/>
                      </a:rPr>
                      <m:t>)</m:t>
                    </m:r>
                  </m:oMath>
                </a14:m>
                <a:r>
                  <a:rPr lang="ru-RU" dirty="0" smtClean="0"/>
                  <a:t>-напряжение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ru-RU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/>
                      </a:rPr>
                      <m:t>=</m:t>
                    </m:r>
                    <m:r>
                      <a:rPr lang="ru-RU" i="1">
                        <a:latin typeface="Cambria Math"/>
                      </a:rPr>
                      <m:t>𝑆</m:t>
                    </m:r>
                    <m:r>
                      <a:rPr lang="ru-RU" i="1">
                        <a:latin typeface="Cambria Math"/>
                      </a:rPr>
                      <m:t>∗</m:t>
                    </m:r>
                    <m:acc>
                      <m:accPr>
                        <m:chr m:val="̃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𝑢</m:t>
                        </m:r>
                      </m:e>
                    </m:acc>
                  </m:oMath>
                </a14:m>
                <a:r>
                  <a:rPr lang="ru-RU" dirty="0" smtClean="0"/>
                  <a:t>-ток стоковой цепи</a:t>
                </a:r>
              </a:p>
              <a:p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 </m:t>
                    </m:r>
                    <m:acc>
                      <m:accPr>
                        <m:chr m:val="̃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ru-RU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/>
                      </a:rPr>
                      <m:t>=</m:t>
                    </m:r>
                    <m:acc>
                      <m:accPr>
                        <m:chr m:val="̃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𝑢</m:t>
                        </m:r>
                      </m:e>
                    </m:acc>
                    <m:r>
                      <a:rPr lang="ru-RU" i="1">
                        <a:latin typeface="Cambria Math"/>
                      </a:rPr>
                      <m:t>2</m:t>
                    </m:r>
                    <m:r>
                      <a:rPr lang="ru-RU" i="1">
                        <a:latin typeface="Cambria Math"/>
                      </a:rPr>
                      <m:t>𝜋</m:t>
                    </m:r>
                    <m:r>
                      <a:rPr lang="en-US" i="1">
                        <a:latin typeface="Cambria Math"/>
                      </a:rPr>
                      <m:t>𝑓</m:t>
                    </m:r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С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𝑜𝑥</m:t>
                        </m:r>
                      </m:sub>
                    </m:sSub>
                    <m:r>
                      <a:rPr lang="ru-RU" i="1">
                        <a:latin typeface="Cambria Math"/>
                      </a:rPr>
                      <m:t>𝑊𝐿</m:t>
                    </m:r>
                  </m:oMath>
                </a14:m>
                <a:r>
                  <a:rPr lang="ru-RU" dirty="0" smtClean="0"/>
                  <a:t>-паразитный ток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𝑚𝑎𝑥</m:t>
                        </m:r>
                      </m:sub>
                    </m:sSub>
                    <m:r>
                      <a:rPr lang="ru-RU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  <m:r>
                          <a:rPr lang="ru-RU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𝐺𝑆</m:t>
                            </m:r>
                          </m:sub>
                        </m:sSub>
                        <m:r>
                          <a:rPr lang="ru-RU" i="1">
                            <a:latin typeface="Cambria Math"/>
                          </a:rPr>
                          <m:t>−</m:t>
                        </m:r>
                        <m:r>
                          <a:rPr lang="ru-RU" i="1">
                            <a:latin typeface="Cambria Math"/>
                          </a:rPr>
                          <m:t>𝑉</m:t>
                        </m:r>
                        <m:r>
                          <a:rPr lang="ru-RU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ru-RU" i="1">
                            <a:latin typeface="Cambria Math"/>
                          </a:rPr>
                          <m:t>2</m:t>
                        </m:r>
                        <m:r>
                          <a:rPr lang="ru-RU" i="1">
                            <a:latin typeface="Cambria Math"/>
                          </a:rPr>
                          <m:t>𝜋</m:t>
                        </m:r>
                        <m:sSup>
                          <m:sSupPr>
                            <m:ctrlPr>
                              <a:rPr lang="ru-RU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i="1">
                                <a:latin typeface="Cambria Math"/>
                              </a:rPr>
                              <m:t>𝐿</m:t>
                            </m:r>
                          </m:e>
                          <m:sup>
                            <m:r>
                              <a:rPr lang="ru-RU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dirty="0"/>
                  <a:t> </a:t>
                </a:r>
                <a:r>
                  <a:rPr lang="ru-RU" dirty="0" smtClean="0"/>
                  <a:t>-максимальная частота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1000" t="-11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640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элементы структуры </a:t>
            </a:r>
            <a:r>
              <a:rPr lang="ru-RU" dirty="0" err="1" smtClean="0"/>
              <a:t>мдп</a:t>
            </a:r>
            <a:r>
              <a:rPr lang="ru-RU" dirty="0" smtClean="0"/>
              <a:t>-транзистора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590" y="2638044"/>
            <a:ext cx="5867510" cy="2643769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25740" y="2638044"/>
            <a:ext cx="4270247" cy="394563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Основной элемент для этих транзисторов –структура металл-диэлектрик-проводник. </a:t>
            </a:r>
          </a:p>
          <a:p>
            <a:r>
              <a:rPr lang="ru-RU" dirty="0" smtClean="0"/>
              <a:t>Затвор-управляющий электрод</a:t>
            </a:r>
          </a:p>
          <a:p>
            <a:r>
              <a:rPr lang="ru-RU" dirty="0" smtClean="0"/>
              <a:t>Подложка-монокристаллический полупроводник на котором изготавливается МДП-транзистор</a:t>
            </a:r>
          </a:p>
          <a:p>
            <a:r>
              <a:rPr lang="ru-RU" dirty="0" smtClean="0"/>
              <a:t>Две сильнолегированные области исток и сток</a:t>
            </a:r>
            <a:endParaRPr lang="ru-RU" dirty="0"/>
          </a:p>
          <a:p>
            <a:r>
              <a:rPr lang="ru-RU" dirty="0" smtClean="0"/>
              <a:t>Канал- область подложки под истоком, стоком и затвором</a:t>
            </a:r>
          </a:p>
          <a:p>
            <a:r>
              <a:rPr lang="ru-RU" dirty="0" err="1" smtClean="0"/>
              <a:t>Подзатворный</a:t>
            </a:r>
            <a:r>
              <a:rPr lang="ru-RU" dirty="0" smtClean="0"/>
              <a:t> диэлектрик-диэлектрический слой между затвором и каналом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61331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работы </a:t>
            </a:r>
            <a:r>
              <a:rPr lang="ru-RU" dirty="0" err="1" smtClean="0"/>
              <a:t>мдп</a:t>
            </a:r>
            <a:r>
              <a:rPr lang="ru-RU" dirty="0" smtClean="0"/>
              <a:t>-транзистора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Эффект поля. Эффект поля состоит в том, что под действием внешнего электрического поля изменяется концентрация свободных носителей заряда в приповерхностной области полупроводника. </a:t>
            </a:r>
          </a:p>
          <a:p>
            <a:r>
              <a:rPr lang="ru-RU" dirty="0" smtClean="0"/>
              <a:t>В зависимости от знака и величины приложенного напряжения , приложенного к затвору наблюдаются 4 состояния ОПЗ: обогащение, обеднение, сильная и слабая инверсии.</a:t>
            </a:r>
          </a:p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Объект 7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26481" y="2638044"/>
                <a:ext cx="4482082" cy="3880322"/>
              </a:xfrm>
            </p:spPr>
            <p:txBody>
              <a:bodyPr>
                <a:normAutofit fontScale="92500"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</m:oMath>
                </a14:m>
                <a:r>
                  <a:rPr lang="en-US" dirty="0" smtClean="0"/>
                  <a:t>-</a:t>
                </a:r>
                <a:r>
                  <a:rPr lang="ru-RU" dirty="0" smtClean="0"/>
                  <a:t>напряжение на затворе</a:t>
                </a:r>
                <a:endParaRPr lang="ru-RU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𝐷𝑆</m:t>
                        </m:r>
                      </m:sub>
                    </m:sSub>
                  </m:oMath>
                </a14:m>
                <a:r>
                  <a:rPr lang="ru-RU" dirty="0" smtClean="0"/>
                  <a:t>-напряжение на стоке</a:t>
                </a:r>
                <a:endParaRPr lang="ru-RU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𝑆𝑆</m:t>
                        </m:r>
                      </m:sub>
                    </m:sSub>
                  </m:oMath>
                </a14:m>
                <a:r>
                  <a:rPr lang="ru-RU" dirty="0" smtClean="0"/>
                  <a:t>-напряжение на подложке</a:t>
                </a:r>
                <a:endParaRPr lang="ru-RU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𝐷𝑆</m:t>
                        </m:r>
                      </m:sub>
                    </m:sSub>
                  </m:oMath>
                </a14:m>
                <a:r>
                  <a:rPr lang="ru-RU" dirty="0" smtClean="0"/>
                  <a:t>-ток между истоком и стоком</a:t>
                </a:r>
                <a:endParaRPr lang="ru-RU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ru-RU" dirty="0" smtClean="0"/>
                  <a:t>-ток в цепи «затвор-канал»</a:t>
                </a:r>
                <a:endParaRPr lang="ru-RU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dirty="0" smtClean="0"/>
                  <a:t>-</a:t>
                </a:r>
                <a:r>
                  <a:rPr lang="ru-RU" dirty="0" smtClean="0"/>
                  <a:t>пороговое напряжение(напряжение на затворе , при котором происходит формирование инверсионного канала.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8" name="Объект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26481" y="2638044"/>
                <a:ext cx="4482082" cy="3880322"/>
              </a:xfrm>
              <a:blipFill>
                <a:blip r:embed="rId2"/>
                <a:stretch>
                  <a:fillRect l="-680" t="-7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289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работы </a:t>
            </a:r>
            <a:r>
              <a:rPr lang="ru-RU" dirty="0" err="1" smtClean="0"/>
              <a:t>мдп</a:t>
            </a:r>
            <a:r>
              <a:rPr lang="ru-RU" dirty="0" smtClean="0"/>
              <a:t>-транзистора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024" y="2638044"/>
            <a:ext cx="4271963" cy="2553357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Может работать только в области слабой и сильной инверсии, т.е. в том случае, когда инверсионный канал между истоком и стоком отделен от </a:t>
            </a:r>
            <a:r>
              <a:rPr lang="ru-RU" dirty="0" err="1" smtClean="0"/>
              <a:t>квазинейтрального</a:t>
            </a:r>
            <a:r>
              <a:rPr lang="ru-RU" dirty="0" smtClean="0"/>
              <a:t> объема подложки областью обеднения. 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47608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Выбор знаков напряжений в МДП-транзисторе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1" y="2638043"/>
            <a:ext cx="6054120" cy="2156025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ru-RU" dirty="0" smtClean="0"/>
                  <a:t>знак напряжения на стоке нужно выбрать так, чтобы стоковый переход был смещен в обратном направлении. </a:t>
                </a:r>
              </a:p>
              <a:p>
                <a:r>
                  <a:rPr lang="ru-RU" dirty="0" smtClean="0"/>
                  <a:t>Для </a:t>
                </a:r>
                <a:r>
                  <a:rPr lang="en-US" dirty="0" smtClean="0"/>
                  <a:t>n-</a:t>
                </a:r>
                <a:r>
                  <a:rPr lang="ru-RU" dirty="0" smtClean="0"/>
                  <a:t>канальных транзисторов это условие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𝐷𝑆</m:t>
                        </m:r>
                      </m:sub>
                    </m:sSub>
                  </m:oMath>
                </a14:m>
                <a:r>
                  <a:rPr lang="en-US" dirty="0" smtClean="0"/>
                  <a:t>&gt;0.</a:t>
                </a:r>
              </a:p>
              <a:p>
                <a:r>
                  <a:rPr lang="ru-RU" dirty="0"/>
                  <a:t>Для </a:t>
                </a:r>
                <a:r>
                  <a:rPr lang="en-US" dirty="0" smtClean="0"/>
                  <a:t>p-</a:t>
                </a:r>
                <a:r>
                  <a:rPr lang="ru-RU" dirty="0"/>
                  <a:t>канальных транзисторов это условие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𝐷𝑆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dirty="0" smtClean="0"/>
                  <a:t>0</a:t>
                </a:r>
                <a:r>
                  <a:rPr lang="en-US" dirty="0"/>
                  <a:t>.</a:t>
                </a:r>
              </a:p>
              <a:p>
                <a:endParaRPr lang="en-US" dirty="0" smtClean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1000" t="-1179" r="-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347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Характеристики </a:t>
            </a:r>
            <a:r>
              <a:rPr lang="ru-RU" dirty="0" err="1"/>
              <a:t>мдп</a:t>
            </a:r>
            <a:r>
              <a:rPr lang="ru-RU" dirty="0"/>
              <a:t>-транзистора в области плавного канала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857" y="2507797"/>
            <a:ext cx="4662718" cy="3305175"/>
          </a:xfrm>
        </p:spPr>
      </p:pic>
    </p:spTree>
    <p:extLst>
      <p:ext uri="{BB962C8B-B14F-4D97-AF65-F5344CB8AC3E}">
        <p14:creationId xmlns:p14="http://schemas.microsoft.com/office/powerpoint/2010/main" val="127593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Характеристики </a:t>
            </a:r>
            <a:r>
              <a:rPr lang="ru-RU" dirty="0" err="1" smtClean="0"/>
              <a:t>мдп</a:t>
            </a:r>
            <a:r>
              <a:rPr lang="ru-RU" dirty="0" smtClean="0"/>
              <a:t>-транзистора в области плавного канала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1581912" y="2638044"/>
                <a:ext cx="3898065" cy="382807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W-</a:t>
                </a:r>
                <a:r>
                  <a:rPr lang="ru-RU" dirty="0" smtClean="0"/>
                  <a:t>ширина канала</a:t>
                </a:r>
              </a:p>
              <a:p>
                <a:r>
                  <a:rPr lang="en-US" dirty="0" smtClean="0"/>
                  <a:t>L-</a:t>
                </a:r>
                <a:r>
                  <a:rPr lang="ru-RU" dirty="0" smtClean="0"/>
                  <a:t>длина канала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ru-RU" dirty="0" smtClean="0"/>
                  <a:t>-подвижность электрона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𝑜𝑥</m:t>
                        </m:r>
                      </m:sub>
                    </m:sSub>
                  </m:oMath>
                </a14:m>
                <a:r>
                  <a:rPr lang="ru-RU" dirty="0" smtClean="0"/>
                  <a:t>-удельная емкость </a:t>
                </a:r>
                <a:r>
                  <a:rPr lang="ru-RU" dirty="0" err="1" smtClean="0"/>
                  <a:t>подзатворного</a:t>
                </a:r>
                <a:r>
                  <a:rPr lang="ru-RU" dirty="0" smtClean="0"/>
                  <a:t> диэлектрика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𝐷𝑆</m:t>
                        </m:r>
                      </m:sub>
                    </m:sSub>
                  </m:oMath>
                </a14:m>
                <a:r>
                  <a:rPr lang="ru-RU" dirty="0"/>
                  <a:t>-напряжение на </a:t>
                </a:r>
                <a:r>
                  <a:rPr lang="ru-RU" dirty="0" smtClean="0"/>
                  <a:t>стоке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𝐷𝑆</m:t>
                        </m:r>
                      </m:sub>
                    </m:sSub>
                  </m:oMath>
                </a14:m>
                <a:r>
                  <a:rPr lang="ru-RU" dirty="0"/>
                  <a:t>-ток между истоком и </a:t>
                </a:r>
                <a:r>
                  <a:rPr lang="ru-RU" dirty="0" smtClean="0"/>
                  <a:t>стоком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ru-RU" dirty="0"/>
                  <a:t>пороговое напряжение(напряжение на затворе , при котором происходит формирование инверсионного канала</a:t>
                </a:r>
              </a:p>
              <a:p>
                <a:endParaRPr lang="ru-RU" dirty="0"/>
              </a:p>
              <a:p>
                <a:endParaRPr lang="ru-RU" dirty="0" smtClean="0"/>
              </a:p>
              <a:p>
                <a:endParaRPr lang="ru-RU" dirty="0" smtClean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581912" y="2638044"/>
                <a:ext cx="3898065" cy="3828070"/>
              </a:xfrm>
              <a:blipFill>
                <a:blip r:embed="rId2"/>
                <a:stretch>
                  <a:fillRect l="-782" t="-14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943600" y="2638044"/>
                <a:ext cx="5721531" cy="3101982"/>
              </a:xfrm>
            </p:spPr>
            <p:txBody>
              <a:bodyPr>
                <a:normAutofit lnSpcReduction="10000"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𝐷𝑆</m:t>
                        </m:r>
                      </m:sub>
                    </m:sSub>
                  </m:oMath>
                </a14:m>
                <a:r>
                  <a:rPr lang="ru-RU" sz="28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С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𝑜𝑥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ru-RU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ru-RU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b>
                            </m:sSub>
                          </m:e>
                        </m:d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𝐷𝑆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ru-RU" sz="2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𝐷𝑆</m:t>
                                    </m:r>
                                  </m:sub>
                                </m:sSub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sz="2400" b="0" dirty="0" smtClean="0"/>
              </a:p>
              <a:p>
                <a:endParaRPr lang="ru-RU" sz="2800" dirty="0"/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943600" y="2638044"/>
                <a:ext cx="5721531" cy="3101982"/>
              </a:xfrm>
              <a:blipFill>
                <a:blip r:embed="rId3"/>
                <a:stretch>
                  <a:fillRect t="-3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3380439"/>
            <a:ext cx="5257909" cy="3208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Характеристики МДП-транзистора в области отсечки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225" y="4886753"/>
            <a:ext cx="4299360" cy="1971247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338315" y="2638044"/>
                <a:ext cx="4270247" cy="2756916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𝐷𝑆</m:t>
                        </m:r>
                      </m:sub>
                    </m:sSub>
                  </m:oMath>
                </a14:m>
                <a:r>
                  <a:rPr lang="ru-RU" sz="20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ru-RU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𝑜𝑥</m:t>
                        </m:r>
                      </m:sub>
                    </m:sSub>
                    <m:sSup>
                      <m:sSupPr>
                        <m:ctrlPr>
                          <a:rPr lang="en-US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𝐺𝑆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 smtClean="0"/>
                  <a:t> ток стока для области отсечки</a:t>
                </a:r>
              </a:p>
              <a:p>
                <a:r>
                  <a:rPr lang="ru-RU" dirty="0" smtClean="0"/>
                  <a:t>При значительных величинах напряжения исток-сток и относительно коротких каналах в области отсечки наблюдается эффект модуляции длины канала</a:t>
                </a:r>
                <a:endParaRPr lang="ru-RU" dirty="0"/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338315" y="2638044"/>
                <a:ext cx="4270247" cy="2756916"/>
              </a:xfrm>
              <a:blipFill>
                <a:blip r:embed="rId3"/>
                <a:stretch>
                  <a:fillRect l="-1286" r="-1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209" y="2773565"/>
            <a:ext cx="4231642" cy="2830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19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Характеристики МДП-транзистора в области отсечки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840050" y="2638043"/>
                <a:ext cx="5629139" cy="3932573"/>
              </a:xfrm>
            </p:spPr>
            <p:txBody>
              <a:bodyPr>
                <a:normAutofit/>
              </a:bodyPr>
              <a:lstStyle/>
              <a:p>
                <a:r>
                  <a:rPr lang="ru-RU" dirty="0"/>
                  <a:t>При значительных величинах напряжения исток-сток и относительно коротких каналах в области отсечки наблюдается эффект модуляции длины канала</a:t>
                </a:r>
              </a:p>
              <a:p>
                <a:r>
                  <a:rPr lang="ru-RU" dirty="0" err="1" smtClean="0"/>
                  <a:t>Вах</a:t>
                </a:r>
                <a:r>
                  <a:rPr lang="ru-RU" dirty="0" smtClean="0"/>
                  <a:t> МДП-транзистора с учетом длины модуляции канала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𝐷𝑆</m:t>
                        </m:r>
                      </m:sub>
                    </m:sSub>
                    <m:r>
                      <a:rPr lang="ru-RU" sz="20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𝑊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2</m:t>
                        </m:r>
                        <m:r>
                          <a:rPr lang="en-US" sz="2000" i="1">
                            <a:latin typeface="Cambria Math"/>
                          </a:rPr>
                          <m:t>𝐿</m:t>
                        </m:r>
                      </m:den>
                    </m:f>
                    <m:sSub>
                      <m:sSubPr>
                        <m:ctrlPr>
                          <a:rPr lang="ru-RU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000" i="1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ru-RU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000" i="1">
                            <a:latin typeface="Cambria Math"/>
                          </a:rPr>
                          <m:t>С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𝑜𝑥</m:t>
                        </m:r>
                      </m:sub>
                    </m:sSub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2000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/>
                                  </a:rPr>
                                  <m:t>𝐺𝑆</m:t>
                                </m:r>
                              </m:sub>
                            </m:sSub>
                            <m:r>
                              <a:rPr lang="ru-RU" sz="2000" i="1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/>
                                  </a:rPr>
                                  <m:t>𝑇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ru-RU" sz="20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ru-RU" sz="2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2000" i="1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ru-RU" sz="2000" i="1">
                                <a:latin typeface="Cambria Math"/>
                              </a:rPr>
                              <m:t>𝐿</m:t>
                            </m:r>
                          </m:den>
                        </m:f>
                        <m:rad>
                          <m:radPr>
                            <m:degHide m:val="on"/>
                            <m:ctrlPr>
                              <a:rPr lang="ru-RU" sz="20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ru-RU" sz="2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ru-RU" sz="2000" i="1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ru-RU" sz="2000" i="1">
                                    <a:latin typeface="Cambria Math"/>
                                  </a:rPr>
                                  <m:t>𝜀</m:t>
                                </m:r>
                                <m:sSub>
                                  <m:sSubPr>
                                    <m:ctrlPr>
                                      <a:rPr lang="ru-RU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2000" i="1">
                                        <a:latin typeface="Cambria Math"/>
                                      </a:rPr>
                                      <m:t>𝜀</m:t>
                                    </m:r>
                                  </m:e>
                                  <m:sub>
                                    <m:r>
                                      <a:rPr lang="ru-RU" sz="2000" i="1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ru-RU" sz="2000" i="1">
                                    <a:latin typeface="Cambria Math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ru-RU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𝐷𝑆</m:t>
                                    </m:r>
                                  </m:sub>
                                </m:sSub>
                                <m:r>
                                  <a:rPr lang="ru-RU" sz="2000" i="1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ru-RU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𝑇</m:t>
                                    </m:r>
                                  </m:sub>
                                </m:sSub>
                                <m:r>
                                  <a:rPr lang="ru-RU" sz="2000" i="1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ru-RU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𝐺</m:t>
                                    </m:r>
                                  </m:sub>
                                </m:sSub>
                                <m:r>
                                  <a:rPr lang="ru-RU" sz="2000" i="1">
                                    <a:latin typeface="Cambria Math"/>
                                  </a:rPr>
                                  <m:t>)</m:t>
                                </m:r>
                              </m:num>
                              <m:den>
                                <m:r>
                                  <a:rPr lang="ru-RU" sz="2000" i="1">
                                    <a:latin typeface="Cambria Math"/>
                                  </a:rPr>
                                  <m:t>𝑞</m:t>
                                </m:r>
                                <m:sSub>
                                  <m:sSubPr>
                                    <m:ctrlPr>
                                      <a:rPr lang="ru-RU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ru-RU" sz="2000" i="1">
                                        <a:latin typeface="Cambria Math"/>
                                      </a:rPr>
                                      <m:t>𝐴</m:t>
                                    </m:r>
                                  </m:sub>
                                </m:sSub>
                              </m:den>
                            </m:f>
                          </m:e>
                        </m:rad>
                      </m:den>
                    </m:f>
                  </m:oMath>
                </a14:m>
                <a:endParaRPr lang="ru-RU" sz="2000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840050" y="2638043"/>
                <a:ext cx="5629139" cy="3932573"/>
              </a:xfrm>
              <a:blipFill>
                <a:blip r:embed="rId2"/>
                <a:stretch>
                  <a:fillRect l="-650" t="-9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087" y="2638044"/>
            <a:ext cx="4271963" cy="1958686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086" y="4604329"/>
            <a:ext cx="4271963" cy="2031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91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Сектор</Template>
  <TotalTime>919</TotalTime>
  <Words>986</Words>
  <Application>Microsoft Office PowerPoint</Application>
  <PresentationFormat>Произвольный</PresentationFormat>
  <Paragraphs>66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HDOfficeLightV0</vt:lpstr>
      <vt:lpstr>Parcel</vt:lpstr>
      <vt:lpstr>МДП полевой транзистор</vt:lpstr>
      <vt:lpstr>Основные элементы структуры мдп-транзистора</vt:lpstr>
      <vt:lpstr>Принцип работы мдп-транзистора</vt:lpstr>
      <vt:lpstr>Принцип работы мдп-транзистора</vt:lpstr>
      <vt:lpstr>Выбор знаков напряжений в МДП-транзисторе</vt:lpstr>
      <vt:lpstr>Характеристики мдп-транзистора в области плавного канала</vt:lpstr>
      <vt:lpstr>Характеристики мдп-транзистора в области плавного канала</vt:lpstr>
      <vt:lpstr>Характеристики МДП-транзистора в области отсечки</vt:lpstr>
      <vt:lpstr>Характеристики МДП-транзистора в области отсечки</vt:lpstr>
      <vt:lpstr>Эффект смещения подложки</vt:lpstr>
      <vt:lpstr>Эффект смещения подложки</vt:lpstr>
      <vt:lpstr>Малосигнальные параметры</vt:lpstr>
      <vt:lpstr>Малосигнальные параметры в области плавного канала</vt:lpstr>
      <vt:lpstr>Малосигнальные параметры в области отсечки</vt:lpstr>
      <vt:lpstr>Эквивалентная схема и быстродействие мдп-транзистора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МДП полевой транзистор</dc:title>
  <dc:creator>Максим</dc:creator>
  <cp:lastModifiedBy>conf5</cp:lastModifiedBy>
  <cp:revision>31</cp:revision>
  <dcterms:created xsi:type="dcterms:W3CDTF">2017-12-24T15:16:02Z</dcterms:created>
  <dcterms:modified xsi:type="dcterms:W3CDTF">2017-12-25T08:29:59Z</dcterms:modified>
</cp:coreProperties>
</file>