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75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8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0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96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77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19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93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57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70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61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97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AC480-7F2E-4222-8AC9-1032C9535B80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2E5EE-E900-44F8-95C7-8A0F23478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39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200150"/>
            <a:ext cx="9144000" cy="3181350"/>
          </a:xfrm>
        </p:spPr>
        <p:txBody>
          <a:bodyPr>
            <a:noAutofit/>
          </a:bodyPr>
          <a:lstStyle/>
          <a:p>
            <a:r>
              <a:rPr lang="ru-RU" sz="9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Биполярные транзисторы</a:t>
            </a:r>
            <a:endParaRPr lang="ru-RU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1277" y="5587146"/>
            <a:ext cx="4130723" cy="1171266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Выполнили студенты группы 21314:</a:t>
            </a:r>
          </a:p>
          <a:p>
            <a:pPr algn="r"/>
            <a:r>
              <a:rPr lang="ru-RU" sz="2000" dirty="0" smtClean="0"/>
              <a:t>Поташев С.А.</a:t>
            </a:r>
          </a:p>
          <a:p>
            <a:pPr algn="r"/>
            <a:r>
              <a:rPr lang="ru-RU" sz="2000" dirty="0" smtClean="0"/>
              <a:t>Кушнарёв Д.С.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064275" y="6488668"/>
            <a:ext cx="2063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Петрозаводск 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64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5524" y="93521"/>
            <a:ext cx="5960952" cy="929521"/>
          </a:xfrm>
        </p:spPr>
        <p:txBody>
          <a:bodyPr/>
          <a:lstStyle/>
          <a:p>
            <a:r>
              <a:rPr lang="ru-RU" dirty="0" smtClean="0"/>
              <a:t>Схема БТ с общей базой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925" y="865959"/>
            <a:ext cx="11507707" cy="5797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Эта схема не дает значительного усиления сигнала, зато хороша на высоких частотах, поскольку позволяет более полно использовать частотную характеристику транзистора. Если один и тот же транзистор включить сначала по схеме с общим эмиттером, а потом с общей базой, то во втором случае будет наблюдаться значительное увеличение его граничной частоты усиления. Поскольку при таком подключении входное сопротивление низкое, а выходное — не очень большое, то собранные по схеме с ОБ каскады транзисторов применяют в антенных усилителях, где волновое сопротивление кабелей обычно не превышает 100 Ом.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430" y="4430378"/>
            <a:ext cx="3084615" cy="17680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7394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1040" y="93521"/>
            <a:ext cx="7309919" cy="784665"/>
          </a:xfrm>
        </p:spPr>
        <p:txBody>
          <a:bodyPr/>
          <a:lstStyle/>
          <a:p>
            <a:r>
              <a:rPr lang="ru-RU" dirty="0" smtClean="0"/>
              <a:t>Схема БТ с общим эмиттером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878186"/>
            <a:ext cx="10515600" cy="242045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Эта схема дает наибольшее усиление по напряжению и току (а отсюда и по мощности — до десятков тысяч единиц), в связи с чем является наиболее распространенной. Здесь переход эмиттер-база включается прямо, а переход база-коллектор — обратно. А поскольку и на базу, и на коллектор подается напряжение одного знака, то схему можно запитать от одного источника.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8199" y="5315841"/>
            <a:ext cx="105835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22222"/>
                </a:solidFill>
              </a:rPr>
              <a:t>Рост </a:t>
            </a:r>
            <a:r>
              <a:rPr lang="ru-RU" sz="2000" dirty="0">
                <a:solidFill>
                  <a:srgbClr val="222222"/>
                </a:solidFill>
              </a:rPr>
              <a:t>частоты и температуры приводит к значительному ухудшению усилительных свойств транзистора. Таким образом, если транзистор должен работать на высоких частотах, то лучше использовать другую схему включения. Например, с общей базой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273" y="3388644"/>
            <a:ext cx="3173451" cy="19271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975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5650" y="102575"/>
            <a:ext cx="7780699" cy="775612"/>
          </a:xfrm>
        </p:spPr>
        <p:txBody>
          <a:bodyPr/>
          <a:lstStyle/>
          <a:p>
            <a:r>
              <a:rPr lang="ru-RU" dirty="0" smtClean="0"/>
              <a:t>Схема БТ с общим коллектором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871" y="878187"/>
            <a:ext cx="11615596" cy="36666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Особенность </a:t>
            </a:r>
            <a:r>
              <a:rPr lang="ru-RU" dirty="0"/>
              <a:t>этой схемы в том, что входное напряжение полностью передается обратно на вход, т. е. очень сильна отрицательная обратная связь.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О</a:t>
            </a:r>
            <a:r>
              <a:rPr lang="ru-RU" i="1" dirty="0" smtClean="0"/>
              <a:t>трицательной </a:t>
            </a:r>
            <a:r>
              <a:rPr lang="ru-RU" i="1" dirty="0"/>
              <a:t>называют такую обратную связь, при которой выходной сигнал подается обратно на вход, чем снижает уровень входного сигнала</a:t>
            </a:r>
            <a:r>
              <a:rPr lang="ru-RU" i="1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Коэффициент усиления по току почти такой же, как и в схеме с общим эмиттером. А вот коэффициент усиления по напряжению маленький (основной недостаток этой схемы). Он приближается к единице, но всегда меньше ее. Таким образом, коэффициент усиления по мощности получается равным всего нескольким десяткам единиц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Такое </a:t>
            </a:r>
            <a:r>
              <a:rPr lang="ru-RU" dirty="0"/>
              <a:t>включение используют для согласования транзисторных каскадов или когда источник входного сигнала имеет высокое входное сопротивление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95" y="4229066"/>
            <a:ext cx="2459948" cy="21827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291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3630" y="202163"/>
            <a:ext cx="5924739" cy="1325563"/>
          </a:xfrm>
        </p:spPr>
        <p:txBody>
          <a:bodyPr/>
          <a:lstStyle/>
          <a:p>
            <a:r>
              <a:rPr lang="ru-RU" dirty="0" smtClean="0"/>
              <a:t>Области применения БТ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Транзисторы можно применять не только схемах усиления сигнала. Например, благодаря тому, что они могут работать в режимах насыщения и отсечки, их используют в качестве электронных ключей. Также возможно использование транзисторов в схемах генераторов сигнала. Если они работают в ключевом режиме, то будет генерироваться прямоугольный сигнал, а если в режиме усиления — то сигнал произвольной формы, зависящий от управляющего воздействия.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177268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Транзистором</a:t>
            </a:r>
            <a:r>
              <a:rPr lang="ru-RU" dirty="0"/>
              <a:t> называется полупроводниковый прибор с двумя электронно-дырочными переходами, предназначенный для усиления и генерирования электрических сигналов. В транзисторе используются оба типа носителей - основные и неосновные, поэтому его называют биполярным.</a:t>
            </a:r>
          </a:p>
          <a:p>
            <a:pPr marL="0" indent="0">
              <a:buNone/>
            </a:pPr>
            <a:r>
              <a:rPr lang="ru-RU" dirty="0"/>
              <a:t>Биполярный транзистор состоит из трех областей монокристаллического полупроводника с разным </a:t>
            </a:r>
            <a:r>
              <a:rPr lang="ru-RU" dirty="0" smtClean="0"/>
              <a:t>типом </a:t>
            </a:r>
            <a:r>
              <a:rPr lang="ru-RU" dirty="0"/>
              <a:t>проводимости: эмиттера, базы и коллектора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21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9349" y="18107"/>
            <a:ext cx="5173301" cy="1325563"/>
          </a:xfrm>
        </p:spPr>
        <p:txBody>
          <a:bodyPr/>
          <a:lstStyle/>
          <a:p>
            <a:r>
              <a:rPr lang="ru-RU" dirty="0" smtClean="0"/>
              <a:t>История создания БТ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0449"/>
            <a:ext cx="10515600" cy="3393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Первыми были изобретены полевые транзисторы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(</a:t>
            </a:r>
            <a:r>
              <a:rPr lang="ru-RU" sz="3200" dirty="0"/>
              <a:t>1928 год), а биполярные </a:t>
            </a:r>
            <a:r>
              <a:rPr lang="ru-RU" sz="3200" dirty="0" smtClean="0"/>
              <a:t>появились </a:t>
            </a:r>
            <a:r>
              <a:rPr lang="ru-RU" sz="3200" dirty="0"/>
              <a:t>в 1947 году в лаборатории </a:t>
            </a:r>
            <a:r>
              <a:rPr lang="ru-RU" sz="3200" dirty="0" err="1"/>
              <a:t>Bell</a:t>
            </a:r>
            <a:r>
              <a:rPr lang="ru-RU" sz="3200" dirty="0"/>
              <a:t> </a:t>
            </a:r>
            <a:r>
              <a:rPr lang="ru-RU" sz="3200" dirty="0" err="1"/>
              <a:t>Labs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r>
              <a:rPr lang="ru-RU" sz="3200" dirty="0"/>
              <a:t>Очень быстро транзисторы заменили вакуумные лампы в различных электронных устройствах. В связи с этим возросла надежность таких устройств и намного уменьшились их размеры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87" y="4552736"/>
            <a:ext cx="8991024" cy="19266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866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5063" y="285954"/>
            <a:ext cx="4195527" cy="1325563"/>
          </a:xfrm>
        </p:spPr>
        <p:txBody>
          <a:bodyPr/>
          <a:lstStyle/>
          <a:p>
            <a:r>
              <a:rPr lang="ru-RU" dirty="0" smtClean="0"/>
              <a:t>Определение БТ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971" y="1466660"/>
            <a:ext cx="7472880" cy="49703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Биполярный транзистор</a:t>
            </a:r>
            <a:r>
              <a:rPr lang="ru-RU" dirty="0"/>
              <a:t> – это полупроводниковый прибор с двумя р-n переходами и тремя выводами, служащий для усиления мощности. В транзисторе имеется три области – эмиттер (э), база (б) и коллектор (к). В зависимости от типа проводимости этих областей различают транзисторы n-p-n </a:t>
            </a:r>
            <a:r>
              <a:rPr lang="ru-RU" dirty="0" smtClean="0"/>
              <a:t>и</a:t>
            </a:r>
            <a:r>
              <a:rPr lang="ru-RU" dirty="0"/>
              <a:t> p-n-p типа. Таким образом, в транзисторе имеется два p-n перехода: эмиттер-база (эмиттерный) и коллектор-база (коллекторный). Стрелка на условных обозначениях транзисторов </a:t>
            </a:r>
            <a:r>
              <a:rPr lang="ru-RU" dirty="0" smtClean="0"/>
              <a:t>указывает </a:t>
            </a:r>
            <a:r>
              <a:rPr lang="ru-RU" dirty="0"/>
              <a:t>направление от p области к </a:t>
            </a:r>
            <a:r>
              <a:rPr lang="ru-RU" dirty="0" smtClean="0"/>
              <a:t>n области</a:t>
            </a:r>
            <a:r>
              <a:rPr lang="ru-RU" dirty="0"/>
              <a:t>. Принцип работы обоих типов транзисторов одинаков.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851" y="4163875"/>
            <a:ext cx="3381375" cy="1228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851" y="2200905"/>
            <a:ext cx="3381375" cy="1228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450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365125"/>
            <a:ext cx="10515600" cy="1325563"/>
          </a:xfrm>
        </p:spPr>
        <p:txBody>
          <a:bodyPr/>
          <a:lstStyle/>
          <a:p>
            <a:r>
              <a:rPr lang="ru-RU" dirty="0" smtClean="0"/>
              <a:t>Наглядное представление работы БТ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92" y="1690688"/>
            <a:ext cx="6002508" cy="45018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196" y="2231015"/>
            <a:ext cx="5313340" cy="31861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853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4631" y="-9053"/>
            <a:ext cx="4675361" cy="1325563"/>
          </a:xfrm>
        </p:spPr>
        <p:txBody>
          <a:bodyPr/>
          <a:lstStyle/>
          <a:p>
            <a:r>
              <a:rPr lang="ru-RU" dirty="0" smtClean="0"/>
              <a:t>Характеристики БТ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591" y="1038070"/>
            <a:ext cx="11765732" cy="1080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расчета схем с транзисторами необходимо знать их характеристики (зависимости между токами и напряжениями). </a:t>
            </a:r>
            <a:endParaRPr lang="en-US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91" y="2325923"/>
            <a:ext cx="6019800" cy="3568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6511329" y="2032781"/>
            <a:ext cx="4461471" cy="415498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2400" dirty="0"/>
              <a:t>Для схемы включения транзистора с общим </a:t>
            </a:r>
            <a:r>
              <a:rPr lang="ru-RU" sz="2400" dirty="0" smtClean="0"/>
              <a:t>эмиттером</a:t>
            </a:r>
            <a:r>
              <a:rPr lang="ru-RU" sz="2400" dirty="0"/>
              <a:t> </a:t>
            </a:r>
            <a:r>
              <a:rPr lang="ru-RU" sz="2400" b="1" dirty="0"/>
              <a:t>входная характеристика</a:t>
            </a:r>
            <a:r>
              <a:rPr lang="ru-RU" sz="2400" dirty="0"/>
              <a:t> представляет собой зависимость силы тока базы от напряжения база-эмиттер при постоянном напряжении коллектор-эмиттер. Она имеет такой же вид, как прямая ветвь ВАХ полупроводникового диода.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60879" y="41102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2224" y="0"/>
            <a:ext cx="4793055" cy="1325563"/>
          </a:xfrm>
        </p:spPr>
        <p:txBody>
          <a:bodyPr/>
          <a:lstStyle/>
          <a:p>
            <a:r>
              <a:rPr lang="ru-RU" dirty="0"/>
              <a:t>Характеристики БТ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3684" y="1182829"/>
            <a:ext cx="6202378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Выходные характеристики </a:t>
            </a:r>
            <a:r>
              <a:rPr lang="ru-RU" dirty="0"/>
              <a:t>биполярного транзистора при схеме включения с общим эмиттером представляют собой зависимости силы тока коллектора от напряжения коллектор-эмиттер при различных постоянных значениях тока </a:t>
            </a:r>
            <a:r>
              <a:rPr lang="ru-RU" dirty="0" smtClean="0"/>
              <a:t>базы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Самая нижняя выходная характеристика построена для </a:t>
            </a:r>
            <a:r>
              <a:rPr lang="ru-RU" dirty="0" err="1"/>
              <a:t>i</a:t>
            </a:r>
            <a:r>
              <a:rPr lang="ru-RU" baseline="-25000" dirty="0" err="1"/>
              <a:t>б</a:t>
            </a:r>
            <a:r>
              <a:rPr lang="ru-RU" dirty="0"/>
              <a:t>=0. Она похожа на обратную ветвь вольт-амперной характеристики полупроводникового диода. Чем больше сила тока базы, тем выше расположена выходная характеристика.</a:t>
            </a:r>
            <a:endParaRPr lang="ru-RU" u="sng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14" y="1325563"/>
            <a:ext cx="4905979" cy="45764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014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2224" y="0"/>
            <a:ext cx="4793055" cy="1325563"/>
          </a:xfrm>
        </p:spPr>
        <p:txBody>
          <a:bodyPr/>
          <a:lstStyle/>
          <a:p>
            <a:r>
              <a:rPr lang="ru-RU" dirty="0"/>
              <a:t>Характеристики БТ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78751" y="1074188"/>
            <a:ext cx="4843603" cy="5525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Характеристики транзисторов, как и всех полупроводниковых элементов, очень сильно зависит от температуры. При увеличении температуры сопротивление полупроводников уменьшается и токи в них увеличиваются. Поэтому семейство выходных характеристик при увеличении температуры смещается вверх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569" y="1074188"/>
            <a:ext cx="3947309" cy="52929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902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325" y="54459"/>
            <a:ext cx="10515600" cy="1325563"/>
          </a:xfrm>
        </p:spPr>
        <p:txBody>
          <a:bodyPr/>
          <a:lstStyle/>
          <a:p>
            <a:r>
              <a:rPr lang="ru-RU" dirty="0" smtClean="0"/>
              <a:t>Физические процессы в БТ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84356" y="2091350"/>
            <a:ext cx="1683945" cy="229052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68301" y="2091349"/>
            <a:ext cx="1683945" cy="2290527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52246" y="2091348"/>
            <a:ext cx="1683945" cy="229052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>
            <a:endCxn id="6" idx="3"/>
          </p:cNvCxnSpPr>
          <p:nvPr/>
        </p:nvCxnSpPr>
        <p:spPr>
          <a:xfrm flipH="1">
            <a:off x="6636191" y="3236610"/>
            <a:ext cx="787649" cy="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817234" y="3223022"/>
            <a:ext cx="787494" cy="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4101219" y="4365282"/>
            <a:ext cx="1" cy="8364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851026" y="3223023"/>
            <a:ext cx="0" cy="99954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851026" y="5683312"/>
            <a:ext cx="6595448" cy="1358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101220" y="4917525"/>
            <a:ext cx="9053" cy="76578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7394257" y="3236610"/>
            <a:ext cx="6950" cy="102120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1593093" y="2139002"/>
            <a:ext cx="5029519" cy="1431831"/>
            <a:chOff x="1593093" y="2139002"/>
            <a:chExt cx="5029519" cy="1431831"/>
          </a:xfrm>
        </p:grpSpPr>
        <p:sp>
          <p:nvSpPr>
            <p:cNvPr id="13" name="Стрелка вниз 12"/>
            <p:cNvSpPr/>
            <p:nvPr/>
          </p:nvSpPr>
          <p:spPr>
            <a:xfrm>
              <a:off x="4153241" y="3080059"/>
              <a:ext cx="128815" cy="490774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Стрелка вправо 2"/>
            <p:cNvSpPr/>
            <p:nvPr/>
          </p:nvSpPr>
          <p:spPr>
            <a:xfrm>
              <a:off x="1593093" y="2139002"/>
              <a:ext cx="5029519" cy="1221343"/>
            </a:xfrm>
            <a:prstGeom prst="rightArrow">
              <a:avLst>
                <a:gd name="adj1" fmla="val 100000"/>
                <a:gd name="adj2" fmla="val 62478"/>
              </a:avLst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/>
                <a:t>Электроны</a:t>
              </a:r>
              <a:endParaRPr lang="ru-RU" sz="36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175297" y="1459955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N</a:t>
            </a:r>
            <a:endParaRPr lang="ru-RU" sz="4800" dirty="0"/>
          </a:p>
        </p:txBody>
      </p:sp>
      <p:sp>
        <p:nvSpPr>
          <p:cNvPr id="34" name="TextBox 33"/>
          <p:cNvSpPr txBox="1"/>
          <p:nvPr/>
        </p:nvSpPr>
        <p:spPr>
          <a:xfrm>
            <a:off x="5536194" y="1423661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N</a:t>
            </a:r>
            <a:endParaRPr lang="ru-RU" sz="4800" dirty="0"/>
          </a:p>
        </p:txBody>
      </p:sp>
      <p:sp>
        <p:nvSpPr>
          <p:cNvPr id="35" name="TextBox 34"/>
          <p:cNvSpPr txBox="1"/>
          <p:nvPr/>
        </p:nvSpPr>
        <p:spPr>
          <a:xfrm>
            <a:off x="3812378" y="1443295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ru-RU" sz="4800" dirty="0"/>
          </a:p>
        </p:txBody>
      </p:sp>
      <p:grpSp>
        <p:nvGrpSpPr>
          <p:cNvPr id="33" name="Группа 32"/>
          <p:cNvGrpSpPr/>
          <p:nvPr/>
        </p:nvGrpSpPr>
        <p:grpSpPr>
          <a:xfrm>
            <a:off x="2387850" y="3608136"/>
            <a:ext cx="1894206" cy="773738"/>
            <a:chOff x="2387850" y="3608136"/>
            <a:chExt cx="1894206" cy="773738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2387850" y="3608136"/>
              <a:ext cx="1894206" cy="773738"/>
              <a:chOff x="2387850" y="3608136"/>
              <a:chExt cx="1894206" cy="773738"/>
            </a:xfrm>
          </p:grpSpPr>
          <p:sp>
            <p:nvSpPr>
              <p:cNvPr id="11" name="Стрелка вверх 10"/>
              <p:cNvSpPr/>
              <p:nvPr/>
            </p:nvSpPr>
            <p:spPr>
              <a:xfrm>
                <a:off x="4148753" y="3608136"/>
                <a:ext cx="133303" cy="649680"/>
              </a:xfrm>
              <a:prstGeom prst="upArrow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трелка углом вверх 9"/>
              <p:cNvSpPr/>
              <p:nvPr/>
            </p:nvSpPr>
            <p:spPr>
              <a:xfrm rot="16200000">
                <a:off x="2981088" y="3111987"/>
                <a:ext cx="676649" cy="1863126"/>
              </a:xfrm>
              <a:prstGeom prst="bentUpArrow">
                <a:avLst>
                  <a:gd name="adj1" fmla="val 50000"/>
                  <a:gd name="adj2" fmla="val 46652"/>
                  <a:gd name="adj3" fmla="val 29997"/>
                </a:avLst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2853784" y="3760907"/>
              <a:ext cx="10599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solidFill>
                    <a:schemeClr val="bg1"/>
                  </a:solidFill>
                </a:rPr>
                <a:t>Дырки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264488" y="432560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110506" y="434309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666153" y="430855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grpSp>
        <p:nvGrpSpPr>
          <p:cNvPr id="60" name="Группа 59"/>
          <p:cNvGrpSpPr/>
          <p:nvPr/>
        </p:nvGrpSpPr>
        <p:grpSpPr>
          <a:xfrm>
            <a:off x="2275484" y="2116856"/>
            <a:ext cx="9796443" cy="1669421"/>
            <a:chOff x="2275484" y="2116856"/>
            <a:chExt cx="9796443" cy="1669421"/>
          </a:xfrm>
        </p:grpSpPr>
        <p:sp>
          <p:nvSpPr>
            <p:cNvPr id="41" name="TextBox 40"/>
            <p:cNvSpPr txBox="1"/>
            <p:nvPr/>
          </p:nvSpPr>
          <p:spPr>
            <a:xfrm>
              <a:off x="4183662" y="3386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59" name="Группа 58"/>
            <p:cNvGrpSpPr/>
            <p:nvPr/>
          </p:nvGrpSpPr>
          <p:grpSpPr>
            <a:xfrm>
              <a:off x="2275484" y="2116856"/>
              <a:ext cx="9796443" cy="1420076"/>
              <a:chOff x="2275484" y="2116856"/>
              <a:chExt cx="9796443" cy="142007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8109483" y="2116856"/>
                <a:ext cx="39624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1) Рекомбинация</a:t>
                </a:r>
                <a:endParaRPr lang="ru-RU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8109483" y="2459640"/>
                <a:ext cx="14339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2) Инжекция</a:t>
                </a:r>
                <a:endParaRPr lang="ru-RU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120961" y="2828972"/>
                <a:ext cx="14224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3) Диффузия</a:t>
                </a:r>
                <a:endParaRPr lang="ru-RU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109483" y="3167600"/>
                <a:ext cx="1543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4) Экстракция</a:t>
                </a:r>
                <a:endParaRPr lang="ru-RU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275484" y="3008776"/>
                <a:ext cx="314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2</a:t>
                </a:r>
                <a:endParaRPr lang="ru-RU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991498" y="3008776"/>
                <a:ext cx="314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3</a:t>
                </a:r>
                <a:endParaRPr lang="ru-RU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483809" y="3027765"/>
                <a:ext cx="314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4</a:t>
                </a:r>
                <a:endParaRPr lang="ru-RU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cxnSp>
            <p:nvCxnSpPr>
              <p:cNvPr id="50" name="Прямая со стрелкой 49"/>
              <p:cNvCxnSpPr>
                <a:stCxn id="42" idx="3"/>
                <a:endCxn id="44" idx="1"/>
              </p:cNvCxnSpPr>
              <p:nvPr/>
            </p:nvCxnSpPr>
            <p:spPr>
              <a:xfrm>
                <a:off x="2589994" y="3208831"/>
                <a:ext cx="1401504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endCxn id="46" idx="1"/>
              </p:cNvCxnSpPr>
              <p:nvPr/>
            </p:nvCxnSpPr>
            <p:spPr>
              <a:xfrm>
                <a:off x="4277065" y="3202755"/>
                <a:ext cx="1206744" cy="2506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8" name="Прямая соединительная линия 57"/>
          <p:cNvCxnSpPr/>
          <p:nvPr/>
        </p:nvCxnSpPr>
        <p:spPr>
          <a:xfrm>
            <a:off x="851026" y="4734614"/>
            <a:ext cx="0" cy="99954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7401207" y="4783490"/>
            <a:ext cx="0" cy="92848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26697" y="444222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63" name="TextBox 62"/>
          <p:cNvSpPr txBox="1"/>
          <p:nvPr/>
        </p:nvSpPr>
        <p:spPr>
          <a:xfrm>
            <a:off x="459111" y="3834276"/>
            <a:ext cx="3577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-</a:t>
            </a:r>
            <a:endParaRPr lang="ru-RU" sz="4400" dirty="0"/>
          </a:p>
        </p:txBody>
      </p:sp>
      <p:sp>
        <p:nvSpPr>
          <p:cNvPr id="64" name="TextBox 63"/>
          <p:cNvSpPr txBox="1"/>
          <p:nvPr/>
        </p:nvSpPr>
        <p:spPr>
          <a:xfrm>
            <a:off x="7441260" y="392661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65" name="TextBox 64"/>
          <p:cNvSpPr txBox="1"/>
          <p:nvPr/>
        </p:nvSpPr>
        <p:spPr>
          <a:xfrm>
            <a:off x="7469458" y="4343093"/>
            <a:ext cx="3577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-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6930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476</Words>
  <Application>Microsoft Office PowerPoint</Application>
  <PresentationFormat>Широкоэкранный</PresentationFormat>
  <Paragraphs>54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Биполярные транзисторы</vt:lpstr>
      <vt:lpstr>Введение</vt:lpstr>
      <vt:lpstr>История создания БТ</vt:lpstr>
      <vt:lpstr>Определение БТ</vt:lpstr>
      <vt:lpstr>Наглядное представление работы БТ</vt:lpstr>
      <vt:lpstr>Характеристики БТ</vt:lpstr>
      <vt:lpstr>Характеристики БТ</vt:lpstr>
      <vt:lpstr>Характеристики БТ</vt:lpstr>
      <vt:lpstr>Физические процессы в БТ</vt:lpstr>
      <vt:lpstr>Схема БТ с общей базой</vt:lpstr>
      <vt:lpstr>Схема БТ с общим эмиттером</vt:lpstr>
      <vt:lpstr>Схема БТ с общим коллектором</vt:lpstr>
      <vt:lpstr>Области применения БТ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Биполярные транзисторы</dc:title>
  <dc:creator>SerjjoPC</dc:creator>
  <cp:lastModifiedBy>SerjjoPC</cp:lastModifiedBy>
  <cp:revision>30</cp:revision>
  <dcterms:created xsi:type="dcterms:W3CDTF">2017-12-06T09:05:07Z</dcterms:created>
  <dcterms:modified xsi:type="dcterms:W3CDTF">2017-12-07T16:38:44Z</dcterms:modified>
</cp:coreProperties>
</file>