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Cambria Math" panose="02040503050406030204" pitchFamily="18" charset="0"/>
      <p:regular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D340EEE-0C47-4302-823C-243700C90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21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C271C43F-538E-4F44-B2D1-A91A5A6C372B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EA895-D2A8-4D39-9BA2-BF857EDFF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BB2FF-FAC3-458D-A838-1B0CDB34653A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CB07B-37D1-42A7-ACAD-46D00190AC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46C5C-AE8B-45C4-A40E-76C42A50CE65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8331-3C8B-41D2-B672-AA55C4637A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47A9-5B05-41EB-89D5-C40324EBA846}" type="datetime1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CFA3-25A9-45F3-9027-4EE6986E0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8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44C0-4559-4335-A28B-25D56605C92E}" type="datetime1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4655-2E09-4D23-9ABF-C4EAA228A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4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AA71A-8725-45E5-A7B8-D10187C1E6A1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8D7B-F5B6-4ABE-88D0-912F32887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FCDE5-DFA0-4827-AE9A-D119D4F44DAD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6B84-F963-4837-9898-9615FC64C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37DE9-D7F7-4215-BFA3-C53B6CB3AC9E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737-E8B9-41E6-BD5E-5C85AB4C5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35ABF-4CC5-4E2C-B392-ABD374758D95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E374-920A-4F88-852E-97C3AE1AA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AC8CE-9202-41F4-976B-AD5D2C029DE2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FEBA5-E33E-4F13-BF6A-36FC4D318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EF676-B926-4F2A-AB8E-1837C70500AA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642F2-A65A-4741-B1D9-77C4B82C81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13893-46F3-4623-8DFF-9B25266CB0F9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C50E0-8AE8-451D-A6F7-28531AE8C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1BC5C-3F19-4BE1-ACA2-4DBC5C98E723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E6AFD-5502-45FD-813A-9DBF6FF71E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53853BA-A6EB-4350-99C0-523AE3021636}" type="datetime1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4BED0E7-4ABD-4B52-A5A3-30A97C772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2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80288" y="6381750"/>
            <a:ext cx="367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475656" y="1654268"/>
            <a:ext cx="6643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Тиристоры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228184" y="4327343"/>
            <a:ext cx="2044662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 Вадим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Запольная Юля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Группа: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21318.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7412" name="Text Box 0"/>
          <p:cNvSpPr txBox="1">
            <a:spLocks noChangeArrowheads="1"/>
          </p:cNvSpPr>
          <p:nvPr/>
        </p:nvSpPr>
        <p:spPr bwMode="auto">
          <a:xfrm>
            <a:off x="971600" y="1542830"/>
            <a:ext cx="6984454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altLang="ru-RU" sz="2200" dirty="0"/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закрытом состоянии (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малы) все приложенное напряжение падает на коллекторном переходе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П3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ток тиристора - это ток обратно смещенного p-n перехода.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altLang="ru-RU" dirty="0"/>
          </a:p>
        </p:txBody>
      </p:sp>
      <p:sp>
        <p:nvSpPr>
          <p:cNvPr id="17413" name="Text Box 1"/>
          <p:cNvSpPr txBox="1">
            <a:spLocks noChangeArrowheads="1"/>
          </p:cNvSpPr>
          <p:nvPr/>
        </p:nvSpPr>
        <p:spPr bwMode="auto">
          <a:xfrm>
            <a:off x="1004938" y="3140968"/>
            <a:ext cx="6951116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полярность напряжения между анодом и катодом сменить на обратную, то переходы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П1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П3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 смещены в обратном направлении, 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прямом.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тиристора в этом случае будет обычная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смещённых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p-n переходов.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200" dirty="0"/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979712" y="1219664"/>
            <a:ext cx="49999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«Закрытое» состояние: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8436" name="Text Box 0"/>
          <p:cNvSpPr txBox="1">
            <a:spLocks noChangeArrowheads="1"/>
          </p:cNvSpPr>
          <p:nvPr/>
        </p:nvSpPr>
        <p:spPr bwMode="auto">
          <a:xfrm>
            <a:off x="827584" y="1902333"/>
            <a:ext cx="7200478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sz="2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открытом состоянии (</a:t>
            </a:r>
            <a:r>
              <a:rPr lang="ru-RU" altLang="ru-RU" sz="2000" b="1" dirty="0">
                <a:latin typeface="Times New Roman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велики) все три перехода смещены в прямом направлении. Это происходит вследствие накопления объемных зарядов в базах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n2, p2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тиристора.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200" dirty="0"/>
          </a:p>
        </p:txBody>
      </p:sp>
      <p:sp>
        <p:nvSpPr>
          <p:cNvPr id="18437" name="Text Box 1"/>
          <p:cNvSpPr txBox="1">
            <a:spLocks noChangeArrowheads="1"/>
          </p:cNvSpPr>
          <p:nvPr/>
        </p:nvSpPr>
        <p:spPr bwMode="auto">
          <a:xfrm>
            <a:off x="812839" y="3645024"/>
            <a:ext cx="7023124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тиристора из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"закрытого"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"открытое"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состояние связан с накоплением объемного заряда в базах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 и Б2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роста значения коэффициента передачи эмиттерного тока α и коэффициента умножения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200" dirty="0"/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1643063" y="1214438"/>
            <a:ext cx="594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«Открытое» состояние: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79512" y="1659401"/>
            <a:ext cx="5616624" cy="4382076"/>
          </a:xfrm>
        </p:spPr>
        <p:txBody>
          <a:bodyPr>
            <a:normAutofit fontScale="70000" lnSpcReduction="20000"/>
          </a:bodyPr>
          <a:lstStyle/>
          <a:p>
            <a:pPr marL="566928" indent="-457200"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малых токов основная причина зависимости α от тока I связана с рекомбинацией в эмиттерном переходе. По мере роста прямого напряжения на p-n переходе диффузионная компонента тока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JpD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превалировать над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рекомбинационной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эквивалентно возрастанию эффективности эмиттера, а следовательно, и увеличению коэффициента передачи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эмиттерного тока 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200" dirty="0" smtClean="0"/>
          </a:p>
        </p:txBody>
      </p:sp>
      <p:pic>
        <p:nvPicPr>
          <p:cNvPr id="19459" name="Picture 0" descr="7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2539411" cy="3089652"/>
          </a:xfrm>
          <a:noFill/>
        </p:spPr>
      </p:pic>
      <p:sp>
        <p:nvSpPr>
          <p:cNvPr id="19461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2071688" y="1071563"/>
            <a:ext cx="4477188" cy="106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en-US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э(</a:t>
            </a:r>
            <a:r>
              <a:rPr lang="en-US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a):</a:t>
            </a:r>
            <a:endParaRPr lang="ru-RU" alt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20484" name="Text Box 0"/>
          <p:cNvSpPr txBox="1">
            <a:spLocks noChangeArrowheads="1"/>
          </p:cNvSpPr>
          <p:nvPr/>
        </p:nvSpPr>
        <p:spPr bwMode="auto">
          <a:xfrm>
            <a:off x="1024718" y="1844824"/>
            <a:ext cx="7056463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физический механизм, приводящий к накоплению объемных зарядов в базах тиристора, связан с лавинным умножением в коллекторном переходе. При больших значениях обратного напряжения на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p-n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переходе величина электрического поля Е в области пространственного заряда может приблизиться к значению, соответствующему напряжению лавинного пробоя. 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умножение в коллекторе может служить причиной накопления объемных зарядов в базах тиристора. С формальной точки зрения, умножение в коллекторе эквивалентно росту коэффициента передачи и величине коллекторного тока.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5" name="TextBox 9"/>
              <p:cNvSpPr txBox="1">
                <a:spLocks noChangeArrowheads="1"/>
              </p:cNvSpPr>
              <p:nvPr/>
            </p:nvSpPr>
            <p:spPr bwMode="auto">
              <a:xfrm>
                <a:off x="2071688" y="1071563"/>
                <a:ext cx="4418454" cy="1006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Зависимость </a:t>
                </a:r>
                <a:r>
                  <a:rPr lang="en-US" alt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ru-RU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alt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ru-RU" alt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ru-RU" altLang="ru-RU" dirty="0"/>
              </a:p>
            </p:txBody>
          </p:sp>
        </mc:Choice>
        <mc:Fallback>
          <p:sp>
            <p:nvSpPr>
              <p:cNvPr id="2048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1688" y="1071563"/>
                <a:ext cx="4418454" cy="1006429"/>
              </a:xfrm>
              <a:prstGeom prst="rect">
                <a:avLst/>
              </a:prstGeom>
              <a:blipFill rotWithShape="1">
                <a:blip r:embed="rId2"/>
                <a:stretch>
                  <a:fillRect l="-4414" t="-10303" r="-42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1162828" y="2786063"/>
            <a:ext cx="71134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132138" y="2492375"/>
            <a:ext cx="568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906895" y="1760622"/>
            <a:ext cx="72823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ТИРИСТОР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полупроводниковый прибор с тремя и более р-n переходами, вольт-амперная характеристика которого имеет участок с отрицательным дифференциальным сопротивлением и который используется для переключения. 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765539" y="3284984"/>
            <a:ext cx="7705105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без управляющих электродов работает как двухполюсник 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диодным тиристором (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динистором</a:t>
            </a: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с управляющим электродом является трехполюсником и называется </a:t>
            </a: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триодным тиристором (</a:t>
            </a:r>
            <a:r>
              <a:rPr lang="ru-RU" alt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тринистором</a:t>
            </a: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 тиристоры используются для коммутирования высоких значений токов, напряжений и мощностей.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200" dirty="0"/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447675" y="6113463"/>
            <a:ext cx="102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2430375" y="1052736"/>
            <a:ext cx="401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Text Box 7"/>
              <p:cNvSpPr txBox="1">
                <a:spLocks noChangeArrowheads="1"/>
              </p:cNvSpPr>
              <p:nvPr/>
            </p:nvSpPr>
            <p:spPr bwMode="auto">
              <a:xfrm>
                <a:off x="5652120" y="1768420"/>
                <a:ext cx="2628528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Тиристор представляет собой четырехслойный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-прибор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содержащий три последовательно соединенных р-n перехода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altLang="ru-RU" sz="20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1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altLang="ru-RU" sz="2000" b="1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altLang="ru-RU" sz="20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ru-RU" alt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34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0" y="1768420"/>
                <a:ext cx="2628528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320" t="-1064" b="-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7" name="Text Box 13"/>
              <p:cNvSpPr txBox="1">
                <a:spLocks noChangeArrowheads="1"/>
              </p:cNvSpPr>
              <p:nvPr/>
            </p:nvSpPr>
            <p:spPr bwMode="auto">
              <a:xfrm>
                <a:off x="752201" y="4644434"/>
                <a:ext cx="7609286" cy="198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Обе внешние области называют </a:t>
                </a:r>
                <a:r>
                  <a:rPr lang="ru-RU" altLang="ru-RU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эмиттерами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  <m:t>Э</m:t>
                        </m:r>
                      </m:e>
                      <m:sub>
                        <m: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ru-RU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  <m:t>Э</m:t>
                        </m:r>
                      </m:e>
                      <m:sub>
                        <m: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altLang="ru-RU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внутренние области </a:t>
                </a:r>
                <a:r>
                  <a:rPr lang="ru-RU" altLang="ru-RU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базами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  <m:t>Б</m:t>
                        </m:r>
                      </m:e>
                      <m:sub>
                        <m:r>
                          <a:rPr lang="ru-RU" altLang="ru-RU" sz="2000" b="1" i="1" u="sng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ru-RU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u="sng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1" i="1" u="sng" dirty="0" smtClean="0">
                            <a:latin typeface="Cambria Math"/>
                            <a:cs typeface="Times New Roman" panose="02020603050405020304" pitchFamily="18" charset="0"/>
                          </a:rPr>
                          <m:t>Б</m:t>
                        </m:r>
                      </m:e>
                      <m:sub>
                        <m:r>
                          <a:rPr lang="ru-RU" altLang="ru-RU" sz="2000" b="1" i="1" u="sng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altLang="ru-RU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тиристора.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Переходы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называются эмиттерными, переход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коллекторным переходом.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ru-RU" altLang="ru-RU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ru-RU" altLang="ru-RU" sz="2200" dirty="0"/>
              </a:p>
            </p:txBody>
          </p:sp>
        </mc:Choice>
        <mc:Fallback>
          <p:sp>
            <p:nvSpPr>
              <p:cNvPr id="1434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201" y="4644434"/>
                <a:ext cx="7609286" cy="1985159"/>
              </a:xfrm>
              <a:prstGeom prst="rect">
                <a:avLst/>
              </a:prstGeom>
              <a:blipFill rotWithShape="1">
                <a:blip r:embed="rId3"/>
                <a:stretch>
                  <a:fillRect l="-801" t="-1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51" name="Picture 17" descr="PPT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26" y="1772816"/>
            <a:ext cx="4715094" cy="281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7630" y="1124744"/>
            <a:ext cx="452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диодного тиристора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4" name="Text Box 6"/>
              <p:cNvSpPr txBox="1">
                <a:spLocks noChangeArrowheads="1"/>
              </p:cNvSpPr>
              <p:nvPr/>
            </p:nvSpPr>
            <p:spPr bwMode="auto">
              <a:xfrm>
                <a:off x="1043607" y="1144210"/>
                <a:ext cx="4465017" cy="4783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создании тиристора в качестве исходного материала выбирается подложка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р-типа.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Типичный профиль легирующей примеси в диффузионно-сплавном приборе показан на рисунке. В качестве исходного материала выбрана подложка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n-типа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Диффузией с обеих сторон подложки одновременно создают слои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ru-RU" sz="2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заключительной стадии путем сплавления (или диффузии) с одной стороны подложки создают слой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Структура полученного тиристора имеет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b/>
                      <m:sup>
                        <m:r>
                          <a:rPr lang="en-US" altLang="ru-RU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-n1-p2-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ru-RU" sz="20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alt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36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7" y="1144210"/>
                <a:ext cx="4465017" cy="4783297"/>
              </a:xfrm>
              <a:prstGeom prst="rect">
                <a:avLst/>
              </a:prstGeom>
              <a:blipFill rotWithShape="1">
                <a:blip r:embed="rId2"/>
                <a:stretch>
                  <a:fillRect l="-1364" t="-6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5" name="Picture 2" descr="703"/>
          <p:cNvPicPr>
            <a:picLocks noChangeAspect="1" noChangeArrowheads="1"/>
          </p:cNvPicPr>
          <p:nvPr/>
        </p:nvPicPr>
        <p:blipFill>
          <a:blip r:embed="rId3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74979"/>
            <a:ext cx="316783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7216501"/>
              </p:ext>
            </p:extLst>
          </p:nvPr>
        </p:nvGraphicFramePr>
        <p:xfrm>
          <a:off x="4788024" y="1459866"/>
          <a:ext cx="3271987" cy="256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3924848" imgH="2771429" progId="Paint.Picture">
                  <p:embed/>
                </p:oleObj>
              </mc:Choice>
              <mc:Fallback>
                <p:oleObj name="Bitmap Image" r:id="rId3" imgW="3924848" imgH="27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459866"/>
                        <a:ext cx="3271987" cy="256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47881573"/>
              </p:ext>
            </p:extLst>
          </p:nvPr>
        </p:nvGraphicFramePr>
        <p:xfrm>
          <a:off x="4788024" y="3584025"/>
          <a:ext cx="3268161" cy="123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Точечный рисунок" r:id="rId5" imgW="3924360" imgH="1343160" progId="Paint.Picture">
                  <p:embed/>
                </p:oleObj>
              </mc:Choice>
              <mc:Fallback>
                <p:oleObj name="Точечный рисунок" r:id="rId5" imgW="3924360" imgH="134316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584025"/>
                        <a:ext cx="3268161" cy="1230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3131840" y="980934"/>
            <a:ext cx="2435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ВАХ тиристора: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459866"/>
            <a:ext cx="41764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Вольт-амперная характеристика диодного тиристора имеет несколько различных участков.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смещение тиристора соответствует положительному напряжению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Vg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подаваемому на первый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-эмиттер тиристора.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характеристики между точками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соответствует закрытому состоянию с высоким сопротивлением.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936" y="5013176"/>
            <a:ext cx="822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основная часть напряжения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Vg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падает на коллекторном переходе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П2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 смещен в обратном направлении.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148023" y="1211766"/>
            <a:ext cx="2435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ВАХ тиристора: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flipH="1">
                <a:off x="973234" y="1700808"/>
                <a:ext cx="7344816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Эмиттерные переходы П1 и П2 включены в прямом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направлении.Первый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участок ВАХ тиристора аналогичен обратной ветви ВАХ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p-n-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перехода.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достижении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ru-RU" sz="20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называемого напряжением включения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вкл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или тока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называемого током включения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вкл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,ВАХ тиристора переходит на участок между точками 3 и 4, соответствующий открытому состоянию (низкое сопротивление). Между точками 2 и 3 находится переходный участок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хар-ки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отрицательным дифференциальным сопротивлением, не наблюдаемый на статических ВАХ тиристора.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3234" y="1700808"/>
                <a:ext cx="7344816" cy="3570208"/>
              </a:xfrm>
              <a:prstGeom prst="rect">
                <a:avLst/>
              </a:prstGeom>
              <a:blipFill rotWithShape="1">
                <a:blip r:embed="rId2"/>
                <a:stretch>
                  <a:fillRect l="-747" t="-853" b="-2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*</a:t>
            </a:r>
          </a:p>
        </p:txBody>
      </p:sp>
      <p:pic>
        <p:nvPicPr>
          <p:cNvPr id="2053" name="Picture 20" descr="PPT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20" y="3940869"/>
            <a:ext cx="4436020" cy="24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1"/>
          <p:cNvSpPr txBox="1">
            <a:spLocks noChangeArrowheads="1"/>
          </p:cNvSpPr>
          <p:nvPr/>
        </p:nvSpPr>
        <p:spPr bwMode="auto">
          <a:xfrm>
            <a:off x="2296220" y="983908"/>
            <a:ext cx="3802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ВАХ динистора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689" y="1445572"/>
            <a:ext cx="7935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Двухтранзисторная модель для описания процессов в диодном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тиристоре. 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рис.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ледует, что тиристор можно рассматривать как соединение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p-n-p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транзистора с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n-p-n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транзистором, причем коллектор каждого из них соединен с базой другого. Центральный переход действует как коллектор дырок, инжектируемых переходом П1,и как коллектор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электонов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инжектируемых переходом П2.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Представляя динистор как 2 транзистора ,запишем следующие соотношения: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"/>
              <p:cNvSpPr txBox="1">
                <a:spLocks noChangeArrowheads="1"/>
              </p:cNvSpPr>
              <p:nvPr/>
            </p:nvSpPr>
            <p:spPr bwMode="auto">
              <a:xfrm>
                <a:off x="1013952" y="1124744"/>
                <a:ext cx="7187488" cy="4036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Пусть: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Iп1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ток через переход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П1,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Iп2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ток через переход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П2, Iп3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ток через переход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П3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sz="2000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ru-RU" altLang="ru-RU" sz="2000" b="1" i="1" smtClean="0">
                            <a:latin typeface="Cambria Math"/>
                          </a:rPr>
                          <m:t>П</m:t>
                        </m:r>
                        <m:r>
                          <a:rPr lang="ru-RU" altLang="ru-RU" sz="2000" b="1" i="1" smtClean="0">
                            <a:latin typeface="Cambria Math"/>
                          </a:rPr>
                          <m:t>𝟏</m:t>
                        </m:r>
                        <m:r>
                          <a:rPr lang="ru-RU" altLang="ru-RU" sz="2000" b="1" i="1" smtClean="0">
                            <a:latin typeface="Cambria Math"/>
                            <a:ea typeface="Cambria Math"/>
                          </a:rPr>
                          <m:t>→П</m:t>
                        </m:r>
                        <m:r>
                          <a:rPr lang="ru-RU" altLang="ru-RU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 тока </a:t>
                </a: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п1, дошедшая до коллекторного перехода 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endParaRPr lang="ru-RU" altLang="ru-RU" sz="2000" b="1" dirty="0" smtClean="0">
                  <a:latin typeface="Times New Roman" pitchFamily="18" charset="0"/>
                </a:endParaRPr>
              </a:p>
              <a:p>
                <a:pPr algn="ctr" eaLnBrk="1" hangingPunct="1"/>
                <a:endParaRPr lang="ru-RU" altLang="ru-RU" sz="2000" b="1" dirty="0" smtClean="0"/>
              </a:p>
              <a:p>
                <a:pPr algn="ctr" eaLnBrk="1" hangingPunct="1"/>
                <a:endParaRPr lang="ru-RU" altLang="ru-RU" sz="2000" b="1" dirty="0" smtClean="0">
                  <a:latin typeface="Times New Roman" pitchFamily="18" charset="0"/>
                </a:endParaRPr>
              </a:p>
              <a:p>
                <a:pPr algn="ctr" eaLnBrk="1" hangingPunct="1"/>
                <a:endParaRPr lang="ru-RU" altLang="ru-RU" sz="2100" b="1" dirty="0"/>
              </a:p>
              <a:p>
                <a:pPr eaLnBrk="1" hangingPunct="1">
                  <a:spcBef>
                    <a:spcPct val="50000"/>
                  </a:spcBef>
                </a:pPr>
                <a:endParaRPr lang="ru-RU" altLang="ru-RU" sz="2200" dirty="0"/>
              </a:p>
            </p:txBody>
          </p:sp>
        </mc:Choice>
        <mc:Fallback>
          <p:sp>
            <p:nvSpPr>
              <p:cNvPr id="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952" y="1124744"/>
                <a:ext cx="7187488" cy="4036490"/>
              </a:xfrm>
              <a:prstGeom prst="rect">
                <a:avLst/>
              </a:prstGeom>
              <a:blipFill rotWithShape="1">
                <a:blip r:embed="rId3"/>
                <a:stretch>
                  <a:fillRect l="-848" t="-7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259389"/>
              </p:ext>
            </p:extLst>
          </p:nvPr>
        </p:nvGraphicFramePr>
        <p:xfrm>
          <a:off x="1619672" y="2132856"/>
          <a:ext cx="540060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Формула" r:id="rId4" imgW="2476500" imgH="228600" progId="Equation.3">
                  <p:embed/>
                </p:oleObj>
              </mc:Choice>
              <mc:Fallback>
                <p:oleObj name="Формула" r:id="rId4" imgW="2476500" imgH="2286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132856"/>
                        <a:ext cx="5400600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770983" y="2568313"/>
            <a:ext cx="719138" cy="287338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5312684" y="2611193"/>
            <a:ext cx="720725" cy="288925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08087"/>
              </p:ext>
            </p:extLst>
          </p:nvPr>
        </p:nvGraphicFramePr>
        <p:xfrm>
          <a:off x="1907704" y="2918653"/>
          <a:ext cx="4857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Формула" r:id="rId6" imgW="1904760" imgH="228600" progId="Equation.3">
                  <p:embed/>
                </p:oleObj>
              </mc:Choice>
              <mc:Fallback>
                <p:oleObj name="Формула" r:id="rId6" imgW="190476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18653"/>
                        <a:ext cx="4857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59372285"/>
              </p:ext>
            </p:extLst>
          </p:nvPr>
        </p:nvGraphicFramePr>
        <p:xfrm>
          <a:off x="2233265" y="3672511"/>
          <a:ext cx="43894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Формула" r:id="rId8" imgW="1549080" imgH="241200" progId="Equation.3">
                  <p:embed/>
                </p:oleObj>
              </mc:Choice>
              <mc:Fallback>
                <p:oleObj name="Формула" r:id="rId8" imgW="1549080" imgH="2412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65" y="3672511"/>
                        <a:ext cx="438943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4095" y="3381276"/>
            <a:ext cx="727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стационарном случае токи через переходы П1,П2, и П3 равны, тогда: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427984" y="4221088"/>
            <a:ext cx="0" cy="492125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aphicFrame>
        <p:nvGraphicFramePr>
          <p:cNvPr id="14" name="Объект 13" descr="PPTB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1725056"/>
              </p:ext>
            </p:extLst>
          </p:nvPr>
        </p:nvGraphicFramePr>
        <p:xfrm>
          <a:off x="2000227" y="4656409"/>
          <a:ext cx="52149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Формула" r:id="rId10" imgW="2298700" imgH="431800" progId="Equation.3">
                  <p:embed/>
                </p:oleObj>
              </mc:Choice>
              <mc:Fallback>
                <p:oleObj name="Формула" r:id="rId10" imgW="2298700" imgH="431800" progId="Equation.3">
                  <p:embed/>
                  <p:pic>
                    <p:nvPicPr>
                      <p:cNvPr id="0" name="Object 0" descr="PPTB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27" y="4656409"/>
                        <a:ext cx="5214937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159091" y="2348880"/>
            <a:ext cx="1150938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5" name="Rectangle 0"/>
              <p:cNvSpPr>
                <a:spLocks noChangeArrowheads="1"/>
              </p:cNvSpPr>
              <p:nvPr/>
            </p:nvSpPr>
            <p:spPr bwMode="auto">
              <a:xfrm>
                <a:off x="1547812" y="1696042"/>
                <a:ext cx="60483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мере роста  </a:t>
                </a:r>
                <a:r>
                  <a:rPr lang="el-GR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М, с ростом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05" name="Rectangle 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2" y="1696042"/>
                <a:ext cx="604837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08" name="Rectangle 3"/>
              <p:cNvSpPr>
                <a:spLocks noChangeArrowheads="1"/>
              </p:cNvSpPr>
              <p:nvPr/>
            </p:nvSpPr>
            <p:spPr bwMode="auto">
              <a:xfrm>
                <a:off x="762158" y="2811626"/>
                <a:ext cx="7254290" cy="219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 и является условием переключения тиристора из состояния «закрыто» в состояние «открыто».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Напряжение переключения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перекл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составляет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тиристоров от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20-50 В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1000-2000 В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ток переключения</a:t>
                </a:r>
                <a:endParaRPr lang="ru-RU" alt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перекл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долей микроампера до единиц миллиампера (в зависимости от площади).</a:t>
                </a:r>
              </a:p>
            </p:txBody>
          </p:sp>
        </mc:Choice>
        <mc:Fallback>
          <p:sp>
            <p:nvSpPr>
              <p:cNvPr id="410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158" y="2811626"/>
                <a:ext cx="7254290" cy="2195216"/>
              </a:xfrm>
              <a:prstGeom prst="rect">
                <a:avLst/>
              </a:prstGeom>
              <a:blipFill rotWithShape="1">
                <a:blip r:embed="rId4"/>
                <a:stretch>
                  <a:fillRect l="-672" t="-1389" b="-4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18049"/>
              </p:ext>
            </p:extLst>
          </p:nvPr>
        </p:nvGraphicFramePr>
        <p:xfrm>
          <a:off x="900460" y="2060848"/>
          <a:ext cx="3022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5" imgW="939600" imgH="215640" progId="Equation.3">
                  <p:embed/>
                </p:oleObj>
              </mc:Choice>
              <mc:Fallback>
                <p:oleObj name="Формула" r:id="rId5" imgW="9396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60" y="2060848"/>
                        <a:ext cx="30226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987121"/>
              </p:ext>
            </p:extLst>
          </p:nvPr>
        </p:nvGraphicFramePr>
        <p:xfrm>
          <a:off x="5435600" y="2060848"/>
          <a:ext cx="21605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Формула" r:id="rId7" imgW="368280" imgH="203040" progId="Equation.3">
                  <p:embed/>
                </p:oleObj>
              </mc:Choice>
              <mc:Fallback>
                <p:oleObj name="Формула" r:id="rId7" imgW="3682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060848"/>
                        <a:ext cx="21605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Box 16"/>
          <p:cNvSpPr txBox="1">
            <a:spLocks noChangeArrowheads="1"/>
          </p:cNvSpPr>
          <p:nvPr/>
        </p:nvSpPr>
        <p:spPr bwMode="auto">
          <a:xfrm>
            <a:off x="2411760" y="980046"/>
            <a:ext cx="4071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переключения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357</TotalTime>
  <Words>920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Georgia</vt:lpstr>
      <vt:lpstr>Times New Roman</vt:lpstr>
      <vt:lpstr>Garamond</vt:lpstr>
      <vt:lpstr>Cambria Math</vt:lpstr>
      <vt:lpstr>Wingdings</vt:lpstr>
      <vt:lpstr>Constantia</vt:lpstr>
      <vt:lpstr>Кутюр</vt:lpstr>
      <vt:lpstr>Bitmap Image</vt:lpstr>
      <vt:lpstr>Изображение Paintbrush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 Запольная</cp:lastModifiedBy>
  <cp:revision>25</cp:revision>
  <dcterms:created xsi:type="dcterms:W3CDTF">2004-11-26T20:06:01Z</dcterms:created>
  <dcterms:modified xsi:type="dcterms:W3CDTF">2017-12-04T16:09:53Z</dcterms:modified>
</cp:coreProperties>
</file>