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789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92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86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272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631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175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37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81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95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20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0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08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7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5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93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1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56075E-960C-4262-98E9-F98C79A155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3656DD5-A608-4679-A377-5598CD530A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3F377-574D-4D06-BA07-C163DBF72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1731" y="689140"/>
            <a:ext cx="7197726" cy="242146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РПЗУ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МДП транзисторах или  МДР транзисторы как элемент памяти.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C3CE6F-34E6-4343-94CA-EB2A12781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6946" y="4905850"/>
            <a:ext cx="2393630" cy="1405467"/>
          </a:xfrm>
        </p:spPr>
        <p:txBody>
          <a:bodyPr>
            <a:norm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 : студент 3-го курса ФТИ, гр. 21312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Куземичев В.П.</a:t>
            </a:r>
          </a:p>
        </p:txBody>
      </p:sp>
    </p:spTree>
    <p:extLst>
      <p:ext uri="{BB962C8B-B14F-4D97-AF65-F5344CB8AC3E}">
        <p14:creationId xmlns:p14="http://schemas.microsoft.com/office/powerpoint/2010/main" val="3813711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9E929F4-9BFD-4B2C-A978-4ABD3A912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075" y="1504504"/>
            <a:ext cx="5127769" cy="3649133"/>
          </a:xfrm>
        </p:spPr>
        <p:txBody>
          <a:bodyPr/>
          <a:lstStyle/>
          <a:p>
            <a:r>
              <a:rPr lang="ru-RU" dirty="0"/>
              <a:t>Рис. А – зонная диаграмма МОП ПТ</a:t>
            </a:r>
          </a:p>
          <a:p>
            <a:r>
              <a:rPr lang="ru-RU" dirty="0"/>
              <a:t>Рис. Б – механизм записи информационного заряду путем туннельной инжекции из полупроводника на плавающий затвор.</a:t>
            </a:r>
          </a:p>
          <a:p>
            <a:r>
              <a:rPr lang="ru-RU" dirty="0"/>
              <a:t>Рис. В – после записи заряда и снятия напряжения с затвора.</a:t>
            </a:r>
          </a:p>
          <a:p>
            <a:r>
              <a:rPr lang="ru-RU" dirty="0"/>
              <a:t>Так же возможно частичное растекание наполненного информационного заряда из-за туннелирования электронов с плавающего затвора обратно в полупроводник.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9C86A8-CA1E-41AF-A1F5-0D978A688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216" y="308034"/>
            <a:ext cx="5603640" cy="364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417794-332D-4525-ABAE-AEEFDD51DA44}"/>
              </a:ext>
            </a:extLst>
          </p:cNvPr>
          <p:cNvSpPr txBox="1"/>
          <p:nvPr/>
        </p:nvSpPr>
        <p:spPr>
          <a:xfrm>
            <a:off x="6576969" y="4362275"/>
            <a:ext cx="38086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плавающий затвор не заряжен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- запись, 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 режим хранения информации.   </a:t>
            </a:r>
          </a:p>
        </p:txBody>
      </p:sp>
    </p:spTree>
    <p:extLst>
      <p:ext uri="{BB962C8B-B14F-4D97-AF65-F5344CB8AC3E}">
        <p14:creationId xmlns:p14="http://schemas.microsoft.com/office/powerpoint/2010/main" val="139801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21282A-F0A7-4439-93AD-5698439E0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11" y="917274"/>
            <a:ext cx="10131425" cy="459429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МДП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транзисторов с плавающим затвором, которые позволяют хранить заряд, записанный на плавающий затвор, реализованы устройства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Операция программирования (заряжание плавающего затвора) проводится лавинной инжекцией электронов из стоковой области канала МДП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транзистора.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заряд плавающего затвора у однобитного МДП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транзистора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5000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электронов, то это означает, что ячейка хранит логическую «1», а если заряд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30000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электронов, то - «0».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 ячейки вызывает изменение порогового напряжения, а по нему определяется количество заряда на плавающем затворе.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выполнения операции стирания или программирования ячейки имели порог 3,1 В, запрограммированные ячейки имели порог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691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AB815C-7418-4105-9331-9F9984CA7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21" y="489435"/>
            <a:ext cx="10131425" cy="472012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Пионером разработки методов размещения заряда и считывания являлась компания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разработала впервые тестовый 32 Мб чип по данной технологии.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решили 3 основных задачи: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Контролируемая инжекция заряда - программирование ячейки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памяти должно очень хорошо контролироваться.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Контролируемое считывание инжекционного заряда – цифро–аналоговое  преобразование заряда.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Надежное хранения заряда на плавающем затворе.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тестовый чип был выпущен в 1994 году, он мог хранить несколько бит информации в одной ячейке.</a:t>
            </a:r>
          </a:p>
        </p:txBody>
      </p:sp>
    </p:spTree>
    <p:extLst>
      <p:ext uri="{BB962C8B-B14F-4D97-AF65-F5344CB8AC3E}">
        <p14:creationId xmlns:p14="http://schemas.microsoft.com/office/powerpoint/2010/main" val="240022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82E3C-ED15-4541-8A2A-889EE7642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48206"/>
            <a:ext cx="3827476" cy="145626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МДП-транзистор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00BF640D-5D1C-46D6-BEFB-49FB8D08A0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80" y="1271689"/>
            <a:ext cx="5030920" cy="4315379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BD16928-72E6-4FE8-AEFB-CEC1F79565E5}"/>
              </a:ext>
            </a:extLst>
          </p:cNvPr>
          <p:cNvSpPr txBox="1"/>
          <p:nvPr/>
        </p:nvSpPr>
        <p:spPr>
          <a:xfrm>
            <a:off x="1093715" y="5627116"/>
            <a:ext cx="3011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напряжение на затворе отсутствует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напряжение на затворе больше порогового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1CEF1B-503C-44AB-A394-1B3839FC9176}"/>
              </a:ext>
            </a:extLst>
          </p:cNvPr>
          <p:cNvSpPr txBox="1"/>
          <p:nvPr/>
        </p:nvSpPr>
        <p:spPr>
          <a:xfrm>
            <a:off x="6007100" y="1358900"/>
            <a:ext cx="561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Полевой транзистор – полупроводниковый прибор, в котором управление током, протекающим между истоком и стоком, достигается благодаря приложенному напряжению к затвору.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сути МДП-транзистор является сопротивлением, регулируемым внешним напряжением.</a:t>
            </a:r>
          </a:p>
        </p:txBody>
      </p:sp>
    </p:spTree>
    <p:extLst>
      <p:ext uri="{BB962C8B-B14F-4D97-AF65-F5344CB8AC3E}">
        <p14:creationId xmlns:p14="http://schemas.microsoft.com/office/powerpoint/2010/main" val="235406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57F2E-F236-475F-ABB9-B2E79DD3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8810537" cy="741028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Мдп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-транзистор как элемент памяти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0AEEB9D-9455-4B7A-BF14-5586C6F9A6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02" y="1556697"/>
            <a:ext cx="5628984" cy="481893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A5ADCB-9598-4303-BD91-06FC08749F37}"/>
              </a:ext>
            </a:extLst>
          </p:cNvPr>
          <p:cNvSpPr txBox="1"/>
          <p:nvPr/>
        </p:nvSpPr>
        <p:spPr>
          <a:xfrm>
            <a:off x="6644053" y="1883868"/>
            <a:ext cx="52682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-цепочку (последовательное соединение), при «открытом» транзисторе сопротивление его канала составляет до сотен Ом, поэтому все напряжение питания падает 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 и выходное близко к нулю.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«закрытом», сопротивление в области истока и стока велико, поэтому все напряжение падает на транзисторе, напряжение выхода = напряжению 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реализуется элементарная логическая ячейка.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Недостатком является необходимость наличия напряжения на затворе весь период хранения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1670843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9FEFFE-EEF2-4012-9913-64FAC18CEB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15" y="1186758"/>
            <a:ext cx="5170414" cy="2996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C7D87C-2331-499C-8243-6B91E915C380}"/>
              </a:ext>
            </a:extLst>
          </p:cNvPr>
          <p:cNvSpPr txBox="1"/>
          <p:nvPr/>
        </p:nvSpPr>
        <p:spPr>
          <a:xfrm>
            <a:off x="827714" y="402672"/>
            <a:ext cx="5268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-канального МДП-транзистора в режиме плавного канала  при перезаписи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6DD79-BC01-4570-BF2C-3B98C469BD0D}"/>
              </a:ext>
            </a:extLst>
          </p:cNvPr>
          <p:cNvSpPr txBox="1"/>
          <p:nvPr/>
        </p:nvSpPr>
        <p:spPr>
          <a:xfrm>
            <a:off x="7122253" y="1135753"/>
            <a:ext cx="40938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исходная ВАХ,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0,6 В, заряд в диэлектрике отсутствует.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Состояние «закрыто»,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2,6 В, в диэлектрике записан отрицательный заряд.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Состояние «открыто»,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-3,2 В, в диэлектрике записан положительный заряд.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4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FB50BA7-4C62-4250-B5BE-5DB6C8048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78" y="442519"/>
            <a:ext cx="8048798" cy="79458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C24DEE-8A10-4C06-A6F1-39737095205A}"/>
              </a:ext>
            </a:extLst>
          </p:cNvPr>
          <p:cNvSpPr txBox="1"/>
          <p:nvPr/>
        </p:nvSpPr>
        <p:spPr>
          <a:xfrm>
            <a:off x="8816829" y="503340"/>
            <a:ext cx="284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для расчета порогового напряжения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3A4FEB-E098-4F16-AF0C-C253E8BD1CFD}"/>
              </a:ext>
            </a:extLst>
          </p:cNvPr>
          <p:cNvSpPr txBox="1"/>
          <p:nvPr/>
        </p:nvSpPr>
        <p:spPr>
          <a:xfrm>
            <a:off x="813732" y="1593908"/>
            <a:ext cx="91775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видно из формулы изменить </a:t>
            </a:r>
            <a:r>
              <a:rPr lang="en-US" dirty="0"/>
              <a:t>V</a:t>
            </a:r>
            <a:r>
              <a:rPr lang="ru-RU" baseline="-25000" dirty="0"/>
              <a:t>Т</a:t>
            </a:r>
            <a:r>
              <a:rPr lang="ru-RU" dirty="0"/>
              <a:t> можно если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Изменить легирование подложки </a:t>
            </a:r>
            <a:r>
              <a:rPr lang="en-US" dirty="0"/>
              <a:t>N</a:t>
            </a:r>
            <a:r>
              <a:rPr lang="ru-RU" baseline="-25000" dirty="0"/>
              <a:t>А 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Изменить плотность поверхностных состояний </a:t>
            </a:r>
            <a:r>
              <a:rPr lang="en-US" dirty="0" err="1"/>
              <a:t>Nss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Изменить встроенный в диэлектрик заряд </a:t>
            </a:r>
            <a:r>
              <a:rPr lang="en-US" dirty="0" err="1"/>
              <a:t>Qox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Изменить напряжение смещения канала – подложка </a:t>
            </a:r>
            <a:r>
              <a:rPr lang="en-US" dirty="0" err="1"/>
              <a:t>Vss</a:t>
            </a:r>
            <a:r>
              <a:rPr lang="en-US" dirty="0"/>
              <a:t> 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575258-C160-4DD1-AB82-E764DB72A4C4}"/>
              </a:ext>
            </a:extLst>
          </p:cNvPr>
          <p:cNvSpPr txBox="1"/>
          <p:nvPr/>
        </p:nvSpPr>
        <p:spPr>
          <a:xfrm>
            <a:off x="1040235" y="3548543"/>
            <a:ext cx="7534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Случаи «а» и «б» не подходят, т. к. в ячейку необходимо перезаписывать информацию многократно.</a:t>
            </a:r>
          </a:p>
          <a:p>
            <a:r>
              <a:rPr lang="ru-RU" dirty="0"/>
              <a:t>Случай «г» требуется постоянного напряжения, поэтому он тоже непригоден.</a:t>
            </a:r>
          </a:p>
          <a:p>
            <a:r>
              <a:rPr lang="ru-RU" dirty="0"/>
              <a:t>Так для создания РПЗУ (репрограммируемого полупроводникового запоминающего устройства) необходим МДП-транзистор, в котором можно обратимо изменять пороговое напряжение </a:t>
            </a:r>
            <a:r>
              <a:rPr lang="en-US" dirty="0"/>
              <a:t>V</a:t>
            </a:r>
            <a:r>
              <a:rPr lang="ru-RU" baseline="-25000" dirty="0"/>
              <a:t>Т</a:t>
            </a:r>
            <a:r>
              <a:rPr lang="ru-RU" dirty="0"/>
              <a:t> за счет встроенного в диэлектрик заряда </a:t>
            </a:r>
            <a:r>
              <a:rPr lang="en-US" dirty="0" err="1"/>
              <a:t>Qox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100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F33E823-5328-4C5E-9F1C-FD873ECDD7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61" y="874945"/>
            <a:ext cx="4080617" cy="5108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3F94EB-A0A2-41A0-9297-F26370410838}"/>
              </a:ext>
            </a:extLst>
          </p:cNvPr>
          <p:cNvSpPr txBox="1"/>
          <p:nvPr/>
        </p:nvSpPr>
        <p:spPr>
          <a:xfrm>
            <a:off x="5501010" y="309609"/>
            <a:ext cx="439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два способа реализации таких РПЗУ: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45317-BE73-44F8-9052-1EB246FB0EA8}"/>
              </a:ext>
            </a:extLst>
          </p:cNvPr>
          <p:cNvSpPr txBox="1"/>
          <p:nvPr/>
        </p:nvSpPr>
        <p:spPr>
          <a:xfrm>
            <a:off x="5561900" y="1409350"/>
            <a:ext cx="6425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РПЗУ на основе транзистора со структурой металл – нитрид – окисел – полупроводник (МНОП-транзисторы)(рис. А)</a:t>
            </a:r>
          </a:p>
          <a:p>
            <a:pPr marL="457200" indent="-457200">
              <a:buAutoNum type="arabicParenR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МОП ПТ с плавающим затвором (рис. Б)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0C8EB3-CECA-4488-93DB-E27BB64FF175}"/>
              </a:ext>
            </a:extLst>
          </p:cNvPr>
          <p:cNvSpPr txBox="1"/>
          <p:nvPr/>
        </p:nvSpPr>
        <p:spPr>
          <a:xfrm>
            <a:off x="4985856" y="2897249"/>
            <a:ext cx="67950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МНОП ПТ в качестве подзатворного диэлектрика используется двухслойное покрытие. В качестве первого диэлектрика выступает  двуокиси кремния, второго – толстый слой кремния.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МОП ПТ используется второй затвор, изготовленный из                                      материала   высокой проводимостью, находящихся в объеме                   подзатворного диэлектрика</a:t>
            </a:r>
          </a:p>
        </p:txBody>
      </p:sp>
    </p:spTree>
    <p:extLst>
      <p:ext uri="{BB962C8B-B14F-4D97-AF65-F5344CB8AC3E}">
        <p14:creationId xmlns:p14="http://schemas.microsoft.com/office/powerpoint/2010/main" val="366782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3E02E8D-96DD-4004-AE29-945118C546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81" y="1143974"/>
            <a:ext cx="5378035" cy="474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60916E-A0D5-4A84-954A-89B06C05DF19}"/>
              </a:ext>
            </a:extLst>
          </p:cNvPr>
          <p:cNvSpPr txBox="1"/>
          <p:nvPr/>
        </p:nvSpPr>
        <p:spPr>
          <a:xfrm>
            <a:off x="6469166" y="632389"/>
            <a:ext cx="439253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импульса положительного напряжения +V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затвор (рис. Б) вследствие разницы в величинах диэлектрических постоянных окисла и нитрида в окисле возникает сильное электрическое поле. Это поле вызывает туннельную инжекцию электронов из полупроводника через окисел в нитрид. Инжектированные электроны захватываются на глубине уровня ловушек в запрещенной зоне нитрида кремния, обуславливая отрицательный по знаку встроенный в диэлектрик заряд. После снятия напряжения с затвора инжектированный заряд длительное время хранится на ловушечных центрах, что соответствует существованию встроенного инверсионного канала.</a:t>
            </a:r>
          </a:p>
        </p:txBody>
      </p:sp>
    </p:spTree>
    <p:extLst>
      <p:ext uri="{BB962C8B-B14F-4D97-AF65-F5344CB8AC3E}">
        <p14:creationId xmlns:p14="http://schemas.microsoft.com/office/powerpoint/2010/main" val="210049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959EB7-4D07-426D-839E-D5E18418F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335" y="435834"/>
            <a:ext cx="10131425" cy="212790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импульса отрицательного напряжения -V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затвор  (рис. В)  происходит туннелирование электронов с ловушек в нитриде кремния в зону проводимости полупроводника. При снятии напряжения с затвора зонная диаграмма МНОП-структуры снова имеет вид (рис. А) и инверсионный канал исчезает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5743FD-A2FA-4474-AE1A-DCC7EA5E7ACF}"/>
              </a:ext>
            </a:extLst>
          </p:cNvPr>
          <p:cNvSpPr txBox="1"/>
          <p:nvPr/>
        </p:nvSpPr>
        <p:spPr>
          <a:xfrm>
            <a:off x="700755" y="2760290"/>
            <a:ext cx="646916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МНОП: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 значения напряжения записи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стирания;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цикло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перезаписи ≤ 10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Пространственная неоднородность записи, заряда по площади затвора.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292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1BC40-8F0E-4036-B285-D51E61559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22" y="223615"/>
            <a:ext cx="10131425" cy="843185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МОП ПТ с плавающим затвором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B4CB69-A60D-4690-B36E-BEB8A912E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43" y="868742"/>
            <a:ext cx="10131425" cy="3124418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Полевой транзистор с плавающим затвором по принципу работы похож на МНОП - транзистор. Только в транзисторах с плавающим затвором инжектированный заряд хранится на плавающем затворе, находящемся между первым и вторым подзатворными диэлектрическими слоями.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материала для плавающего затвора используется поликристаллический кремний, легированный фосфором.</a:t>
            </a:r>
          </a:p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проводимости плавающего затвора, инжектированный заряд распределяется по нему всегда равномерно, поэтому для записи и стирания заряда можно использовать инжекцию носителей из канала или его части, областей стока и истока. МДП ПТ с плавающим затвором вследствие этого, а так же вследствие технологической простоты изготовления стал основным прибором для флэш - элементов памяти.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5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ная">
  <a:themeElements>
    <a:clrScheme name="Небесная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226</TotalTime>
  <Words>959</Words>
  <Application>Microsoft Office PowerPoint</Application>
  <PresentationFormat>Широкоэкранный</PresentationFormat>
  <Paragraphs>63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 2</vt:lpstr>
      <vt:lpstr>Небесная</vt:lpstr>
      <vt:lpstr>РПЗУ на МДП транзисторах или  МДР транзисторы как элемент памяти.</vt:lpstr>
      <vt:lpstr>МДП-транзистор</vt:lpstr>
      <vt:lpstr>Мдп-транзистор как элемент памяти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МОП ПТ с плавающим затвором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,</dc:title>
  <dc:creator>viktor kuzemichev</dc:creator>
  <cp:lastModifiedBy>viktor kuzemichev</cp:lastModifiedBy>
  <cp:revision>30</cp:revision>
  <dcterms:created xsi:type="dcterms:W3CDTF">2017-12-04T14:22:32Z</dcterms:created>
  <dcterms:modified xsi:type="dcterms:W3CDTF">2017-12-04T18:11:25Z</dcterms:modified>
</cp:coreProperties>
</file>