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5" r:id="rId9"/>
    <p:sldId id="263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71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23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600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507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329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894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804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456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603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08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93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215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74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862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76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57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61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FFB779-270B-4192-84BA-A697F48306DC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57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10025" y="1000125"/>
            <a:ext cx="7197726" cy="2421464"/>
          </a:xfrm>
        </p:spPr>
        <p:txBody>
          <a:bodyPr/>
          <a:lstStyle/>
          <a:p>
            <a:r>
              <a:rPr lang="ru-RU" dirty="0"/>
              <a:t>Солнечные батареи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Выполнила:                    </a:t>
            </a:r>
          </a:p>
          <a:p>
            <a:r>
              <a:rPr lang="ru-RU" dirty="0"/>
              <a:t>Курицына Анастасия</a:t>
            </a:r>
          </a:p>
          <a:p>
            <a:r>
              <a:rPr lang="ru-RU" dirty="0"/>
              <a:t>Гр. 21313                           </a:t>
            </a:r>
          </a:p>
          <a:p>
            <a:r>
              <a:rPr lang="ru-RU" dirty="0"/>
              <a:t>                               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>
            <a:extLst>
              <a:ext uri="{FF2B5EF4-FFF2-40B4-BE49-F238E27FC236}">
                <a16:creationId xmlns:a16="http://schemas.microsoft.com/office/drawing/2014/main" id="{CD99F822-2DEC-46F1-99C4-8E585DE02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76200"/>
            <a:ext cx="5422518" cy="326714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E0AA1796-240A-415A-A8CF-823AC260A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921" y="3400425"/>
            <a:ext cx="4326157" cy="321834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49774-D8F4-4E42-8635-7D61CAC9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2812386" cy="5181331"/>
          </a:xfrm>
        </p:spPr>
        <p:txBody>
          <a:bodyPr>
            <a:normAutofit/>
          </a:bodyPr>
          <a:lstStyle/>
          <a:p>
            <a:r>
              <a:rPr lang="ru-RU" sz="3200"/>
              <a:t>Аморфные солнечные панели или батареи из аморфного кремния</a:t>
            </a:r>
          </a:p>
          <a:p>
            <a:endParaRPr lang="ru-RU" sz="3200"/>
          </a:p>
        </p:txBody>
      </p:sp>
      <p:sp>
        <p:nvSpPr>
          <p:cNvPr id="8" name="Content Placeholder 10"/>
          <p:cNvSpPr>
            <a:spLocks noGrp="1"/>
          </p:cNvSpPr>
          <p:nvPr>
            <p:ph idx="1"/>
          </p:nvPr>
        </p:nvSpPr>
        <p:spPr>
          <a:xfrm>
            <a:off x="4829175" y="2800350"/>
            <a:ext cx="6885471" cy="3038164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32208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96951F-AD48-49B5-B0EA-E75C16E4D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Плёночные солнечные батареи</a:t>
            </a:r>
          </a:p>
          <a:p>
            <a:pPr algn="just"/>
            <a:r>
              <a:rPr lang="ru-RU" sz="1800" b="1" dirty="0"/>
              <a:t>Плёночные панели — это следующий шаг развития источников питания на солнечной энергии.</a:t>
            </a:r>
            <a:r>
              <a:rPr lang="ru-RU" sz="1800" dirty="0"/>
              <a:t> Шаг, который продиктован в первую очередь необходимостью снижения цен на производство батарей и стремлением к повышению энергоэффективности.</a:t>
            </a: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CE2479-4551-47C6-AA9B-CC2A2B280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B96C11"/>
              </a:buClr>
            </a:pPr>
            <a:r>
              <a:rPr lang="ru-RU" dirty="0"/>
              <a:t>Плёночные батареи на основе теллурида кадмия</a:t>
            </a:r>
          </a:p>
          <a:p>
            <a:pPr>
              <a:buClr>
                <a:srgbClr val="B96C11"/>
              </a:buClr>
            </a:pPr>
            <a:r>
              <a:rPr lang="ru-RU" dirty="0"/>
              <a:t>Плёночные панели на основе селенида меди-индия</a:t>
            </a:r>
          </a:p>
          <a:p>
            <a:pPr>
              <a:buClr>
                <a:srgbClr val="B96C11"/>
              </a:buClr>
            </a:pPr>
            <a:r>
              <a:rPr lang="ru-RU" dirty="0"/>
              <a:t>Полимерные солнечные панели</a:t>
            </a:r>
          </a:p>
          <a:p>
            <a:pPr>
              <a:buClr>
                <a:srgbClr val="B96C11"/>
              </a:buClr>
            </a:pPr>
            <a:endParaRPr lang="ru-RU" dirty="0"/>
          </a:p>
          <a:p>
            <a:pPr>
              <a:buClr>
                <a:srgbClr val="B96C11"/>
              </a:buClr>
            </a:pPr>
            <a:endParaRPr lang="ru-RU" dirty="0"/>
          </a:p>
          <a:p>
            <a:pPr>
              <a:buClr>
                <a:srgbClr val="B96C11"/>
              </a:buClr>
            </a:pPr>
            <a:endParaRPr lang="ru-RU" dirty="0"/>
          </a:p>
          <a:p>
            <a:pPr>
              <a:buClr>
                <a:srgbClr val="B96C11"/>
              </a:buClr>
            </a:pPr>
            <a:endParaRPr lang="ru-RU" dirty="0"/>
          </a:p>
          <a:p>
            <a:pPr>
              <a:buClr>
                <a:srgbClr val="B96C11"/>
              </a:buClr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801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935496-2CB2-476E-BFBB-803498090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/>
              <a:t>Сравнительная таблица: виды солнечных батарей и уровень КПД</a:t>
            </a:r>
          </a:p>
          <a:p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2B48544-40D0-485D-8133-5FACA5567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1330" y="2514600"/>
            <a:ext cx="8269814" cy="319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75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 descr="wallpaper-6624.jpg">
            <a:extLst>
              <a:ext uri="{FF2B5EF4-FFF2-40B4-BE49-F238E27FC236}">
                <a16:creationId xmlns:a16="http://schemas.microsoft.com/office/drawing/2014/main" id="{9E21AE09-CC01-49A2-AC18-98C6C14E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050" y="645285"/>
            <a:ext cx="3179864" cy="2520043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4" name="Рисунок 4" descr="solnechnye_batarei_dlya_chastnogo_doma.jpg">
            <a:extLst>
              <a:ext uri="{FF2B5EF4-FFF2-40B4-BE49-F238E27FC236}">
                <a16:creationId xmlns:a16="http://schemas.microsoft.com/office/drawing/2014/main" id="{5AEF1EB3-EF41-4429-8971-F6D0B6F32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254" y="3423522"/>
            <a:ext cx="3681456" cy="245737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32F97-A5BE-44AC-9757-201ACBD62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5747778" cy="1752599"/>
          </a:xfrm>
        </p:spPr>
        <p:txBody>
          <a:bodyPr>
            <a:normAutofit/>
          </a:bodyPr>
          <a:lstStyle/>
          <a:p>
            <a:r>
              <a:rPr lang="ru-RU" dirty="0"/>
              <a:t>Солнечные батареи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A0CA92-27C3-4122-AE84-995CA2F60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666999"/>
            <a:ext cx="5747778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 Солнечная батарея - несколько объединенных фотоэлектрических преобразователей (фотоэлемент)  - полупроводниковые устройства, прямо преобразующие солнечную энергию в постоянный электрический ток. </a:t>
            </a:r>
          </a:p>
        </p:txBody>
      </p:sp>
    </p:spTree>
    <p:extLst>
      <p:ext uri="{BB962C8B-B14F-4D97-AF65-F5344CB8AC3E}">
        <p14:creationId xmlns:p14="http://schemas.microsoft.com/office/powerpoint/2010/main" val="325044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2DFDB-C2DA-4025-9931-EE4D1B8D5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5" y="600075"/>
            <a:ext cx="10018713" cy="1752599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pic>
        <p:nvPicPr>
          <p:cNvPr id="4" name="Рисунок 4" descr="Джеймс-Клерк-Максвелл.jpg">
            <a:extLst>
              <a:ext uri="{FF2B5EF4-FFF2-40B4-BE49-F238E27FC236}">
                <a16:creationId xmlns:a16="http://schemas.microsoft.com/office/drawing/2014/main" id="{F957D176-B2E0-4760-8F76-C238B8218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225" y="1735014"/>
            <a:ext cx="2398825" cy="32377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B23C06-8928-4CFB-BD27-1AD0B615B0AC}"/>
              </a:ext>
            </a:extLst>
          </p:cNvPr>
          <p:cNvSpPr txBox="1"/>
          <p:nvPr/>
        </p:nvSpPr>
        <p:spPr>
          <a:xfrm>
            <a:off x="1253886" y="5260496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Джеймс Клерк Максвелл</a:t>
            </a:r>
          </a:p>
        </p:txBody>
      </p:sp>
      <p:pic>
        <p:nvPicPr>
          <p:cNvPr id="7" name="Рисунок 7" descr="696913445.PNG">
            <a:extLst>
              <a:ext uri="{FF2B5EF4-FFF2-40B4-BE49-F238E27FC236}">
                <a16:creationId xmlns:a16="http://schemas.microsoft.com/office/drawing/2014/main" id="{EE32BAAF-B68C-4613-A5CC-9D8B3159C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1749392"/>
            <a:ext cx="2783661" cy="32276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8977CF-F610-4637-98D2-E653BFA2069B}"/>
              </a:ext>
            </a:extLst>
          </p:cNvPr>
          <p:cNvSpPr txBox="1"/>
          <p:nvPr/>
        </p:nvSpPr>
        <p:spPr>
          <a:xfrm>
            <a:off x="4800600" y="5210174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Генрих Рудольф Герц</a:t>
            </a:r>
          </a:p>
        </p:txBody>
      </p:sp>
      <p:pic>
        <p:nvPicPr>
          <p:cNvPr id="10" name="Рисунок 10" descr="stoletov_01.jpg">
            <a:extLst>
              <a:ext uri="{FF2B5EF4-FFF2-40B4-BE49-F238E27FC236}">
                <a16:creationId xmlns:a16="http://schemas.microsoft.com/office/drawing/2014/main" id="{01EAC298-E379-43F4-966A-D4149CD1B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5375" y="1732831"/>
            <a:ext cx="2743200" cy="3238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93288B6-9951-4369-9A9E-15E40E6D95AB}"/>
              </a:ext>
            </a:extLst>
          </p:cNvPr>
          <p:cNvSpPr txBox="1"/>
          <p:nvPr/>
        </p:nvSpPr>
        <p:spPr>
          <a:xfrm>
            <a:off x="8582025" y="4937004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Александр Григорьевич Столетов</a:t>
            </a:r>
          </a:p>
        </p:txBody>
      </p:sp>
    </p:spTree>
    <p:extLst>
      <p:ext uri="{BB962C8B-B14F-4D97-AF65-F5344CB8AC3E}">
        <p14:creationId xmlns:p14="http://schemas.microsoft.com/office/powerpoint/2010/main" val="1153554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828CA0B8-D026-4343-A256-063C15F54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943" y="1026414"/>
            <a:ext cx="3950079" cy="1757785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25" name="Рисунок 8">
            <a:extLst>
              <a:ext uri="{FF2B5EF4-FFF2-40B4-BE49-F238E27FC236}">
                <a16:creationId xmlns:a16="http://schemas.microsoft.com/office/drawing/2014/main" id="{B8473D73-6203-4710-885F-D7ED9F041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2943" y="3852317"/>
            <a:ext cx="3950079" cy="1599781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58385-99EE-4277-848E-09033F1B4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5747778" cy="17525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b="1"/>
              <a:t>Строение фотоэлемента</a:t>
            </a:r>
            <a:endParaRPr lang="en-US"/>
          </a:p>
          <a:p>
            <a:endParaRPr lang="en-US"/>
          </a:p>
        </p:txBody>
      </p:sp>
      <p:sp>
        <p:nvSpPr>
          <p:cNvPr id="26" name="Content Placeholder 26"/>
          <p:cNvSpPr>
            <a:spLocks noGrp="1"/>
          </p:cNvSpPr>
          <p:nvPr>
            <p:ph idx="1"/>
          </p:nvPr>
        </p:nvSpPr>
        <p:spPr>
          <a:xfrm>
            <a:off x="1484311" y="2666999"/>
            <a:ext cx="5747778" cy="3124201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Фотоэлемент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основе</a:t>
            </a:r>
            <a:r>
              <a:rPr lang="en-US" dirty="0"/>
              <a:t> </a:t>
            </a:r>
            <a:r>
              <a:rPr lang="en-US" dirty="0" err="1"/>
              <a:t>полупроводников</a:t>
            </a:r>
            <a:r>
              <a:rPr lang="en-US" dirty="0"/>
              <a:t> </a:t>
            </a:r>
            <a:r>
              <a:rPr lang="en-US" dirty="0" err="1"/>
              <a:t>состоит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двух</a:t>
            </a:r>
            <a:r>
              <a:rPr lang="en-US" dirty="0"/>
              <a:t> </a:t>
            </a:r>
            <a:r>
              <a:rPr lang="en-US" dirty="0" err="1"/>
              <a:t>слоев</a:t>
            </a:r>
            <a:r>
              <a:rPr lang="en-US" dirty="0"/>
              <a:t> с </a:t>
            </a:r>
            <a:r>
              <a:rPr lang="en-US" dirty="0" err="1"/>
              <a:t>разной</a:t>
            </a:r>
            <a:r>
              <a:rPr lang="en-US" dirty="0"/>
              <a:t> </a:t>
            </a:r>
            <a:r>
              <a:rPr lang="en-US" dirty="0" err="1"/>
              <a:t>проводимостью</a:t>
            </a:r>
            <a:r>
              <a:rPr lang="en-US" dirty="0"/>
              <a:t>. К </a:t>
            </a:r>
            <a:r>
              <a:rPr lang="en-US" dirty="0" err="1"/>
              <a:t>слоям</a:t>
            </a:r>
            <a:r>
              <a:rPr lang="en-US" dirty="0"/>
              <a:t> с </a:t>
            </a:r>
            <a:r>
              <a:rPr lang="en-US" dirty="0" err="1"/>
              <a:t>разных</a:t>
            </a:r>
            <a:r>
              <a:rPr lang="en-US" dirty="0"/>
              <a:t> </a:t>
            </a:r>
            <a:r>
              <a:rPr lang="en-US" dirty="0" err="1"/>
              <a:t>сторон</a:t>
            </a:r>
            <a:r>
              <a:rPr lang="en-US" dirty="0"/>
              <a:t> </a:t>
            </a:r>
            <a:r>
              <a:rPr lang="en-US" dirty="0" err="1"/>
              <a:t>подпаиваются</a:t>
            </a:r>
            <a:r>
              <a:rPr lang="en-US" dirty="0"/>
              <a:t> </a:t>
            </a:r>
            <a:r>
              <a:rPr lang="en-US" dirty="0" err="1"/>
              <a:t>контакты</a:t>
            </a:r>
            <a:r>
              <a:rPr lang="en-US" dirty="0"/>
              <a:t>, </a:t>
            </a:r>
            <a:r>
              <a:rPr lang="en-US" dirty="0" err="1"/>
              <a:t>которые</a:t>
            </a:r>
            <a:r>
              <a:rPr lang="en-US" dirty="0"/>
              <a:t> </a:t>
            </a:r>
            <a:r>
              <a:rPr lang="en-US" dirty="0" err="1"/>
              <a:t>используются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подключения</a:t>
            </a:r>
            <a:r>
              <a:rPr lang="en-US" dirty="0"/>
              <a:t> к </a:t>
            </a:r>
            <a:r>
              <a:rPr lang="en-US" dirty="0" err="1"/>
              <a:t>внешней</a:t>
            </a:r>
            <a:r>
              <a:rPr lang="en-US" dirty="0"/>
              <a:t> </a:t>
            </a:r>
            <a:r>
              <a:rPr lang="en-US" dirty="0" err="1"/>
              <a:t>цепи</a:t>
            </a:r>
            <a:r>
              <a:rPr lang="en-US" dirty="0"/>
              <a:t>. </a:t>
            </a:r>
            <a:r>
              <a:rPr lang="en-US" dirty="0" err="1"/>
              <a:t>Роль</a:t>
            </a:r>
            <a:r>
              <a:rPr lang="en-US" dirty="0"/>
              <a:t> </a:t>
            </a:r>
            <a:r>
              <a:rPr lang="en-US" dirty="0" err="1"/>
              <a:t>катода</a:t>
            </a:r>
            <a:r>
              <a:rPr lang="en-US" dirty="0"/>
              <a:t> </a:t>
            </a:r>
            <a:r>
              <a:rPr lang="en-US" dirty="0" err="1"/>
              <a:t>играет</a:t>
            </a:r>
            <a:r>
              <a:rPr lang="en-US" dirty="0"/>
              <a:t> </a:t>
            </a:r>
            <a:r>
              <a:rPr lang="en-US" dirty="0" err="1"/>
              <a:t>слой</a:t>
            </a:r>
            <a:r>
              <a:rPr lang="en-US" dirty="0"/>
              <a:t> с n-</a:t>
            </a:r>
            <a:r>
              <a:rPr lang="en-US" dirty="0" err="1"/>
              <a:t>проводимостью</a:t>
            </a:r>
            <a:r>
              <a:rPr lang="en-US" dirty="0"/>
              <a:t> (</a:t>
            </a:r>
            <a:r>
              <a:rPr lang="en-US" dirty="0" err="1"/>
              <a:t>электронная</a:t>
            </a:r>
            <a:r>
              <a:rPr lang="en-US" dirty="0"/>
              <a:t> </a:t>
            </a:r>
            <a:r>
              <a:rPr lang="en-US" dirty="0" err="1"/>
              <a:t>проводимость</a:t>
            </a:r>
            <a:r>
              <a:rPr lang="en-US" dirty="0"/>
              <a:t>), </a:t>
            </a:r>
            <a:r>
              <a:rPr lang="en-US" dirty="0" err="1"/>
              <a:t>роль</a:t>
            </a:r>
            <a:r>
              <a:rPr lang="en-US" dirty="0"/>
              <a:t> </a:t>
            </a:r>
            <a:r>
              <a:rPr lang="en-US" dirty="0" err="1"/>
              <a:t>анода</a:t>
            </a:r>
            <a:r>
              <a:rPr lang="en-US" dirty="0"/>
              <a:t> — p-</a:t>
            </a:r>
            <a:r>
              <a:rPr lang="en-US" dirty="0" err="1"/>
              <a:t>слой</a:t>
            </a:r>
            <a:r>
              <a:rPr lang="en-US" dirty="0"/>
              <a:t> (</a:t>
            </a:r>
            <a:r>
              <a:rPr lang="en-US" dirty="0" err="1"/>
              <a:t>дырочная</a:t>
            </a:r>
            <a:r>
              <a:rPr lang="en-US" dirty="0"/>
              <a:t> </a:t>
            </a:r>
            <a:r>
              <a:rPr lang="en-US" dirty="0" err="1"/>
              <a:t>проводимость</a:t>
            </a:r>
            <a:r>
              <a:rPr lang="en-US" dirty="0"/>
              <a:t>). </a:t>
            </a:r>
          </a:p>
          <a:p>
            <a:pPr marL="0" indent="0">
              <a:buClr>
                <a:srgbClr val="B96C11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798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66322B03-E978-4B09-A0E7-9CA70B45C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585" y="691573"/>
            <a:ext cx="2443609" cy="2443609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1AC62360-90BA-476A-BA28-E283DC6D2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585" y="3423521"/>
            <a:ext cx="2443609" cy="2443609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607B70F5-ED15-4A54-B366-D9669B340E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5387" y="1608024"/>
            <a:ext cx="3297635" cy="3297635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0F047-A431-42C3-AE27-B43E355BD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2812386" cy="1752599"/>
          </a:xfrm>
        </p:spPr>
        <p:txBody>
          <a:bodyPr>
            <a:normAutofit/>
          </a:bodyPr>
          <a:lstStyle/>
          <a:p>
            <a:r>
              <a:rPr lang="ru-RU" sz="3000"/>
              <a:t>Из чего делают фотоэлементы?</a:t>
            </a:r>
          </a:p>
          <a:p>
            <a:endParaRPr lang="ru-RU" sz="300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484311" y="2666999"/>
            <a:ext cx="2812386" cy="3124201"/>
          </a:xfrm>
        </p:spPr>
        <p:txBody>
          <a:bodyPr>
            <a:normAutofit/>
          </a:bodyPr>
          <a:lstStyle/>
          <a:p>
            <a:r>
              <a:rPr lang="en-US" sz="1800" dirty="0" err="1"/>
              <a:t>Самый</a:t>
            </a:r>
            <a:r>
              <a:rPr lang="en-US" sz="1800" dirty="0"/>
              <a:t> </a:t>
            </a:r>
            <a:r>
              <a:rPr lang="en-US" sz="1800" dirty="0" err="1"/>
              <a:t>первый</a:t>
            </a:r>
            <a:r>
              <a:rPr lang="en-US" sz="1800" dirty="0"/>
              <a:t> в </a:t>
            </a:r>
            <a:r>
              <a:rPr lang="en-US" sz="1800" dirty="0" err="1"/>
              <a:t>мире</a:t>
            </a:r>
            <a:r>
              <a:rPr lang="en-US" sz="1800" dirty="0"/>
              <a:t> </a:t>
            </a:r>
            <a:r>
              <a:rPr lang="en-US" sz="1800" dirty="0" err="1"/>
              <a:t>фотоэлемент</a:t>
            </a:r>
            <a:r>
              <a:rPr lang="en-US" sz="1800" dirty="0"/>
              <a:t> </a:t>
            </a:r>
            <a:r>
              <a:rPr lang="en-US" sz="1800" dirty="0" err="1"/>
              <a:t>появился</a:t>
            </a:r>
            <a:r>
              <a:rPr lang="en-US" sz="1800" dirty="0"/>
              <a:t> в 1883 </a:t>
            </a:r>
            <a:r>
              <a:rPr lang="en-US" sz="1800" dirty="0" err="1"/>
              <a:t>году</a:t>
            </a:r>
            <a:r>
              <a:rPr lang="en-US" sz="1800" dirty="0"/>
              <a:t> в </a:t>
            </a:r>
            <a:r>
              <a:rPr lang="en-US" sz="1800" dirty="0" err="1"/>
              <a:t>лаборатории</a:t>
            </a:r>
            <a:r>
              <a:rPr lang="en-US" sz="1800" dirty="0"/>
              <a:t> </a:t>
            </a:r>
            <a:r>
              <a:rPr lang="en-US" sz="1800" dirty="0" err="1"/>
              <a:t>Чарьза</a:t>
            </a:r>
            <a:r>
              <a:rPr lang="en-US" sz="1800" dirty="0"/>
              <a:t> </a:t>
            </a:r>
            <a:r>
              <a:rPr lang="en-US" sz="1800" dirty="0" err="1"/>
              <a:t>Фриттса</a:t>
            </a:r>
            <a:r>
              <a:rPr lang="en-US" sz="1800" dirty="0"/>
              <a:t>. </a:t>
            </a:r>
            <a:r>
              <a:rPr lang="en-US" sz="1800" dirty="0" err="1"/>
              <a:t>Он</a:t>
            </a:r>
            <a:r>
              <a:rPr lang="en-US" sz="1800" dirty="0"/>
              <a:t> </a:t>
            </a:r>
            <a:r>
              <a:rPr lang="en-US" sz="1800" dirty="0" err="1"/>
              <a:t>был</a:t>
            </a:r>
            <a:r>
              <a:rPr lang="en-US" sz="1800" dirty="0"/>
              <a:t> </a:t>
            </a:r>
            <a:r>
              <a:rPr lang="en-US" sz="1800" dirty="0" err="1"/>
              <a:t>изготовлен</a:t>
            </a:r>
            <a:r>
              <a:rPr lang="en-US" sz="1800" dirty="0"/>
              <a:t> </a:t>
            </a:r>
            <a:r>
              <a:rPr lang="en-US" sz="1800" dirty="0" err="1"/>
              <a:t>из</a:t>
            </a:r>
            <a:r>
              <a:rPr lang="en-US" sz="1800" dirty="0"/>
              <a:t> </a:t>
            </a:r>
            <a:r>
              <a:rPr lang="en-US" sz="1800" dirty="0" err="1"/>
              <a:t>селена</a:t>
            </a:r>
            <a:r>
              <a:rPr lang="en-US" sz="1800" dirty="0"/>
              <a:t>, </a:t>
            </a:r>
            <a:r>
              <a:rPr lang="en-US" sz="1800" dirty="0" err="1"/>
              <a:t>покрытого</a:t>
            </a:r>
            <a:r>
              <a:rPr lang="en-US" sz="1800" dirty="0"/>
              <a:t> </a:t>
            </a:r>
            <a:r>
              <a:rPr lang="en-US" sz="1800" dirty="0" err="1"/>
              <a:t>золотом</a:t>
            </a:r>
            <a:r>
              <a:rPr lang="en-US" sz="1800" dirty="0"/>
              <a:t>. </a:t>
            </a:r>
            <a:r>
              <a:rPr lang="en-US" sz="1800" dirty="0" err="1"/>
              <a:t>Увы</a:t>
            </a:r>
            <a:r>
              <a:rPr lang="en-US" sz="1800" dirty="0"/>
              <a:t>, </a:t>
            </a:r>
            <a:r>
              <a:rPr lang="en-US" sz="1800" dirty="0" err="1"/>
              <a:t>но</a:t>
            </a:r>
            <a:r>
              <a:rPr lang="en-US" sz="1800" dirty="0"/>
              <a:t> </a:t>
            </a:r>
            <a:r>
              <a:rPr lang="en-US" sz="1800" dirty="0" err="1"/>
              <a:t>такой</a:t>
            </a:r>
            <a:r>
              <a:rPr lang="en-US" sz="1800" dirty="0"/>
              <a:t> </a:t>
            </a:r>
            <a:r>
              <a:rPr lang="en-US" sz="1800" dirty="0" err="1"/>
              <a:t>набор</a:t>
            </a:r>
            <a:r>
              <a:rPr lang="en-US" sz="1800" dirty="0"/>
              <a:t> </a:t>
            </a:r>
            <a:r>
              <a:rPr lang="en-US" sz="1800" dirty="0" err="1"/>
              <a:t>материалов</a:t>
            </a:r>
            <a:r>
              <a:rPr lang="en-US" sz="1800" dirty="0"/>
              <a:t> </a:t>
            </a:r>
            <a:r>
              <a:rPr lang="en-US" sz="1800" dirty="0" err="1"/>
              <a:t>показал</a:t>
            </a:r>
            <a:r>
              <a:rPr lang="en-US" sz="1800" dirty="0"/>
              <a:t> </a:t>
            </a:r>
            <a:r>
              <a:rPr lang="en-US" sz="1800" dirty="0" err="1"/>
              <a:t>невысокие</a:t>
            </a:r>
            <a:r>
              <a:rPr lang="en-US" sz="1800" dirty="0"/>
              <a:t> </a:t>
            </a:r>
            <a:r>
              <a:rPr lang="en-US" sz="1800" dirty="0" err="1"/>
              <a:t>результаты</a:t>
            </a:r>
            <a:r>
              <a:rPr lang="en-US" sz="1800" dirty="0"/>
              <a:t> — </a:t>
            </a:r>
            <a:r>
              <a:rPr lang="en-US" sz="1800" dirty="0" err="1"/>
              <a:t>около</a:t>
            </a:r>
            <a:r>
              <a:rPr lang="en-US" sz="1800" dirty="0"/>
              <a:t> 1% КПД.</a:t>
            </a:r>
          </a:p>
        </p:txBody>
      </p:sp>
    </p:spTree>
    <p:extLst>
      <p:ext uri="{BB962C8B-B14F-4D97-AF65-F5344CB8AC3E}">
        <p14:creationId xmlns:p14="http://schemas.microsoft.com/office/powerpoint/2010/main" val="3256422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4">
            <a:extLst>
              <a:ext uri="{FF2B5EF4-FFF2-40B4-BE49-F238E27FC236}">
                <a16:creationId xmlns:a16="http://schemas.microsoft.com/office/drawing/2014/main" id="{F39E30DE-A43E-45EB-A029-8E83D233E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033" y="1168400"/>
            <a:ext cx="6240990" cy="4087847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6FF34-FC8E-446C-9D2F-FA9034F69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081548"/>
            <a:ext cx="3333495" cy="1504335"/>
          </a:xfrm>
        </p:spPr>
        <p:txBody>
          <a:bodyPr>
            <a:normAutofit/>
          </a:bodyPr>
          <a:lstStyle/>
          <a:p>
            <a:r>
              <a:rPr lang="ru-RU" sz="2400"/>
              <a:t>Солнечные батареи (Сборки)</a:t>
            </a:r>
          </a:p>
          <a:p>
            <a:endParaRPr lang="ru-RU" sz="240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484311" y="2666999"/>
            <a:ext cx="3333496" cy="3124201"/>
          </a:xfrm>
        </p:spPr>
        <p:txBody>
          <a:bodyPr anchor="t">
            <a:normAutofit fontScale="85000" lnSpcReduction="10000"/>
          </a:bodyPr>
          <a:lstStyle/>
          <a:p>
            <a:r>
              <a:rPr lang="en-US" sz="1600" dirty="0" err="1"/>
              <a:t>Основной</a:t>
            </a:r>
            <a:r>
              <a:rPr lang="en-US" sz="1600" dirty="0"/>
              <a:t> </a:t>
            </a:r>
            <a:r>
              <a:rPr lang="en-US" sz="1600" dirty="0" err="1"/>
              <a:t>рабочей</a:t>
            </a:r>
            <a:r>
              <a:rPr lang="en-US" sz="1600" dirty="0"/>
              <a:t> </a:t>
            </a:r>
            <a:r>
              <a:rPr lang="en-US" sz="1600" dirty="0" err="1"/>
              <a:t>характеристикой</a:t>
            </a:r>
            <a:r>
              <a:rPr lang="en-US" sz="1600" dirty="0"/>
              <a:t> </a:t>
            </a:r>
            <a:r>
              <a:rPr lang="en-US" sz="1600" dirty="0" err="1"/>
              <a:t>солнечной</a:t>
            </a:r>
            <a:r>
              <a:rPr lang="en-US" sz="1600" dirty="0"/>
              <a:t> </a:t>
            </a:r>
            <a:r>
              <a:rPr lang="en-US" sz="1600" dirty="0" err="1"/>
              <a:t>батареи</a:t>
            </a:r>
            <a:r>
              <a:rPr lang="en-US" sz="1600" dirty="0"/>
              <a:t> </a:t>
            </a:r>
            <a:r>
              <a:rPr lang="en-US" sz="1600" dirty="0" err="1"/>
              <a:t>является</a:t>
            </a:r>
            <a:r>
              <a:rPr lang="en-US" sz="1600" dirty="0"/>
              <a:t> </a:t>
            </a:r>
            <a:r>
              <a:rPr lang="en-US" sz="1600" dirty="0" err="1"/>
              <a:t>пиковая</a:t>
            </a:r>
            <a:r>
              <a:rPr lang="en-US" sz="1600" dirty="0"/>
              <a:t> </a:t>
            </a:r>
            <a:r>
              <a:rPr lang="en-US" sz="1600" dirty="0" err="1"/>
              <a:t>мощность</a:t>
            </a:r>
            <a:r>
              <a:rPr lang="en-US" sz="1600" dirty="0"/>
              <a:t>, </a:t>
            </a:r>
            <a:r>
              <a:rPr lang="en-US" sz="1600" dirty="0" err="1"/>
              <a:t>которую</a:t>
            </a:r>
            <a:r>
              <a:rPr lang="en-US" sz="1600" dirty="0"/>
              <a:t> </a:t>
            </a:r>
            <a:r>
              <a:rPr lang="en-US" sz="1600" dirty="0" err="1"/>
              <a:t>выражают</a:t>
            </a:r>
            <a:r>
              <a:rPr lang="en-US" sz="1600" dirty="0"/>
              <a:t> в </a:t>
            </a:r>
            <a:r>
              <a:rPr lang="en-US" sz="1600" dirty="0" err="1"/>
              <a:t>Ваттах</a:t>
            </a:r>
            <a:r>
              <a:rPr lang="en-US" sz="1600" dirty="0"/>
              <a:t> (</a:t>
            </a:r>
            <a:r>
              <a:rPr lang="en-US" sz="1600" dirty="0" err="1"/>
              <a:t>Вт</a:t>
            </a:r>
            <a:r>
              <a:rPr lang="en-US" sz="1600" dirty="0"/>
              <a:t>, W). </a:t>
            </a:r>
            <a:r>
              <a:rPr lang="en-US" sz="1600" dirty="0" err="1"/>
              <a:t>Эта</a:t>
            </a:r>
            <a:r>
              <a:rPr lang="en-US" sz="1600" dirty="0"/>
              <a:t> </a:t>
            </a:r>
            <a:r>
              <a:rPr lang="en-US" sz="1600" dirty="0" err="1"/>
              <a:t>характеристика</a:t>
            </a:r>
            <a:r>
              <a:rPr lang="en-US" sz="1600" dirty="0"/>
              <a:t> </a:t>
            </a:r>
            <a:r>
              <a:rPr lang="en-US" sz="1600" dirty="0" err="1"/>
              <a:t>показывает</a:t>
            </a:r>
            <a:r>
              <a:rPr lang="en-US" sz="1600" dirty="0"/>
              <a:t> </a:t>
            </a:r>
            <a:r>
              <a:rPr lang="en-US" sz="1600" dirty="0" err="1"/>
              <a:t>выходную</a:t>
            </a:r>
            <a:r>
              <a:rPr lang="en-US" sz="1600" dirty="0"/>
              <a:t> </a:t>
            </a:r>
            <a:r>
              <a:rPr lang="en-US" sz="1600" dirty="0" err="1"/>
              <a:t>мощность</a:t>
            </a:r>
            <a:r>
              <a:rPr lang="en-US" sz="1600" dirty="0"/>
              <a:t> </a:t>
            </a:r>
            <a:r>
              <a:rPr lang="en-US" sz="1600" dirty="0" err="1"/>
              <a:t>батареи</a:t>
            </a:r>
            <a:r>
              <a:rPr lang="en-US" sz="1600" dirty="0"/>
              <a:t> в </a:t>
            </a:r>
            <a:r>
              <a:rPr lang="en-US" sz="1600" dirty="0" err="1"/>
              <a:t>оптимальных</a:t>
            </a:r>
            <a:r>
              <a:rPr lang="en-US" sz="1600" dirty="0"/>
              <a:t> </a:t>
            </a:r>
            <a:r>
              <a:rPr lang="en-US" sz="1600" dirty="0" err="1"/>
              <a:t>условиях</a:t>
            </a:r>
            <a:r>
              <a:rPr lang="en-US" sz="1600" dirty="0"/>
              <a:t>: </a:t>
            </a:r>
            <a:r>
              <a:rPr lang="en-US" sz="1600" dirty="0" err="1"/>
              <a:t>солнечном</a:t>
            </a:r>
            <a:r>
              <a:rPr lang="en-US" sz="1600" dirty="0"/>
              <a:t> </a:t>
            </a:r>
            <a:r>
              <a:rPr lang="en-US" sz="1600" dirty="0" err="1"/>
              <a:t>излучении</a:t>
            </a:r>
            <a:r>
              <a:rPr lang="en-US" sz="1600" dirty="0"/>
              <a:t> 1 </a:t>
            </a:r>
            <a:r>
              <a:rPr lang="en-US" sz="1600" dirty="0" err="1"/>
              <a:t>кВт</a:t>
            </a:r>
            <a:r>
              <a:rPr lang="en-US" sz="1600" dirty="0"/>
              <a:t>/м2, </a:t>
            </a:r>
            <a:r>
              <a:rPr lang="en-US" sz="1600" dirty="0" err="1"/>
              <a:t>температуре</a:t>
            </a:r>
            <a:r>
              <a:rPr lang="en-US" sz="1600" dirty="0"/>
              <a:t> </a:t>
            </a:r>
            <a:r>
              <a:rPr lang="en-US" sz="1600" dirty="0" err="1"/>
              <a:t>окружающей</a:t>
            </a:r>
            <a:r>
              <a:rPr lang="en-US" sz="1600" dirty="0"/>
              <a:t> </a:t>
            </a:r>
            <a:r>
              <a:rPr lang="en-US" sz="1600" dirty="0" err="1"/>
              <a:t>среды</a:t>
            </a:r>
            <a:r>
              <a:rPr lang="en-US" sz="1600" dirty="0"/>
              <a:t> 25 </a:t>
            </a:r>
            <a:r>
              <a:rPr lang="en-US" sz="1600" dirty="0" err="1"/>
              <a:t>oC</a:t>
            </a:r>
            <a:r>
              <a:rPr lang="en-US" sz="1600" dirty="0"/>
              <a:t>, </a:t>
            </a:r>
            <a:r>
              <a:rPr lang="en-US" sz="1600" dirty="0" err="1"/>
              <a:t>солнечном</a:t>
            </a:r>
            <a:r>
              <a:rPr lang="en-US" sz="1600" dirty="0"/>
              <a:t> </a:t>
            </a:r>
            <a:r>
              <a:rPr lang="en-US" sz="1600" dirty="0" err="1"/>
              <a:t>спектре</a:t>
            </a:r>
            <a:r>
              <a:rPr lang="en-US" sz="1600" dirty="0"/>
              <a:t> </a:t>
            </a:r>
            <a:r>
              <a:rPr lang="en-US" sz="1600" dirty="0" err="1"/>
              <a:t>шириной</a:t>
            </a:r>
            <a:r>
              <a:rPr lang="en-US" sz="1600" dirty="0"/>
              <a:t> 45o(АМ1,5). В </a:t>
            </a:r>
            <a:r>
              <a:rPr lang="en-US" sz="1600" dirty="0" err="1"/>
              <a:t>обычных</a:t>
            </a:r>
            <a:r>
              <a:rPr lang="en-US" sz="1600" dirty="0"/>
              <a:t> </a:t>
            </a:r>
            <a:r>
              <a:rPr lang="en-US" sz="1600" dirty="0" err="1"/>
              <a:t>условиях</a:t>
            </a:r>
            <a:r>
              <a:rPr lang="en-US" sz="1600" dirty="0"/>
              <a:t> </a:t>
            </a:r>
            <a:r>
              <a:rPr lang="en-US" sz="1600" dirty="0" err="1"/>
              <a:t>достичь</a:t>
            </a:r>
            <a:r>
              <a:rPr lang="en-US" sz="1600" dirty="0"/>
              <a:t> </a:t>
            </a:r>
            <a:r>
              <a:rPr lang="en-US" sz="1600" dirty="0" err="1"/>
              <a:t>таких</a:t>
            </a:r>
            <a:r>
              <a:rPr lang="en-US" sz="1600" dirty="0"/>
              <a:t> </a:t>
            </a:r>
            <a:r>
              <a:rPr lang="en-US" sz="1600" dirty="0" err="1"/>
              <a:t>показателей</a:t>
            </a:r>
            <a:r>
              <a:rPr lang="en-US" sz="1600" dirty="0"/>
              <a:t> </a:t>
            </a:r>
            <a:r>
              <a:rPr lang="en-US" sz="1600" dirty="0" err="1"/>
              <a:t>удается</a:t>
            </a:r>
            <a:r>
              <a:rPr lang="en-US" sz="1600" dirty="0"/>
              <a:t> </a:t>
            </a:r>
            <a:r>
              <a:rPr lang="en-US" sz="1600" dirty="0" err="1"/>
              <a:t>крайне</a:t>
            </a:r>
            <a:r>
              <a:rPr lang="en-US" sz="1600" dirty="0"/>
              <a:t> </a:t>
            </a:r>
            <a:r>
              <a:rPr lang="en-US" sz="1600" dirty="0" err="1"/>
              <a:t>редко</a:t>
            </a:r>
            <a:r>
              <a:rPr lang="en-US" sz="1600" dirty="0"/>
              <a:t>, </a:t>
            </a:r>
            <a:r>
              <a:rPr lang="en-US" sz="1600" dirty="0" err="1"/>
              <a:t>освещенность</a:t>
            </a:r>
            <a:r>
              <a:rPr lang="en-US" sz="1600" dirty="0"/>
              <a:t> </a:t>
            </a:r>
            <a:r>
              <a:rPr lang="en-US" sz="1600" dirty="0" err="1"/>
              <a:t>ниже</a:t>
            </a:r>
            <a:r>
              <a:rPr lang="en-US" sz="1600" dirty="0"/>
              <a:t>, а </a:t>
            </a:r>
            <a:r>
              <a:rPr lang="en-US" sz="1600" dirty="0" err="1"/>
              <a:t>модуль</a:t>
            </a:r>
            <a:r>
              <a:rPr lang="en-US" sz="1600" dirty="0"/>
              <a:t> </a:t>
            </a:r>
            <a:r>
              <a:rPr lang="en-US" sz="1600" dirty="0" err="1"/>
              <a:t>нагревается</a:t>
            </a:r>
            <a:r>
              <a:rPr lang="en-US" sz="1600" dirty="0"/>
              <a:t> </a:t>
            </a:r>
            <a:r>
              <a:rPr lang="en-US" sz="1600" dirty="0" err="1"/>
              <a:t>выше</a:t>
            </a:r>
            <a:r>
              <a:rPr lang="en-US" sz="1600" dirty="0"/>
              <a:t> (</a:t>
            </a:r>
            <a:r>
              <a:rPr lang="en-US" sz="1600" dirty="0" err="1"/>
              <a:t>до</a:t>
            </a:r>
            <a:r>
              <a:rPr lang="en-US" sz="1600" dirty="0"/>
              <a:t> 60-70 </a:t>
            </a:r>
            <a:r>
              <a:rPr lang="en-US" sz="1600" dirty="0" err="1"/>
              <a:t>градусов</a:t>
            </a:r>
            <a:r>
              <a:rPr lang="en-US" sz="1600" dirty="0"/>
              <a:t>).</a:t>
            </a:r>
            <a:br>
              <a:rPr lang="en-US" dirty="0"/>
            </a:b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459154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1">
            <a:extLst>
              <a:ext uri="{FF2B5EF4-FFF2-40B4-BE49-F238E27FC236}">
                <a16:creationId xmlns:a16="http://schemas.microsoft.com/office/drawing/2014/main" id="{34504F34-6187-415F-AF3C-EA7DCBBE7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033" y="1285419"/>
            <a:ext cx="6240990" cy="3853810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33161D-93EB-4B78-AE0D-56E4BA3E7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081548"/>
            <a:ext cx="3333495" cy="1504335"/>
          </a:xfrm>
        </p:spPr>
        <p:txBody>
          <a:bodyPr>
            <a:normAutofit/>
          </a:bodyPr>
          <a:lstStyle/>
          <a:p>
            <a:r>
              <a:rPr lang="ru-RU" sz="2400"/>
              <a:t>Виды солнечных модулей-панелей</a:t>
            </a:r>
          </a:p>
          <a:p>
            <a:endParaRPr lang="ru-RU" sz="2400"/>
          </a:p>
          <a:p>
            <a:endParaRPr lang="ru-RU" sz="240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484311" y="2666999"/>
            <a:ext cx="3333496" cy="3124201"/>
          </a:xfrm>
        </p:spPr>
        <p:txBody>
          <a:bodyPr anchor="t">
            <a:normAutofit/>
          </a:bodyPr>
          <a:lstStyle/>
          <a:p>
            <a:endParaRPr lang="en-US" sz="1600" dirty="0"/>
          </a:p>
          <a:p>
            <a:pPr>
              <a:buClr>
                <a:srgbClr val="B96C11"/>
              </a:buClr>
            </a:pPr>
            <a:endParaRPr lang="en-US" sz="1600" dirty="0"/>
          </a:p>
          <a:p>
            <a:pPr>
              <a:buClr>
                <a:srgbClr val="B96C11"/>
              </a:buClr>
            </a:pPr>
            <a:endParaRPr lang="en-US" sz="1600" dirty="0"/>
          </a:p>
          <a:p>
            <a:pPr>
              <a:buClr>
                <a:srgbClr val="B96C11"/>
              </a:buClr>
            </a:pPr>
            <a:endParaRPr lang="en-US" sz="1600" dirty="0"/>
          </a:p>
          <a:p>
            <a:pPr>
              <a:buClr>
                <a:srgbClr val="B96C11"/>
              </a:buClr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306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C379D-C088-4900-A302-E74DD611C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A75067C-0F07-4168-AC90-B8F7F5B1FD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2750" y="1447800"/>
            <a:ext cx="7616154" cy="416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28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B2E4A-4A0E-4432-A88E-86AA1A8F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/>
              <a:t>Сравнительная таблица монокристаллических и поликристаллических солнечных панелей:</a:t>
            </a:r>
          </a:p>
          <a:p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59EE0A8-BC8C-48B6-941D-E409415BF0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2225" y="2343150"/>
            <a:ext cx="7789892" cy="354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313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0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Параллакс</vt:lpstr>
      <vt:lpstr>Солнечные батареи </vt:lpstr>
      <vt:lpstr>Солнечные батареи</vt:lpstr>
      <vt:lpstr>Презентация PowerPoint</vt:lpstr>
      <vt:lpstr>Строение фотоэлемента </vt:lpstr>
      <vt:lpstr>Из чего делают фотоэлементы? </vt:lpstr>
      <vt:lpstr>Солнечные батареи (Сборки) </vt:lpstr>
      <vt:lpstr>Виды солнечных модулей-панелей  </vt:lpstr>
      <vt:lpstr>Презентация PowerPoint</vt:lpstr>
      <vt:lpstr>Сравнительная таблица монокристаллических и поликристаллических солнечных панелей: </vt:lpstr>
      <vt:lpstr>Аморфные солнечные панели или батареи из аморфного кремния </vt:lpstr>
      <vt:lpstr>Плёночные солнечные батареи Плёночные панели — это следующий шаг развития источников питания на солнечной энергии. Шаг, который продиктован в первую очередь необходимостью снижения цен на производство батарей и стремлением к повышению энергоэффективности. </vt:lpstr>
      <vt:lpstr>Сравнительная таблица: виды солнечных батарей и уровень КПД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Солнечные батареи </dc:title>
  <dc:creator/>
  <cp:lastModifiedBy/>
  <cp:revision>5</cp:revision>
  <dcterms:created xsi:type="dcterms:W3CDTF">2012-07-30T23:42:41Z</dcterms:created>
  <dcterms:modified xsi:type="dcterms:W3CDTF">2017-12-23T12:15:10Z</dcterms:modified>
</cp:coreProperties>
</file>