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5143500" cx="9144000"/>
  <p:notesSz cx="6858000" cy="9144000"/>
  <p:embeddedFontLst>
    <p:embeddedFont>
      <p:font typeface="Raleway"/>
      <p:regular r:id="rId13"/>
      <p:bold r:id="rId14"/>
      <p:italic r:id="rId15"/>
      <p:boldItalic r:id="rId16"/>
    </p:embeddedFont>
    <p:embeddedFont>
      <p:font typeface="La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Raleway-regular.fntdata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Raleway-italic.fntdata"/><Relationship Id="rId14" Type="http://schemas.openxmlformats.org/officeDocument/2006/relationships/font" Target="fonts/Raleway-bold.fntdata"/><Relationship Id="rId17" Type="http://schemas.openxmlformats.org/officeDocument/2006/relationships/font" Target="fonts/Lato-regular.fntdata"/><Relationship Id="rId16" Type="http://schemas.openxmlformats.org/officeDocument/2006/relationships/font" Target="fonts/Raleway-boldItalic.fntdata"/><Relationship Id="rId5" Type="http://schemas.openxmlformats.org/officeDocument/2006/relationships/slide" Target="slides/slide1.xml"/><Relationship Id="rId19" Type="http://schemas.openxmlformats.org/officeDocument/2006/relationships/font" Target="fonts/Lato-italic.fntdata"/><Relationship Id="rId6" Type="http://schemas.openxmlformats.org/officeDocument/2006/relationships/slide" Target="slides/slide2.xml"/><Relationship Id="rId18" Type="http://schemas.openxmlformats.org/officeDocument/2006/relationships/font" Target="fonts/Lato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100"/>
              <a:buChar char="●"/>
              <a:defRPr sz="1100"/>
            </a:lvl1pPr>
            <a:lvl2pPr lvl="1">
              <a:spcBef>
                <a:spcPts val="0"/>
              </a:spcBef>
              <a:buSzPts val="1100"/>
              <a:buChar char="○"/>
              <a:defRPr sz="1100"/>
            </a:lvl2pPr>
            <a:lvl3pPr lvl="2">
              <a:spcBef>
                <a:spcPts val="0"/>
              </a:spcBef>
              <a:buSzPts val="1100"/>
              <a:buChar char="■"/>
              <a:defRPr sz="1100"/>
            </a:lvl3pPr>
            <a:lvl4pPr lvl="3">
              <a:spcBef>
                <a:spcPts val="0"/>
              </a:spcBef>
              <a:buSzPts val="1100"/>
              <a:buChar char="●"/>
              <a:defRPr sz="1100"/>
            </a:lvl4pPr>
            <a:lvl5pPr lvl="4">
              <a:spcBef>
                <a:spcPts val="0"/>
              </a:spcBef>
              <a:buSzPts val="1100"/>
              <a:buChar char="○"/>
              <a:defRPr sz="1100"/>
            </a:lvl5pPr>
            <a:lvl6pPr lvl="5">
              <a:spcBef>
                <a:spcPts val="0"/>
              </a:spcBef>
              <a:buSzPts val="1100"/>
              <a:buChar char="■"/>
              <a:defRPr sz="1100"/>
            </a:lvl6pPr>
            <a:lvl7pPr lvl="6">
              <a:spcBef>
                <a:spcPts val="0"/>
              </a:spcBef>
              <a:buSzPts val="1100"/>
              <a:buChar char="●"/>
              <a:defRPr sz="1100"/>
            </a:lvl7pPr>
            <a:lvl8pPr lvl="7">
              <a:spcBef>
                <a:spcPts val="0"/>
              </a:spcBef>
              <a:buSzPts val="1100"/>
              <a:buChar char="○"/>
              <a:defRPr sz="1100"/>
            </a:lvl8pPr>
            <a:lvl9pPr lvl="8">
              <a:spcBef>
                <a:spcPts val="0"/>
              </a:spcBef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1" name="Shape 11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Shape 1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Shape 14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Shape 74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Shape 7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Shape 77"/>
          <p:cNvSpPr txBox="1"/>
          <p:nvPr>
            <p:ph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ru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Shape 18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Shape 1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Shape 21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ru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25" name="Shape 2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Shape 2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Shape 2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300"/>
              <a:buChar char="●"/>
              <a:defRPr/>
            </a:lvl1pPr>
            <a:lvl2pPr lvl="1">
              <a:spcBef>
                <a:spcPts val="0"/>
              </a:spcBef>
              <a:buSzPts val="1100"/>
              <a:buChar char="○"/>
              <a:defRPr/>
            </a:lvl2pPr>
            <a:lvl3pPr lvl="2">
              <a:spcBef>
                <a:spcPts val="0"/>
              </a:spcBef>
              <a:buSzPts val="1100"/>
              <a:buChar char="■"/>
              <a:defRPr/>
            </a:lvl3pPr>
            <a:lvl4pPr lvl="3">
              <a:spcBef>
                <a:spcPts val="0"/>
              </a:spcBef>
              <a:buSzPts val="1100"/>
              <a:buChar char="●"/>
              <a:defRPr/>
            </a:lvl4pPr>
            <a:lvl5pPr lvl="4">
              <a:spcBef>
                <a:spcPts val="0"/>
              </a:spcBef>
              <a:buSzPts val="1100"/>
              <a:buChar char="○"/>
              <a:defRPr/>
            </a:lvl5pPr>
            <a:lvl6pPr lvl="5">
              <a:spcBef>
                <a:spcPts val="0"/>
              </a:spcBef>
              <a:buSzPts val="1100"/>
              <a:buChar char="■"/>
              <a:defRPr/>
            </a:lvl6pPr>
            <a:lvl7pPr lvl="6">
              <a:spcBef>
                <a:spcPts val="0"/>
              </a:spcBef>
              <a:buSzPts val="1100"/>
              <a:buChar char="●"/>
              <a:defRPr/>
            </a:lvl7pPr>
            <a:lvl8pPr lvl="7">
              <a:spcBef>
                <a:spcPts val="0"/>
              </a:spcBef>
              <a:buSzPts val="1100"/>
              <a:buChar char="○"/>
              <a:defRPr/>
            </a:lvl8pPr>
            <a:lvl9pPr lvl="8">
              <a:spcBef>
                <a:spcPts val="0"/>
              </a:spcBef>
              <a:buSzPts val="1100"/>
              <a:buChar char="■"/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33" name="Shape 3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Shape 3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Shape 3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300"/>
              <a:buChar char="●"/>
              <a:defRPr/>
            </a:lvl1pPr>
            <a:lvl2pPr lvl="1">
              <a:spcBef>
                <a:spcPts val="0"/>
              </a:spcBef>
              <a:buSzPts val="1100"/>
              <a:buChar char="○"/>
              <a:defRPr/>
            </a:lvl2pPr>
            <a:lvl3pPr lvl="2">
              <a:spcBef>
                <a:spcPts val="0"/>
              </a:spcBef>
              <a:buSzPts val="1100"/>
              <a:buChar char="■"/>
              <a:defRPr/>
            </a:lvl3pPr>
            <a:lvl4pPr lvl="3">
              <a:spcBef>
                <a:spcPts val="0"/>
              </a:spcBef>
              <a:buSzPts val="1100"/>
              <a:buChar char="●"/>
              <a:defRPr/>
            </a:lvl4pPr>
            <a:lvl5pPr lvl="4">
              <a:spcBef>
                <a:spcPts val="0"/>
              </a:spcBef>
              <a:buSzPts val="1100"/>
              <a:buChar char="○"/>
              <a:defRPr/>
            </a:lvl5pPr>
            <a:lvl6pPr lvl="5">
              <a:spcBef>
                <a:spcPts val="0"/>
              </a:spcBef>
              <a:buSzPts val="1100"/>
              <a:buChar char="■"/>
              <a:defRPr/>
            </a:lvl6pPr>
            <a:lvl7pPr lvl="6">
              <a:spcBef>
                <a:spcPts val="0"/>
              </a:spcBef>
              <a:buSzPts val="1100"/>
              <a:buChar char="●"/>
              <a:defRPr/>
            </a:lvl7pPr>
            <a:lvl8pPr lvl="7">
              <a:spcBef>
                <a:spcPts val="0"/>
              </a:spcBef>
              <a:buSzPts val="1100"/>
              <a:buChar char="○"/>
              <a:defRPr/>
            </a:lvl8pPr>
            <a:lvl9pPr lvl="8">
              <a:spcBef>
                <a:spcPts val="0"/>
              </a:spcBef>
              <a:buSzPts val="1100"/>
              <a:buChar char="■"/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300"/>
              <a:buChar char="●"/>
              <a:defRPr/>
            </a:lvl1pPr>
            <a:lvl2pPr lvl="1">
              <a:spcBef>
                <a:spcPts val="0"/>
              </a:spcBef>
              <a:buSzPts val="1100"/>
              <a:buChar char="○"/>
              <a:defRPr/>
            </a:lvl2pPr>
            <a:lvl3pPr lvl="2">
              <a:spcBef>
                <a:spcPts val="0"/>
              </a:spcBef>
              <a:buSzPts val="1100"/>
              <a:buChar char="■"/>
              <a:defRPr/>
            </a:lvl3pPr>
            <a:lvl4pPr lvl="3">
              <a:spcBef>
                <a:spcPts val="0"/>
              </a:spcBef>
              <a:buSzPts val="1100"/>
              <a:buChar char="●"/>
              <a:defRPr/>
            </a:lvl4pPr>
            <a:lvl5pPr lvl="4">
              <a:spcBef>
                <a:spcPts val="0"/>
              </a:spcBef>
              <a:buSzPts val="1100"/>
              <a:buChar char="○"/>
              <a:defRPr/>
            </a:lvl5pPr>
            <a:lvl6pPr lvl="5">
              <a:spcBef>
                <a:spcPts val="0"/>
              </a:spcBef>
              <a:buSzPts val="1100"/>
              <a:buChar char="■"/>
              <a:defRPr/>
            </a:lvl6pPr>
            <a:lvl7pPr lvl="6">
              <a:spcBef>
                <a:spcPts val="0"/>
              </a:spcBef>
              <a:buSzPts val="1100"/>
              <a:buChar char="●"/>
              <a:defRPr/>
            </a:lvl7pPr>
            <a:lvl8pPr lvl="7">
              <a:spcBef>
                <a:spcPts val="0"/>
              </a:spcBef>
              <a:buSzPts val="1100"/>
              <a:buChar char="○"/>
              <a:defRPr/>
            </a:lvl8pPr>
            <a:lvl9pPr lvl="8">
              <a:spcBef>
                <a:spcPts val="0"/>
              </a:spcBef>
              <a:buSzPts val="1100"/>
              <a:buChar char="■"/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42" name="Shape 4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Shape 4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Shape 4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49" name="Shape 4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Shape 5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Shape 52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300"/>
              <a:buChar char="●"/>
              <a:defRPr/>
            </a:lvl1pPr>
            <a:lvl2pPr lvl="1">
              <a:spcBef>
                <a:spcPts val="0"/>
              </a:spcBef>
              <a:buSzPts val="1100"/>
              <a:buChar char="○"/>
              <a:defRPr/>
            </a:lvl2pPr>
            <a:lvl3pPr lvl="2">
              <a:spcBef>
                <a:spcPts val="0"/>
              </a:spcBef>
              <a:buSzPts val="1100"/>
              <a:buChar char="■"/>
              <a:defRPr/>
            </a:lvl3pPr>
            <a:lvl4pPr lvl="3">
              <a:spcBef>
                <a:spcPts val="0"/>
              </a:spcBef>
              <a:buSzPts val="1100"/>
              <a:buChar char="●"/>
              <a:defRPr/>
            </a:lvl4pPr>
            <a:lvl5pPr lvl="4">
              <a:spcBef>
                <a:spcPts val="0"/>
              </a:spcBef>
              <a:buSzPts val="1100"/>
              <a:buChar char="○"/>
              <a:defRPr/>
            </a:lvl5pPr>
            <a:lvl6pPr lvl="5">
              <a:spcBef>
                <a:spcPts val="0"/>
              </a:spcBef>
              <a:buSzPts val="1100"/>
              <a:buChar char="■"/>
              <a:defRPr/>
            </a:lvl6pPr>
            <a:lvl7pPr lvl="6">
              <a:spcBef>
                <a:spcPts val="0"/>
              </a:spcBef>
              <a:buSzPts val="1100"/>
              <a:buChar char="●"/>
              <a:defRPr/>
            </a:lvl7pPr>
            <a:lvl8pPr lvl="7">
              <a:spcBef>
                <a:spcPts val="0"/>
              </a:spcBef>
              <a:buSzPts val="1100"/>
              <a:buChar char="○"/>
              <a:defRPr/>
            </a:lvl8pPr>
            <a:lvl9pPr lvl="8">
              <a:spcBef>
                <a:spcPts val="0"/>
              </a:spcBef>
              <a:buSzPts val="1100"/>
              <a:buChar char="■"/>
              <a:defRPr/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Shape 56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Shape 5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8" name="Shape 5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Shape 59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ru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63" name="Shape 6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Shape 6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5" name="Shape 6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Shape 66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Shape 68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300"/>
              <a:buChar char="●"/>
              <a:defRPr/>
            </a:lvl1pPr>
            <a:lvl2pPr lvl="1">
              <a:spcBef>
                <a:spcPts val="0"/>
              </a:spcBef>
              <a:buSzPts val="1100"/>
              <a:buChar char="○"/>
              <a:defRPr/>
            </a:lvl2pPr>
            <a:lvl3pPr lvl="2">
              <a:spcBef>
                <a:spcPts val="0"/>
              </a:spcBef>
              <a:buSzPts val="1100"/>
              <a:buChar char="■"/>
              <a:defRPr/>
            </a:lvl3pPr>
            <a:lvl4pPr lvl="3">
              <a:spcBef>
                <a:spcPts val="0"/>
              </a:spcBef>
              <a:buSzPts val="1100"/>
              <a:buChar char="●"/>
              <a:defRPr/>
            </a:lvl4pPr>
            <a:lvl5pPr lvl="4">
              <a:spcBef>
                <a:spcPts val="0"/>
              </a:spcBef>
              <a:buSzPts val="1100"/>
              <a:buChar char="○"/>
              <a:defRPr/>
            </a:lvl5pPr>
            <a:lvl6pPr lvl="5">
              <a:spcBef>
                <a:spcPts val="0"/>
              </a:spcBef>
              <a:buSzPts val="1100"/>
              <a:buChar char="■"/>
              <a:defRPr/>
            </a:lvl6pPr>
            <a:lvl7pPr lvl="6">
              <a:spcBef>
                <a:spcPts val="0"/>
              </a:spcBef>
              <a:buSzPts val="1100"/>
              <a:buChar char="●"/>
              <a:defRPr/>
            </a:lvl7pPr>
            <a:lvl8pPr lvl="7">
              <a:spcBef>
                <a:spcPts val="0"/>
              </a:spcBef>
              <a:buSzPts val="1100"/>
              <a:buChar char="○"/>
              <a:defRPr/>
            </a:lvl8pPr>
            <a:lvl9pPr lvl="8">
              <a:spcBef>
                <a:spcPts val="0"/>
              </a:spcBef>
              <a:buSzPts val="1100"/>
              <a:buChar char="■"/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algn="r">
              <a:spcBef>
                <a:spcPts val="0"/>
              </a:spcBef>
              <a:buNone/>
            </a:pPr>
            <a:fld id="{00000000-1234-1234-1234-123412341234}" type="slidenum">
              <a:rPr lang="ru"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ru"/>
              <a:t>БИПОЛЯРНЫЕ ТРАНЗИСТОРЫ</a:t>
            </a:r>
          </a:p>
        </p:txBody>
      </p:sp>
      <p:sp>
        <p:nvSpPr>
          <p:cNvPr id="87" name="Shape 87"/>
          <p:cNvSpPr txBox="1"/>
          <p:nvPr>
            <p:ph idx="1" type="subTitle"/>
          </p:nvPr>
        </p:nvSpPr>
        <p:spPr>
          <a:xfrm>
            <a:off x="757902" y="4260950"/>
            <a:ext cx="7688100" cy="541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algn="r">
              <a:spcBef>
                <a:spcPts val="0"/>
              </a:spcBef>
              <a:buNone/>
            </a:pPr>
            <a:r>
              <a:rPr lang="ru"/>
              <a:t>Подготовил: Кунильский Н.В.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588125" y="586400"/>
            <a:ext cx="7688700" cy="535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ru"/>
              <a:t>Определение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729450" y="1349450"/>
            <a:ext cx="7688700" cy="2990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ru">
                <a:solidFill>
                  <a:srgbClr val="4F4F4F"/>
                </a:solidFill>
              </a:rPr>
              <a:t>Биполярный транзистор</a:t>
            </a:r>
            <a:r>
              <a:rPr lang="ru">
                <a:solidFill>
                  <a:srgbClr val="4F4F4F"/>
                </a:solidFill>
                <a:highlight>
                  <a:srgbClr val="FFFFFF"/>
                </a:highlight>
              </a:rPr>
              <a:t> - электронный полупроводниковый прибор, один из типов транзисторов, предназначенный для усиления, генерирования и преобразования электрических сигналов. Транзистор называется </a:t>
            </a:r>
            <a:r>
              <a:rPr lang="ru">
                <a:solidFill>
                  <a:srgbClr val="4F4F4F"/>
                </a:solidFill>
              </a:rPr>
              <a:t>биполярный</a:t>
            </a:r>
            <a:r>
              <a:rPr lang="ru">
                <a:solidFill>
                  <a:srgbClr val="4F4F4F"/>
                </a:solidFill>
                <a:highlight>
                  <a:srgbClr val="FFFFFF"/>
                </a:highlight>
              </a:rPr>
              <a:t>, поскольку в работе прибора одновременно участвуют два типа носителей заряда – </a:t>
            </a:r>
            <a:r>
              <a:rPr lang="ru">
                <a:solidFill>
                  <a:srgbClr val="4F4F4F"/>
                </a:solidFill>
              </a:rPr>
              <a:t>электроны</a:t>
            </a:r>
            <a:r>
              <a:rPr lang="ru">
                <a:solidFill>
                  <a:srgbClr val="4F4F4F"/>
                </a:solidFill>
                <a:highlight>
                  <a:srgbClr val="FFFFFF"/>
                </a:highlight>
              </a:rPr>
              <a:t> и </a:t>
            </a:r>
            <a:r>
              <a:rPr lang="ru">
                <a:solidFill>
                  <a:srgbClr val="4F4F4F"/>
                </a:solidFill>
              </a:rPr>
              <a:t>дырки</a:t>
            </a:r>
            <a:r>
              <a:rPr lang="ru">
                <a:solidFill>
                  <a:srgbClr val="4F4F4F"/>
                </a:solidFill>
                <a:highlight>
                  <a:srgbClr val="FFFFFF"/>
                </a:highlight>
              </a:rPr>
              <a:t>.</a:t>
            </a:r>
          </a:p>
        </p:txBody>
      </p:sp>
      <p:pic>
        <p:nvPicPr>
          <p:cNvPr id="94" name="Shape 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83600" y="2326300"/>
            <a:ext cx="3097726" cy="2581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588125" y="586400"/>
            <a:ext cx="7688700" cy="535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ru"/>
              <a:t>Виды БПТ и их обозначения</a:t>
            </a: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729450" y="1349450"/>
            <a:ext cx="7688700" cy="2990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ru"/>
              <a:t>Биполярный транзистор состоит из трех областей монокристаллического полупроводника с разным типом проводимости: эмиттера, базы и коллектора.</a:t>
            </a:r>
          </a:p>
        </p:txBody>
      </p:sp>
      <p:pic>
        <p:nvPicPr>
          <p:cNvPr id="101" name="Shape 10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9438" y="3111113"/>
            <a:ext cx="3381375" cy="1228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Shape 10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36763" y="3111113"/>
            <a:ext cx="3381375" cy="1228725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Shape 103"/>
          <p:cNvSpPr txBox="1"/>
          <p:nvPr/>
        </p:nvSpPr>
        <p:spPr>
          <a:xfrm>
            <a:off x="890588" y="2811975"/>
            <a:ext cx="3059100" cy="2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ru"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N - P - N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5194313" y="2802525"/>
            <a:ext cx="3066300" cy="3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ru"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P - N - P</a:t>
            </a:r>
          </a:p>
        </p:txBody>
      </p:sp>
      <p:pic>
        <p:nvPicPr>
          <p:cNvPr id="105" name="Shape 10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46169" y="2033288"/>
            <a:ext cx="2572626" cy="1076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588125" y="586400"/>
            <a:ext cx="7688700" cy="535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ru"/>
              <a:t>Режимы работы биполярного транзистора</a:t>
            </a:r>
          </a:p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729450" y="1349450"/>
            <a:ext cx="7688700" cy="2990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ru"/>
              <a:t>Каждый из переходов транзистора можно включить либо в прямом, либо в обратном направлении. В зависимости от этого различают три режима работы:</a:t>
            </a:r>
            <a:br>
              <a:rPr lang="ru"/>
            </a:br>
            <a:r>
              <a:rPr lang="ru"/>
              <a:t>1. Режим отсечки - оба перехода закрыты, через транзистор обычно идет сравнительно небольшой ток.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ru"/>
              <a:t>2. Режим насыщения - оба перехода открыты.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ru"/>
              <a:t>3. Активный режим - один из p-n переходов открыт, а другой закрыт.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buNone/>
            </a:pPr>
            <a:r>
              <a:rPr lang="ru"/>
              <a:t>По характеру движения носителей тока в базе различают диффузионные и дрейфовые биполярные транзисторы.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588125" y="586400"/>
            <a:ext cx="7688700" cy="535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ru"/>
              <a:t>Физические процессы протекающие в </a:t>
            </a:r>
            <a:r>
              <a:rPr lang="ru"/>
              <a:t>БПТ</a:t>
            </a:r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729450" y="1349450"/>
            <a:ext cx="7688700" cy="2990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ru"/>
              <a:t>В биполярном транзисторе протекают следующие физические процессы:</a:t>
            </a:r>
          </a:p>
          <a:p>
            <a: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ru"/>
              <a:t>Инжекция</a:t>
            </a:r>
          </a:p>
          <a:p>
            <a: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ru"/>
              <a:t>Экстракция</a:t>
            </a:r>
          </a:p>
          <a:p>
            <a: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ru"/>
              <a:t>Диффузия</a:t>
            </a:r>
          </a:p>
          <a:p>
            <a:pPr indent="-311150" lvl="0" marL="457200" rtl="0">
              <a:spcBef>
                <a:spcPts val="0"/>
              </a:spcBef>
              <a:buSzPts val="1300"/>
              <a:buAutoNum type="arabicPeriod"/>
            </a:pPr>
            <a:r>
              <a:rPr lang="ru"/>
              <a:t>Рекомбинация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Shape 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95600" y="623875"/>
            <a:ext cx="3152775" cy="3895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Shape 1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56187" y="842125"/>
            <a:ext cx="3631600" cy="3459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Shape 1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67100" y="1090800"/>
            <a:ext cx="5715000" cy="3495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Shape 1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31925" y="1219388"/>
            <a:ext cx="6648450" cy="323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type="title"/>
          </p:nvPr>
        </p:nvSpPr>
        <p:spPr>
          <a:xfrm>
            <a:off x="729450" y="598000"/>
            <a:ext cx="7688700" cy="535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ru"/>
              <a:t>Спасибо за внимание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