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4" r:id="rId5"/>
    <p:sldId id="265" r:id="rId6"/>
    <p:sldId id="266" r:id="rId7"/>
    <p:sldId id="267" r:id="rId8"/>
    <p:sldId id="268" r:id="rId9"/>
    <p:sldId id="269" r:id="rId10"/>
    <p:sldId id="260" r:id="rId11"/>
    <p:sldId id="263" r:id="rId12"/>
    <p:sldId id="272" r:id="rId13"/>
    <p:sldId id="271" r:id="rId14"/>
    <p:sldId id="275" r:id="rId15"/>
    <p:sldId id="274" r:id="rId16"/>
    <p:sldId id="273" r:id="rId17"/>
    <p:sldId id="280" r:id="rId18"/>
    <p:sldId id="278" r:id="rId19"/>
    <p:sldId id="277" r:id="rId20"/>
    <p:sldId id="279" r:id="rId21"/>
    <p:sldId id="276" r:id="rId22"/>
    <p:sldId id="270" r:id="rId23"/>
    <p:sldId id="259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46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11.12.2017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11.12.2017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11.12.2017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4365104"/>
            <a:ext cx="6400800" cy="1752600"/>
          </a:xfrm>
        </p:spPr>
        <p:txBody>
          <a:bodyPr/>
          <a:lstStyle/>
          <a:p>
            <a:pPr algn="r"/>
            <a:r>
              <a:rPr lang="ru-RU" dirty="0" smtClean="0"/>
              <a:t>Работу выполнил студент группы 21317: </a:t>
            </a:r>
          </a:p>
          <a:p>
            <a:pPr algn="r"/>
            <a:r>
              <a:rPr lang="ru-RU" dirty="0" err="1" smtClean="0"/>
              <a:t>Гамар</a:t>
            </a:r>
            <a:r>
              <a:rPr lang="ru-RU" dirty="0" smtClean="0"/>
              <a:t> Никита Юрьевич</a:t>
            </a:r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Репрограммируемые</a:t>
            </a:r>
            <a:r>
              <a:rPr lang="ru-RU" dirty="0"/>
              <a:t> полупроводниковые запоминающие устройства на основе МДП-транзисторов.</a:t>
            </a:r>
          </a:p>
        </p:txBody>
      </p:sp>
    </p:spTree>
    <p:extLst>
      <p:ext uri="{BB962C8B-B14F-4D97-AF65-F5344CB8AC3E}">
        <p14:creationId xmlns:p14="http://schemas.microsoft.com/office/powerpoint/2010/main" val="117712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Меняя заряд на плавающем затворе: для </a:t>
            </a:r>
            <a:r>
              <a:rPr lang="ru-RU" dirty="0"/>
              <a:t>p-канальных транзисторов </a:t>
            </a:r>
            <a:r>
              <a:rPr lang="ru-RU" dirty="0" smtClean="0"/>
              <a:t>запись </a:t>
            </a:r>
            <a:r>
              <a:rPr lang="ru-RU" dirty="0"/>
              <a:t>положительного заряда увеличивает пороговое напряжение в область отрицательных напряжений, а для n-канальных транзисторов запись отрицательного заряда </a:t>
            </a:r>
            <a:r>
              <a:rPr lang="ru-RU" dirty="0" smtClean="0"/>
              <a:t>увеличивает </a:t>
            </a:r>
            <a:r>
              <a:rPr lang="ru-RU" dirty="0"/>
              <a:t>пороговое напряжение в область положительных напряжений.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Характеристики флэш-памяти</a:t>
            </a:r>
          </a:p>
        </p:txBody>
      </p:sp>
      <p:pic>
        <p:nvPicPr>
          <p:cNvPr id="4" name="Picture 2" descr="C:\Users\AlexHome\Desktop\МОЭ\Характеристики переключения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336598"/>
            <a:ext cx="4176465" cy="239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710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 базе МДП – транзисторов с плавающим затвором, которое позволяет хранить заряд, записанный на плавающий затвор, реализованы устройства </a:t>
            </a:r>
            <a:r>
              <a:rPr lang="en-US" dirty="0" smtClean="0"/>
              <a:t>flash – </a:t>
            </a:r>
            <a:r>
              <a:rPr lang="ru-RU" dirty="0" smtClean="0"/>
              <a:t>памяти. Операция программирования (заряжение плавающего затвора) проводиться лавинной инжекцией электронов из стоковой области канала МДП – транзистора.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Применение МДП </a:t>
            </a:r>
            <a:r>
              <a:rPr lang="ru-RU" sz="2800" dirty="0" smtClean="0"/>
              <a:t>транзисторов </a:t>
            </a:r>
            <a:r>
              <a:rPr lang="ru-RU" sz="2800" dirty="0"/>
              <a:t>с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плавающим затвором.</a:t>
            </a:r>
            <a:endParaRPr lang="ru-RU" sz="2800" dirty="0"/>
          </a:p>
        </p:txBody>
      </p:sp>
      <p:pic>
        <p:nvPicPr>
          <p:cNvPr id="1026" name="Picture 2" descr="http://quartz.od.ua/files/news/5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417215"/>
            <a:ext cx="3347864" cy="2306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mg.tomshardware.com/uk/2004/11/12/is_flash_heading_for_retirement/aufmach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01" y="4463850"/>
            <a:ext cx="3510555" cy="2213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648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В МДП-транзисторах с плавающим затвором при реализации их в качестве элемента флэш-памяти используется три физических механизма записи/стирания </a:t>
            </a:r>
            <a:r>
              <a:rPr lang="ru-RU" dirty="0" smtClean="0"/>
              <a:t>информационного </a:t>
            </a:r>
            <a:r>
              <a:rPr lang="ru-RU" dirty="0"/>
              <a:t>заряда на плавающий </a:t>
            </a:r>
            <a:r>
              <a:rPr lang="ru-RU" dirty="0" smtClean="0"/>
              <a:t>затвор.</a:t>
            </a:r>
          </a:p>
          <a:p>
            <a:r>
              <a:rPr lang="ru-RU" dirty="0"/>
              <a:t>1) </a:t>
            </a:r>
            <a:r>
              <a:rPr lang="ru-RU" dirty="0" smtClean="0"/>
              <a:t>Туннельная </a:t>
            </a:r>
            <a:r>
              <a:rPr lang="ru-RU" dirty="0"/>
              <a:t>(автоэлектронная) </a:t>
            </a:r>
            <a:r>
              <a:rPr lang="ru-RU" dirty="0" smtClean="0"/>
              <a:t>инжекция </a:t>
            </a:r>
            <a:r>
              <a:rPr lang="ru-RU" dirty="0"/>
              <a:t>по механизму </a:t>
            </a:r>
            <a:r>
              <a:rPr lang="ru-RU" dirty="0" err="1" smtClean="0"/>
              <a:t>Фаулера</a:t>
            </a:r>
            <a:r>
              <a:rPr lang="ru-RU" dirty="0" smtClean="0"/>
              <a:t>–</a:t>
            </a:r>
            <a:r>
              <a:rPr lang="ru-RU" dirty="0" err="1" smtClean="0"/>
              <a:t>Нордгейма</a:t>
            </a:r>
            <a:r>
              <a:rPr lang="ru-RU" dirty="0" smtClean="0"/>
              <a:t>.</a:t>
            </a:r>
          </a:p>
          <a:p>
            <a:r>
              <a:rPr lang="ru-RU" dirty="0"/>
              <a:t>2) </a:t>
            </a:r>
            <a:r>
              <a:rPr lang="ru-RU" dirty="0" smtClean="0"/>
              <a:t>Инжекция </a:t>
            </a:r>
            <a:r>
              <a:rPr lang="ru-RU" dirty="0"/>
              <a:t>горячих электронов из области канала вблизи стока, обусловленная разогревом электронного газа в сильном электрическом поле в этой </a:t>
            </a:r>
            <a:r>
              <a:rPr lang="ru-RU" dirty="0" smtClean="0"/>
              <a:t>области.</a:t>
            </a:r>
          </a:p>
          <a:p>
            <a:r>
              <a:rPr lang="ru-RU" dirty="0"/>
              <a:t>3) инжекция горячих электронов или </a:t>
            </a:r>
            <a:r>
              <a:rPr lang="ru-RU" dirty="0" smtClean="0"/>
              <a:t>дырок</a:t>
            </a:r>
            <a:r>
              <a:rPr lang="ru-RU" dirty="0"/>
              <a:t>, инициированная туннельным пробоем зона–зона, полупроводниковой подложки.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Механизм записи информационного заряда на плавающий затвор в p- и n-канальном МДП-транзисторе</a:t>
            </a:r>
          </a:p>
        </p:txBody>
      </p:sp>
    </p:spTree>
    <p:extLst>
      <p:ext uri="{BB962C8B-B14F-4D97-AF65-F5344CB8AC3E}">
        <p14:creationId xmlns:p14="http://schemas.microsoft.com/office/powerpoint/2010/main" val="330462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При подаче на электрод затвора напряжения в </a:t>
            </a:r>
            <a:r>
              <a:rPr lang="ru-RU" dirty="0" err="1" smtClean="0"/>
              <a:t>подзатворном</a:t>
            </a:r>
            <a:r>
              <a:rPr lang="ru-RU" dirty="0" smtClean="0"/>
              <a:t> диэлектрике </a:t>
            </a:r>
            <a:r>
              <a:rPr lang="ru-RU" dirty="0"/>
              <a:t>возникает электрическое поле и </a:t>
            </a:r>
            <a:r>
              <a:rPr lang="ru-RU" dirty="0" smtClean="0"/>
              <a:t>протекает инжекционный </a:t>
            </a:r>
            <a:r>
              <a:rPr lang="ru-RU" dirty="0"/>
              <a:t>ток. Рассмотрим основные </a:t>
            </a:r>
            <a:r>
              <a:rPr lang="ru-RU" dirty="0" smtClean="0"/>
              <a:t>соотношения, определяющие </a:t>
            </a:r>
            <a:r>
              <a:rPr lang="ru-RU" dirty="0"/>
              <a:t>характер накопления инжектированного заряда </a:t>
            </a:r>
            <a:r>
              <a:rPr lang="ru-RU" dirty="0" smtClean="0"/>
              <a:t>на плавающем </a:t>
            </a:r>
            <a:r>
              <a:rPr lang="ru-RU" dirty="0"/>
              <a:t>затворе полевого транзистора. Величина </a:t>
            </a:r>
            <a:r>
              <a:rPr lang="ru-RU" dirty="0" smtClean="0"/>
              <a:t>заряда (</a:t>
            </a:r>
            <a:r>
              <a:rPr lang="ru-RU" dirty="0" err="1" smtClean="0"/>
              <a:t>Qох</a:t>
            </a:r>
            <a:r>
              <a:rPr lang="ru-RU" dirty="0" smtClean="0"/>
              <a:t>(т</a:t>
            </a:r>
            <a:r>
              <a:rPr lang="ru-RU" dirty="0"/>
              <a:t>) равна:</a:t>
            </a:r>
          </a:p>
          <a:p>
            <a:r>
              <a:rPr lang="ru-RU" dirty="0" smtClean="0"/>
              <a:t> </a:t>
            </a:r>
            <a:r>
              <a:rPr lang="ru-RU" dirty="0" err="1"/>
              <a:t>Qox</a:t>
            </a:r>
            <a:r>
              <a:rPr lang="ru-RU" dirty="0"/>
              <a:t>(r) = ∫ l( t )</a:t>
            </a:r>
            <a:r>
              <a:rPr lang="ru-RU" dirty="0" err="1"/>
              <a:t>dt</a:t>
            </a:r>
            <a:r>
              <a:rPr lang="ru-RU" dirty="0"/>
              <a:t> где l(t) — величина инжекционного тока </a:t>
            </a:r>
            <a:r>
              <a:rPr lang="ru-RU" dirty="0" smtClean="0"/>
              <a:t>в момент </a:t>
            </a:r>
            <a:r>
              <a:rPr lang="ru-RU" dirty="0"/>
              <a:t>времени t.</a:t>
            </a:r>
          </a:p>
          <a:p>
            <a:r>
              <a:rPr lang="ru-RU" dirty="0" smtClean="0"/>
              <a:t>Величина </a:t>
            </a:r>
            <a:r>
              <a:rPr lang="ru-RU" dirty="0"/>
              <a:t>туннельного тока I(t) описывается соотношением </a:t>
            </a:r>
            <a:r>
              <a:rPr lang="ru-RU" dirty="0" smtClean="0"/>
              <a:t>для туннельного </a:t>
            </a:r>
            <a:r>
              <a:rPr lang="ru-RU" dirty="0"/>
              <a:t>тока </a:t>
            </a:r>
            <a:r>
              <a:rPr lang="ru-RU" dirty="0" err="1"/>
              <a:t>Фаулера-Нордгейма</a:t>
            </a:r>
            <a:r>
              <a:rPr lang="ru-RU" dirty="0"/>
              <a:t> из полупроводника в </a:t>
            </a:r>
            <a:r>
              <a:rPr lang="ru-RU" dirty="0" smtClean="0"/>
              <a:t>зону проводимости </a:t>
            </a:r>
            <a:r>
              <a:rPr lang="ru-RU" dirty="0"/>
              <a:t>диэлектрика через треугольный барьер:</a:t>
            </a:r>
          </a:p>
          <a:p>
            <a:r>
              <a:rPr lang="ru-RU" dirty="0" smtClean="0"/>
              <a:t>I(t</a:t>
            </a:r>
            <a:r>
              <a:rPr lang="ru-RU" dirty="0"/>
              <a:t>) = А(E0x)*</a:t>
            </a:r>
            <a:r>
              <a:rPr lang="ru-RU" dirty="0" err="1"/>
              <a:t>ехр</a:t>
            </a:r>
            <a:r>
              <a:rPr lang="ru-RU" dirty="0"/>
              <a:t>(-</a:t>
            </a:r>
            <a:r>
              <a:rPr lang="ru-RU" dirty="0" smtClean="0"/>
              <a:t>E0/E0x), где </a:t>
            </a:r>
            <a:r>
              <a:rPr lang="ru-RU" dirty="0"/>
              <a:t>А и Е0 — параметры, характерные для </a:t>
            </a:r>
            <a:r>
              <a:rPr lang="ru-RU" dirty="0" smtClean="0"/>
              <a:t>туннельного контакта</a:t>
            </a:r>
            <a:r>
              <a:rPr lang="ru-RU" dirty="0"/>
              <a:t>.</a:t>
            </a:r>
          </a:p>
          <a:p>
            <a:r>
              <a:rPr lang="ru-RU" dirty="0" smtClean="0"/>
              <a:t>Это </a:t>
            </a:r>
            <a:r>
              <a:rPr lang="ru-RU" dirty="0"/>
              <a:t>уравнение называют уравнением </a:t>
            </a:r>
            <a:r>
              <a:rPr lang="ru-RU" dirty="0" err="1"/>
              <a:t>Фаулера-Нордгейма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Туннельная инжекция </a:t>
            </a:r>
            <a:r>
              <a:rPr lang="ru-RU" dirty="0" err="1"/>
              <a:t>Фаулера-Нордгейма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608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Основной вклад в туннельный ток из полупроводника </a:t>
            </a:r>
            <a:r>
              <a:rPr lang="ru-RU" dirty="0" smtClean="0"/>
              <a:t>дают электроны</a:t>
            </a:r>
            <a:r>
              <a:rPr lang="ru-RU" dirty="0"/>
              <a:t>, расположенные вблизи дна зоны </a:t>
            </a:r>
            <a:r>
              <a:rPr lang="ru-RU" dirty="0" smtClean="0"/>
              <a:t>проводимости полупроводника</a:t>
            </a:r>
            <a:r>
              <a:rPr lang="ru-RU" dirty="0"/>
              <a:t>, а из металла – электроны, имеющие </a:t>
            </a:r>
            <a:r>
              <a:rPr lang="ru-RU" dirty="0" smtClean="0"/>
              <a:t>энергию вблизи </a:t>
            </a:r>
            <a:r>
              <a:rPr lang="ru-RU" dirty="0"/>
              <a:t>уровня Ферми в металле. Накапливаемый на </a:t>
            </a:r>
            <a:r>
              <a:rPr lang="ru-RU" dirty="0" smtClean="0"/>
              <a:t>плавающем затворе </a:t>
            </a:r>
            <a:r>
              <a:rPr lang="ru-RU" dirty="0"/>
              <a:t>инжектированный заряд Q(т) будет вызывать </a:t>
            </a:r>
            <a:r>
              <a:rPr lang="ru-RU" dirty="0" smtClean="0"/>
              <a:t>уменьшение напряженности </a:t>
            </a:r>
            <a:r>
              <a:rPr lang="ru-RU" dirty="0"/>
              <a:t>электрического поля </a:t>
            </a:r>
            <a:r>
              <a:rPr lang="ru-RU" dirty="0" err="1"/>
              <a:t>Ет</a:t>
            </a:r>
            <a:r>
              <a:rPr lang="ru-RU" dirty="0"/>
              <a:t> в первом диэлектрике.</a:t>
            </a:r>
          </a:p>
          <a:p>
            <a:r>
              <a:rPr lang="ru-RU" dirty="0" smtClean="0"/>
              <a:t>Величина </a:t>
            </a:r>
            <a:r>
              <a:rPr lang="ru-RU" dirty="0"/>
              <a:t>электрического поля </a:t>
            </a:r>
            <a:r>
              <a:rPr lang="ru-RU" dirty="0" err="1"/>
              <a:t>Ет</a:t>
            </a:r>
            <a:r>
              <a:rPr lang="ru-RU" dirty="0"/>
              <a:t>, </a:t>
            </a:r>
            <a:r>
              <a:rPr lang="ru-RU" dirty="0" smtClean="0"/>
              <a:t>обуславливающая </a:t>
            </a:r>
            <a:r>
              <a:rPr lang="ru-RU" dirty="0" err="1" smtClean="0"/>
              <a:t>туннелирование</a:t>
            </a:r>
            <a:r>
              <a:rPr lang="ru-RU" dirty="0"/>
              <a:t>, равна</a:t>
            </a:r>
            <a:r>
              <a:rPr lang="ru-RU" dirty="0" smtClean="0"/>
              <a:t>: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Из </a:t>
            </a:r>
            <a:r>
              <a:rPr lang="ru-RU" dirty="0"/>
              <a:t>уравнений следует, что при малых временах х </a:t>
            </a:r>
            <a:r>
              <a:rPr lang="ru-RU" dirty="0" smtClean="0"/>
              <a:t>наполненный заряд </a:t>
            </a:r>
            <a:r>
              <a:rPr lang="ru-RU" dirty="0"/>
              <a:t>Q(x) мал и линейно возрастает с временем т, поскольку поле </a:t>
            </a:r>
            <a:r>
              <a:rPr lang="ru-RU" dirty="0" smtClean="0"/>
              <a:t>в окисле </a:t>
            </a:r>
            <a:r>
              <a:rPr lang="ru-RU" dirty="0" err="1"/>
              <a:t>Еох</a:t>
            </a:r>
            <a:r>
              <a:rPr lang="ru-RU" dirty="0"/>
              <a:t> и туннельный ток l(t) постоянны.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356992"/>
            <a:ext cx="3384376" cy="108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478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84168" y="1556792"/>
            <a:ext cx="2450232" cy="360040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Двухмерный характер распределения </a:t>
            </a:r>
            <a:r>
              <a:rPr lang="ru-RU" dirty="0"/>
              <a:t>э</a:t>
            </a:r>
            <a:r>
              <a:rPr lang="ru-RU" dirty="0" smtClean="0"/>
              <a:t>лектрического поля вблизи стока</a:t>
            </a:r>
            <a:r>
              <a:rPr lang="ru-RU" dirty="0"/>
              <a:t> о</a:t>
            </a:r>
            <a:r>
              <a:rPr lang="ru-RU" dirty="0" smtClean="0"/>
              <a:t>буславливает наличие как продольной</a:t>
            </a:r>
            <a:r>
              <a:rPr lang="ru-RU" dirty="0"/>
              <a:t>, </a:t>
            </a:r>
            <a:r>
              <a:rPr lang="ru-RU" dirty="0" smtClean="0"/>
              <a:t>так и поперечной составляющей поля </a:t>
            </a:r>
            <a:r>
              <a:rPr lang="ru-RU" dirty="0"/>
              <a:t>за </a:t>
            </a:r>
            <a:r>
              <a:rPr lang="ru-RU" dirty="0" smtClean="0"/>
              <a:t>счет приложенного напряжения к стоку </a:t>
            </a:r>
            <a:r>
              <a:rPr lang="ru-RU" dirty="0" err="1"/>
              <a:t>Vd</a:t>
            </a:r>
            <a:r>
              <a:rPr lang="ru-RU" dirty="0"/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/>
              <a:t>Инжекция горячих электронов при лавинном умножении в</a:t>
            </a:r>
            <a:br>
              <a:rPr lang="ru-RU" sz="2800" dirty="0"/>
            </a:br>
            <a:r>
              <a:rPr lang="ru-RU" sz="2800" dirty="0"/>
              <a:t>области канала вблизи </a:t>
            </a:r>
            <a:r>
              <a:rPr lang="ru-RU" sz="2800" dirty="0" smtClean="0"/>
              <a:t>стока</a:t>
            </a:r>
            <a:endParaRPr lang="ru-RU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51816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435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/>
              <a:t>Схема, иллюстрирующая разогрев и инжекцию горячих электронов</a:t>
            </a:r>
            <a:br>
              <a:rPr lang="ru-RU" sz="1800" dirty="0"/>
            </a:br>
            <a:r>
              <a:rPr lang="ru-RU" sz="1800" dirty="0"/>
              <a:t>из области канала вблизи стока в </a:t>
            </a:r>
            <a:r>
              <a:rPr lang="ru-RU" sz="1800" dirty="0" err="1"/>
              <a:t>подзатворный</a:t>
            </a:r>
            <a:r>
              <a:rPr lang="ru-RU" sz="1800" dirty="0"/>
              <a:t> диэлектрик для </a:t>
            </a:r>
            <a:r>
              <a:rPr lang="ru-RU" sz="1800" dirty="0" smtClean="0"/>
              <a:t>n- и </a:t>
            </a:r>
            <a:r>
              <a:rPr lang="ru-RU" sz="1800" dirty="0"/>
              <a:t>р- </a:t>
            </a:r>
            <a:r>
              <a:rPr lang="ru-RU" sz="1800" dirty="0" smtClean="0"/>
              <a:t>канальных МДП </a:t>
            </a:r>
            <a:r>
              <a:rPr lang="ru-RU" sz="1800" dirty="0"/>
              <a:t>транзисторов с плавающим </a:t>
            </a:r>
            <a:r>
              <a:rPr lang="ru-RU" sz="1800" dirty="0" smtClean="0"/>
              <a:t>затвором.</a:t>
            </a:r>
            <a:endParaRPr lang="ru-RU" sz="1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556792"/>
            <a:ext cx="3816424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231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Характеристики программирования для флэш-элементов памяти с </a:t>
            </a:r>
            <a:r>
              <a:rPr lang="ru-RU" sz="2400" dirty="0" err="1"/>
              <a:t>ис</a:t>
            </a:r>
            <a:r>
              <a:rPr lang="ru-RU" sz="2400" dirty="0"/>
              <a:t>-</a:t>
            </a:r>
            <a:br>
              <a:rPr lang="ru-RU" sz="2400" dirty="0"/>
            </a:br>
            <a:r>
              <a:rPr lang="ru-RU" sz="2400" dirty="0"/>
              <a:t>пользованием инжекции горячих электронов</a:t>
            </a:r>
            <a:r>
              <a:rPr lang="ru-RU" sz="2400" dirty="0" smtClean="0"/>
              <a:t>:</a:t>
            </a:r>
            <a:endParaRPr lang="ru-RU" sz="24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844824"/>
            <a:ext cx="3429000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852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/>
              <a:t>Инжекция горячих электронов и дырок при межзонном</a:t>
            </a:r>
            <a:br>
              <a:rPr lang="ru-RU" sz="2800" dirty="0"/>
            </a:br>
            <a:r>
              <a:rPr lang="ru-RU" sz="2800" dirty="0" err="1" smtClean="0"/>
              <a:t>туннелировании</a:t>
            </a:r>
            <a:endParaRPr lang="ru-RU" sz="28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772816"/>
            <a:ext cx="3888432" cy="4204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103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Запись </a:t>
            </a:r>
            <a:r>
              <a:rPr lang="ru-RU" dirty="0"/>
              <a:t>за счет инжекции горячих электронов вблизи стока; стирание за счет </a:t>
            </a:r>
            <a:r>
              <a:rPr lang="ru-RU" dirty="0" err="1"/>
              <a:t>туннелирования</a:t>
            </a:r>
            <a:r>
              <a:rPr lang="ru-RU" dirty="0"/>
              <a:t> </a:t>
            </a:r>
            <a:r>
              <a:rPr lang="ru-RU" dirty="0" err="1"/>
              <a:t>Фаулера</a:t>
            </a:r>
            <a:r>
              <a:rPr lang="ru-RU" dirty="0"/>
              <a:t>–</a:t>
            </a:r>
            <a:r>
              <a:rPr lang="ru-RU" dirty="0" err="1"/>
              <a:t>Нордгейма</a:t>
            </a:r>
            <a:r>
              <a:rPr lang="ru-RU" dirty="0"/>
              <a:t> в область </a:t>
            </a:r>
            <a:r>
              <a:rPr lang="ru-RU" dirty="0" smtClean="0"/>
              <a:t>истока.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dirty="0"/>
              <a:t>Режимы записи</a:t>
            </a:r>
            <a:r>
              <a:rPr lang="en-US" altLang="ru-RU" sz="2800" dirty="0"/>
              <a:t>/</a:t>
            </a:r>
            <a:r>
              <a:rPr lang="ru-RU" altLang="ru-RU" sz="2800" dirty="0"/>
              <a:t>стирания в МДП – транзисторах флэш – элементов памяти </a:t>
            </a:r>
            <a:endParaRPr lang="ru-RU" sz="28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068960"/>
            <a:ext cx="7107649" cy="2341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993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 основе системы резистор – МДП – транзистор можно реализовать элементарную логическую ячейку с двумя значениями 0 и 1.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Ячейка памяти на основе </a:t>
            </a:r>
            <a:r>
              <a:rPr lang="ru-RU" dirty="0" err="1" smtClean="0"/>
              <a:t>мдп</a:t>
            </a:r>
            <a:r>
              <a:rPr lang="ru-RU" dirty="0" smtClean="0"/>
              <a:t> – транзистора. </a:t>
            </a:r>
            <a:endParaRPr lang="ru-RU" dirty="0"/>
          </a:p>
        </p:txBody>
      </p:sp>
      <p:pic>
        <p:nvPicPr>
          <p:cNvPr id="1026" name="Picture 2" descr="http://ok-t.ru/studopedia/baza18/2122894964504.files/image169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852936"/>
            <a:ext cx="4608512" cy="3820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984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Запись </a:t>
            </a:r>
            <a:r>
              <a:rPr lang="ru-RU" dirty="0"/>
              <a:t>за счет </a:t>
            </a:r>
            <a:r>
              <a:rPr lang="ru-RU" dirty="0" err="1"/>
              <a:t>туннелирования</a:t>
            </a:r>
            <a:r>
              <a:rPr lang="ru-RU" dirty="0"/>
              <a:t> </a:t>
            </a:r>
            <a:r>
              <a:rPr lang="ru-RU" dirty="0" err="1"/>
              <a:t>Фаулера</a:t>
            </a:r>
            <a:r>
              <a:rPr lang="ru-RU" dirty="0"/>
              <a:t>–</a:t>
            </a:r>
            <a:r>
              <a:rPr lang="ru-RU" dirty="0" err="1"/>
              <a:t>Нордгейма</a:t>
            </a:r>
            <a:r>
              <a:rPr lang="ru-RU" dirty="0"/>
              <a:t> из области канала; стирание за счет </a:t>
            </a:r>
            <a:r>
              <a:rPr lang="ru-RU" dirty="0" err="1"/>
              <a:t>туннелирования</a:t>
            </a:r>
            <a:r>
              <a:rPr lang="ru-RU" dirty="0"/>
              <a:t> в область </a:t>
            </a:r>
            <a:r>
              <a:rPr lang="ru-RU" dirty="0" smtClean="0"/>
              <a:t>стока.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dirty="0"/>
              <a:t>Режимы записи</a:t>
            </a:r>
            <a:r>
              <a:rPr lang="en-US" altLang="ru-RU" sz="2800" dirty="0"/>
              <a:t>/</a:t>
            </a:r>
            <a:r>
              <a:rPr lang="ru-RU" altLang="ru-RU" sz="2800" dirty="0"/>
              <a:t>стирания в МДП – транзисторах флэш – элементов памяти </a:t>
            </a:r>
            <a:endParaRPr lang="ru-RU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924944"/>
            <a:ext cx="7836801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613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Запись </a:t>
            </a:r>
            <a:r>
              <a:rPr lang="ru-RU" dirty="0"/>
              <a:t>и стирание за счет </a:t>
            </a:r>
            <a:r>
              <a:rPr lang="ru-RU" dirty="0" err="1"/>
              <a:t>туннелирования</a:t>
            </a:r>
            <a:r>
              <a:rPr lang="ru-RU" dirty="0"/>
              <a:t> </a:t>
            </a:r>
            <a:r>
              <a:rPr lang="ru-RU" dirty="0" err="1"/>
              <a:t>Фаулера</a:t>
            </a:r>
            <a:r>
              <a:rPr lang="ru-RU" dirty="0"/>
              <a:t>–</a:t>
            </a:r>
            <a:r>
              <a:rPr lang="ru-RU" dirty="0" err="1"/>
              <a:t>Нордгейма</a:t>
            </a:r>
            <a:r>
              <a:rPr lang="ru-RU" dirty="0"/>
              <a:t> из/в область </a:t>
            </a:r>
            <a:r>
              <a:rPr lang="ru-RU" dirty="0" smtClean="0"/>
              <a:t>канала.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dirty="0"/>
              <a:t>Режимы записи</a:t>
            </a:r>
            <a:r>
              <a:rPr lang="en-US" altLang="ru-RU" sz="2800" dirty="0"/>
              <a:t>/</a:t>
            </a:r>
            <a:r>
              <a:rPr lang="ru-RU" altLang="ru-RU" sz="2800" dirty="0"/>
              <a:t>стирания в МДП – транзисторах флэш – элементов памяти </a:t>
            </a:r>
            <a:endParaRPr lang="ru-RU" sz="2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2636912"/>
            <a:ext cx="7554371" cy="2641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145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dirty="0"/>
              <a:t>В.А. Гуртов «Твердотельная электроника</a:t>
            </a:r>
            <a:r>
              <a:rPr lang="ru-RU" altLang="ru-RU" dirty="0" smtClean="0"/>
              <a:t>»</a:t>
            </a:r>
            <a:endParaRPr lang="ru-RU" alt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445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3200" dirty="0"/>
          </a:p>
          <a:p>
            <a:endParaRPr lang="ru-RU" sz="3200" dirty="0" smtClean="0"/>
          </a:p>
          <a:p>
            <a:pPr marL="0" indent="0" algn="ctr">
              <a:buNone/>
            </a:pPr>
            <a:r>
              <a:rPr lang="ru-RU" sz="6600" dirty="0" smtClean="0"/>
              <a:t>Спасибо за внимание.</a:t>
            </a:r>
            <a:endParaRPr lang="ru-RU" sz="6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07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dirty="0" smtClean="0"/>
              <a:t>Но у этих схем есть один недостаток – при отключении напряжения питания записанная информация исчезает.</a:t>
            </a:r>
          </a:p>
          <a:p>
            <a:r>
              <a:rPr lang="ru-RU" sz="1600" dirty="0" smtClean="0"/>
              <a:t>Для реализации энергонезависимого </a:t>
            </a:r>
            <a:r>
              <a:rPr lang="ru-RU" sz="1600" dirty="0" err="1" smtClean="0"/>
              <a:t>репрограммируемого</a:t>
            </a:r>
            <a:r>
              <a:rPr lang="ru-RU" sz="1600" dirty="0" smtClean="0"/>
              <a:t> полупроводникового запоминающего устройства необходим МДП – транзистор, в котором обратимым образом было бы возможно изменять пороговое напряжение </a:t>
            </a:r>
            <a:r>
              <a:rPr lang="en-US" sz="1600" dirty="0"/>
              <a:t>V</a:t>
            </a:r>
            <a:r>
              <a:rPr lang="ru-RU" sz="1600" dirty="0" smtClean="0"/>
              <a:t>т</a:t>
            </a:r>
            <a:r>
              <a:rPr lang="en-US" sz="1600" dirty="0" smtClean="0"/>
              <a:t> </a:t>
            </a:r>
            <a:r>
              <a:rPr lang="ru-RU" sz="1600" dirty="0" smtClean="0"/>
              <a:t>за счёт изменения встроенного в диэлектрик заряда </a:t>
            </a:r>
            <a:r>
              <a:rPr lang="en-US" sz="1600" dirty="0"/>
              <a:t>Q</a:t>
            </a:r>
            <a:r>
              <a:rPr lang="ru-RU" sz="1600" dirty="0" smtClean="0"/>
              <a:t>ох.</a:t>
            </a:r>
            <a:endParaRPr lang="ru-RU" sz="1600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214" y="3299939"/>
            <a:ext cx="5112568" cy="2492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2"/>
          <p:cNvSpPr txBox="1">
            <a:spLocks noChangeArrowheads="1"/>
          </p:cNvSpPr>
          <p:nvPr/>
        </p:nvSpPr>
        <p:spPr bwMode="auto">
          <a:xfrm>
            <a:off x="684213" y="5929313"/>
            <a:ext cx="82089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r>
              <a:rPr lang="ru-RU" altLang="ru-RU" dirty="0">
                <a:latin typeface="+mn-lt"/>
              </a:rPr>
              <a:t>1 – начальное состояние; 2 – транзистор «закрыт»; 3 – транзистор «открыт»</a:t>
            </a:r>
          </a:p>
        </p:txBody>
      </p:sp>
    </p:spTree>
    <p:extLst>
      <p:ext uri="{BB962C8B-B14F-4D97-AF65-F5344CB8AC3E}">
        <p14:creationId xmlns:p14="http://schemas.microsoft.com/office/powerpoint/2010/main" val="244424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2988" y="1196975"/>
            <a:ext cx="7058025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cs typeface="+mn-cs"/>
              </a:rPr>
              <a:t>РПЗУ создаются на основе двух видов транзисторов: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latin typeface="+mn-lt"/>
                <a:cs typeface="+mn-cs"/>
              </a:rPr>
              <a:t>Транзисторы со структурой метал – нитрид – окисел – полупроводник(МНОП-транзисторы)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latin typeface="+mn-lt"/>
                <a:cs typeface="+mn-cs"/>
              </a:rPr>
              <a:t>Полевые транзисторы с плавающим затвором</a:t>
            </a:r>
          </a:p>
        </p:txBody>
      </p:sp>
      <p:pic>
        <p:nvPicPr>
          <p:cNvPr id="11267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63" y="3500438"/>
            <a:ext cx="7813675" cy="269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603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970"/>
          <a:stretch>
            <a:fillRect/>
          </a:stretch>
        </p:blipFill>
        <p:spPr bwMode="auto">
          <a:xfrm>
            <a:off x="2555776" y="1340768"/>
            <a:ext cx="4035425" cy="257651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650" y="333375"/>
            <a:ext cx="7543800" cy="9144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МНОП ПТ</a:t>
            </a:r>
            <a:endParaRPr lang="ru-RU" dirty="0"/>
          </a:p>
        </p:txBody>
      </p:sp>
      <p:sp>
        <p:nvSpPr>
          <p:cNvPr id="12292" name="TextBox 2"/>
          <p:cNvSpPr txBox="1">
            <a:spLocks noChangeArrowheads="1"/>
          </p:cNvSpPr>
          <p:nvPr/>
        </p:nvSpPr>
        <p:spPr bwMode="auto">
          <a:xfrm>
            <a:off x="1782860" y="4149080"/>
            <a:ext cx="5832475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r>
              <a:rPr lang="ru-RU" altLang="ru-RU" dirty="0"/>
              <a:t>В МНОП транзисторе в качестве </a:t>
            </a:r>
            <a:r>
              <a:rPr lang="ru-RU" altLang="ru-RU" dirty="0" err="1" smtClean="0"/>
              <a:t>подзатворного</a:t>
            </a:r>
            <a:r>
              <a:rPr lang="ru-RU" altLang="ru-RU" dirty="0" smtClean="0"/>
              <a:t> </a:t>
            </a:r>
            <a:r>
              <a:rPr lang="ru-RU" altLang="ru-RU" dirty="0"/>
              <a:t>диэлектрика используют двухслойное покрытие.</a:t>
            </a:r>
          </a:p>
          <a:p>
            <a:r>
              <a:rPr lang="ru-RU" altLang="ru-RU" dirty="0"/>
              <a:t>Первый слой – двуокись кремния, толщина порядка 50 </a:t>
            </a:r>
            <a:r>
              <a:rPr lang="en-US" altLang="ru-RU" dirty="0"/>
              <a:t>Å</a:t>
            </a:r>
            <a:r>
              <a:rPr lang="ru-RU" altLang="ru-RU" dirty="0"/>
              <a:t>.</a:t>
            </a:r>
          </a:p>
          <a:p>
            <a:r>
              <a:rPr lang="ru-RU" altLang="ru-RU" dirty="0"/>
              <a:t>Второй слой – толстый слой нитрида кремния(1000 </a:t>
            </a:r>
            <a:r>
              <a:rPr lang="en-US" altLang="ru-RU" dirty="0"/>
              <a:t>Å</a:t>
            </a:r>
            <a:r>
              <a:rPr lang="ru-RU" altLang="ru-RU" dirty="0"/>
              <a:t>), который имеет ловушки в запрещенной зоне.</a:t>
            </a:r>
          </a:p>
        </p:txBody>
      </p:sp>
    </p:spTree>
    <p:extLst>
      <p:ext uri="{BB962C8B-B14F-4D97-AF65-F5344CB8AC3E}">
        <p14:creationId xmlns:p14="http://schemas.microsoft.com/office/powerpoint/2010/main" val="171108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04813"/>
            <a:ext cx="8099425" cy="2570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4"/>
          <p:cNvSpPr txBox="1">
            <a:spLocks noChangeArrowheads="1"/>
          </p:cNvSpPr>
          <p:nvPr/>
        </p:nvSpPr>
        <p:spPr bwMode="auto">
          <a:xfrm>
            <a:off x="917575" y="3429000"/>
            <a:ext cx="7038975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r>
              <a:rPr lang="ru-RU" altLang="ru-RU" dirty="0"/>
              <a:t>Из-за того что диэлектрическая постоянная нитрида кремния в 2 раза больше чем у </a:t>
            </a:r>
            <a:r>
              <a:rPr lang="ru-RU" altLang="ru-RU" dirty="0" err="1"/>
              <a:t>двуокисла</a:t>
            </a:r>
            <a:r>
              <a:rPr lang="ru-RU" altLang="ru-RU" dirty="0"/>
              <a:t> кремния, при подаче на затвор положительного импульса в окисле возникает сильное электрическое поле, которое захватывает электроны из полупроводника. </a:t>
            </a:r>
            <a:r>
              <a:rPr lang="ru-RU" altLang="ru-RU" dirty="0" err="1"/>
              <a:t>Инжектированые</a:t>
            </a:r>
            <a:r>
              <a:rPr lang="ru-RU" altLang="ru-RU" dirty="0"/>
              <a:t> электроны захватываются на глубине ловушек в нитриде кремния и создаю встроенный отрицательный заряд в диэлектрике. Вследствие этого при снятии напряжения с затвора, заряд оставшийся в ловушках хранится длительное время и создает встроенный инверсионный канал.</a:t>
            </a:r>
          </a:p>
        </p:txBody>
      </p:sp>
    </p:spTree>
    <p:extLst>
      <p:ext uri="{BB962C8B-B14F-4D97-AF65-F5344CB8AC3E}">
        <p14:creationId xmlns:p14="http://schemas.microsoft.com/office/powerpoint/2010/main" val="134441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4"/>
          <p:cNvSpPr txBox="1">
            <a:spLocks noChangeArrowheads="1"/>
          </p:cNvSpPr>
          <p:nvPr/>
        </p:nvSpPr>
        <p:spPr bwMode="auto">
          <a:xfrm>
            <a:off x="1241425" y="4032250"/>
            <a:ext cx="66960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r>
              <a:rPr lang="ru-RU" altLang="ru-RU"/>
              <a:t>При подаче импульса отрицательного напряжения происходит туннелирование электронов из ловушек в нитриде кремния в зону проводимости полупроводника. Вследствие этого инверсионный канал исчезает.</a:t>
            </a:r>
          </a:p>
        </p:txBody>
      </p:sp>
      <p:pic>
        <p:nvPicPr>
          <p:cNvPr id="14339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981075"/>
            <a:ext cx="8099425" cy="257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541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333375"/>
            <a:ext cx="8404225" cy="1151409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МОП ПТ с плавающим затвором</a:t>
            </a:r>
            <a:endParaRPr lang="ru-RU" dirty="0"/>
          </a:p>
        </p:txBody>
      </p:sp>
      <p:pic>
        <p:nvPicPr>
          <p:cNvPr id="15363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70" r="2956" b="7272"/>
          <a:stretch>
            <a:fillRect/>
          </a:stretch>
        </p:blipFill>
        <p:spPr bwMode="auto">
          <a:xfrm>
            <a:off x="2538491" y="1700808"/>
            <a:ext cx="4213225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TextBox 4"/>
          <p:cNvSpPr txBox="1">
            <a:spLocks noChangeArrowheads="1"/>
          </p:cNvSpPr>
          <p:nvPr/>
        </p:nvSpPr>
        <p:spPr bwMode="auto">
          <a:xfrm>
            <a:off x="1770412" y="4653136"/>
            <a:ext cx="57610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r>
              <a:rPr lang="ru-RU" altLang="ru-RU" dirty="0"/>
              <a:t>В транзисторах с плавающим затвором </a:t>
            </a:r>
            <a:r>
              <a:rPr lang="ru-RU" altLang="ru-RU" dirty="0" smtClean="0"/>
              <a:t>инжектированный </a:t>
            </a:r>
            <a:r>
              <a:rPr lang="ru-RU" altLang="ru-RU" dirty="0"/>
              <a:t>заряд хранится на плавающем затворе, который находится между первым и вторым </a:t>
            </a:r>
            <a:r>
              <a:rPr lang="ru-RU" altLang="ru-RU" dirty="0" smtClean="0"/>
              <a:t>под затворными </a:t>
            </a:r>
            <a:r>
              <a:rPr lang="ru-RU" altLang="ru-RU" dirty="0"/>
              <a:t>диэлектриками.</a:t>
            </a:r>
          </a:p>
        </p:txBody>
      </p:sp>
    </p:spTree>
    <p:extLst>
      <p:ext uri="{BB962C8B-B14F-4D97-AF65-F5344CB8AC3E}">
        <p14:creationId xmlns:p14="http://schemas.microsoft.com/office/powerpoint/2010/main" val="266044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5" y="476250"/>
            <a:ext cx="8027988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extBox 5"/>
          <p:cNvSpPr txBox="1">
            <a:spLocks noChangeArrowheads="1"/>
          </p:cNvSpPr>
          <p:nvPr/>
        </p:nvSpPr>
        <p:spPr bwMode="auto">
          <a:xfrm>
            <a:off x="1403350" y="3500438"/>
            <a:ext cx="6408738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r>
              <a:rPr lang="ru-RU" altLang="ru-RU"/>
              <a:t>При подаче положительного импульса на затвор электроны из полупроводника туннелируют на плавающий затвор создавая на нем отрицательный заряд.</a:t>
            </a:r>
          </a:p>
          <a:p>
            <a:r>
              <a:rPr lang="ru-RU" altLang="ru-RU"/>
              <a:t>Обратный процесс идёт при подаче отрицательного импульса.</a:t>
            </a:r>
          </a:p>
          <a:p>
            <a:r>
              <a:rPr lang="ru-RU" altLang="ru-RU"/>
              <a:t>При снятии напряжения с затвора возможно частичное растекание заряда из-за туннелирования электронов обратно в полупроводник.</a:t>
            </a:r>
          </a:p>
        </p:txBody>
      </p:sp>
    </p:spTree>
    <p:extLst>
      <p:ext uri="{BB962C8B-B14F-4D97-AF65-F5344CB8AC3E}">
        <p14:creationId xmlns:p14="http://schemas.microsoft.com/office/powerpoint/2010/main" val="182748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321</TotalTime>
  <Words>867</Words>
  <Application>Microsoft Office PowerPoint</Application>
  <PresentationFormat>Экран (4:3)</PresentationFormat>
  <Paragraphs>59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Бумажная</vt:lpstr>
      <vt:lpstr>Репрограммируемые полупроводниковые запоминающие устройства на основе МДП-транзисторов.</vt:lpstr>
      <vt:lpstr>Ячейка памяти на основе мдп – транзистора. </vt:lpstr>
      <vt:lpstr>Презентация PowerPoint</vt:lpstr>
      <vt:lpstr>Презентация PowerPoint</vt:lpstr>
      <vt:lpstr>МНОП ПТ</vt:lpstr>
      <vt:lpstr>Презентация PowerPoint</vt:lpstr>
      <vt:lpstr>Презентация PowerPoint</vt:lpstr>
      <vt:lpstr>МОП ПТ с плавающим затвором</vt:lpstr>
      <vt:lpstr>Презентация PowerPoint</vt:lpstr>
      <vt:lpstr>Характеристики флэш-памяти</vt:lpstr>
      <vt:lpstr>Применение МДП транзисторов с  плавающим затвором.</vt:lpstr>
      <vt:lpstr>Механизм записи информационного заряда на плавающий затвор в p- и n-канальном МДП-транзисторе</vt:lpstr>
      <vt:lpstr>Туннельная инжекция Фаулера-Нордгейма</vt:lpstr>
      <vt:lpstr>Презентация PowerPoint</vt:lpstr>
      <vt:lpstr>Инжекция горячих электронов при лавинном умножении в области канала вблизи стока</vt:lpstr>
      <vt:lpstr>Схема, иллюстрирующая разогрев и инжекцию горячих электронов из области канала вблизи стока в подзатворный диэлектрик для n- и р- канальных МДП транзисторов с плавающим затвором.</vt:lpstr>
      <vt:lpstr>Характеристики программирования для флэш-элементов памяти с ис- пользованием инжекции горячих электронов:</vt:lpstr>
      <vt:lpstr>Инжекция горячих электронов и дырок при межзонном туннелировании</vt:lpstr>
      <vt:lpstr>Режимы записи/стирания в МДП – транзисторах флэш – элементов памяти </vt:lpstr>
      <vt:lpstr>Режимы записи/стирания в МДП – транзисторах флэш – элементов памяти </vt:lpstr>
      <vt:lpstr>Режимы записи/стирания в МДП – транзисторах флэш – элементов памяти </vt:lpstr>
      <vt:lpstr>Источники.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Репрограммируемые полупроводниковые запоминающие устройства на основе МДП-транзисторов.</dc:title>
  <dc:creator>илья</dc:creator>
  <cp:lastModifiedBy>User</cp:lastModifiedBy>
  <cp:revision>18</cp:revision>
  <dcterms:created xsi:type="dcterms:W3CDTF">2017-12-04T11:26:03Z</dcterms:created>
  <dcterms:modified xsi:type="dcterms:W3CDTF">2017-12-11T19:18:34Z</dcterms:modified>
</cp:coreProperties>
</file>