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60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3FB"/>
    <a:srgbClr val="120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4BDE3-DD47-4C94-A444-864D860C0BA3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C3F9A-7D32-46EC-BB1F-0F1FD5255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16C-3406-4381-8B27-5AD6942D4ABC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7B0-7129-42EA-BE73-D4B16F1B4FC1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0D9F-5F06-4A42-B3B0-967DA678B2EF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EDBB-1CCB-4D09-9130-40DACF390D50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BBA0-5833-48B8-B75D-97C2CF03DB84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17F3-D339-4DD9-B79D-E34ABE14BFA2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1002-1B97-4270-B446-F09FF0B22A96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8059-3DED-4E04-95B4-5CE9690A3A13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D74E-B00A-4BFF-A24C-D6254EAE76C8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7D6-CB4E-4782-B50C-1C9E537D608C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B7BD-8C3F-41BD-8805-DABBF910C7B2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908C51-1789-40E8-AA9D-69885470A3EB}" type="datetime1">
              <a:rPr lang="ru-RU" smtClean="0"/>
              <a:pPr/>
              <a:t>22.12.2017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ADB93-7F62-4F41-9DF1-CF86A1727C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51;&#1072;&#1079;&#1077;&#1088;_&#1085;&#1072;_&#1082;&#1088;&#1072;&#1089;&#1080;&#1090;&#1077;&#1083;&#1103;&#1093;" TargetMode="External"/><Relationship Id="rId13" Type="http://schemas.openxmlformats.org/officeDocument/2006/relationships/hyperlink" Target="http://vitawave.ru/products/extended-cavity-diode-laser" TargetMode="External"/><Relationship Id="rId18" Type="http://schemas.openxmlformats.org/officeDocument/2006/relationships/hyperlink" Target="https://ru.wikipedia.org/wiki/&#1053;&#1072;&#1082;&#1072;&#1095;&#1082;&#1072;_&#1083;&#1072;&#1079;&#1077;&#1088;&#1072;" TargetMode="External"/><Relationship Id="rId3" Type="http://schemas.openxmlformats.org/officeDocument/2006/relationships/hyperlink" Target="https://ru.wikipedia.org/wiki/&#1042;&#1080;&#1076;&#1099;_&#1083;&#1072;&#1079;&#1077;&#1088;&#1086;&#1074;" TargetMode="External"/><Relationship Id="rId7" Type="http://schemas.openxmlformats.org/officeDocument/2006/relationships/hyperlink" Target="https://ru.wikipedia.org/wiki/&#1043;&#1072;&#1079;&#1086;&#1074;&#1099;&#1081;_&#1083;&#1072;&#1079;&#1077;&#1088;" TargetMode="External"/><Relationship Id="rId12" Type="http://schemas.openxmlformats.org/officeDocument/2006/relationships/hyperlink" Target="http://www.laser-portal.ru/content_508" TargetMode="External"/><Relationship Id="rId17" Type="http://schemas.openxmlformats.org/officeDocument/2006/relationships/hyperlink" Target="https://ru.wikipedia.org/wiki/&#1051;&#1072;&#1079;&#1077;&#1088;" TargetMode="External"/><Relationship Id="rId2" Type="http://schemas.openxmlformats.org/officeDocument/2006/relationships/hyperlink" Target="https://ru.wikipedia.org/wiki/&#1055;&#1086;&#1083;&#1091;&#1087;&#1088;&#1086;&#1074;&#1086;&#1076;&#1085;&#1080;&#1082;&#1086;&#1074;&#1099;&#1081;_&#1083;&#1072;&#1079;&#1077;&#1088;" TargetMode="External"/><Relationship Id="rId16" Type="http://schemas.openxmlformats.org/officeDocument/2006/relationships/hyperlink" Target="http://www.laser-portal.ru/content_694" TargetMode="External"/><Relationship Id="rId20" Type="http://schemas.openxmlformats.org/officeDocument/2006/relationships/hyperlink" Target="http://mash-xxl.info/page/2060192140471541741060320962051252160671360622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58;&#1074;&#1077;&#1088;&#1076;&#1086;&#1090;&#1077;&#1083;&#1100;&#1085;&#1099;&#1081;_&#1083;&#1072;&#1079;&#1077;&#1088;" TargetMode="External"/><Relationship Id="rId11" Type="http://schemas.openxmlformats.org/officeDocument/2006/relationships/hyperlink" Target="http://www.laser-portal.ru/content_507" TargetMode="External"/><Relationship Id="rId5" Type="http://schemas.openxmlformats.org/officeDocument/2006/relationships/hyperlink" Target="http://mash-xxl.info/info/176006/" TargetMode="External"/><Relationship Id="rId15" Type="http://schemas.openxmlformats.org/officeDocument/2006/relationships/hyperlink" Target="http://laser-portal.ru/content_726" TargetMode="External"/><Relationship Id="rId10" Type="http://schemas.openxmlformats.org/officeDocument/2006/relationships/hyperlink" Target="https://bigenc.ru/physics/text/2131728" TargetMode="External"/><Relationship Id="rId19" Type="http://schemas.openxmlformats.org/officeDocument/2006/relationships/hyperlink" Target="http://start-olimp.ru/ostalynye-referaty/poluprovodnikovye-lazery" TargetMode="External"/><Relationship Id="rId4" Type="http://schemas.openxmlformats.org/officeDocument/2006/relationships/hyperlink" Target="http://www.kvantron.ru/eng/lasers.html" TargetMode="External"/><Relationship Id="rId9" Type="http://schemas.openxmlformats.org/officeDocument/2006/relationships/hyperlink" Target="https://ru.wikipedia.org/wiki/&#1051;&#1072;&#1079;&#1077;&#1088;_&#1085;&#1072;_&#1089;&#1074;&#1086;&#1073;&#1086;&#1076;&#1085;&#1099;&#1093;_&#1101;&#1083;&#1077;&#1082;&#1090;&#1088;&#1086;&#1085;&#1072;&#1093;" TargetMode="External"/><Relationship Id="rId14" Type="http://schemas.openxmlformats.org/officeDocument/2006/relationships/hyperlink" Target="https://ru.wikipedia.org/wiki/&#1042;&#1077;&#1088;&#1090;&#1080;&#1082;&#1072;&#1083;&#1100;&#1085;&#1086;-&#1080;&#1079;&#1083;&#1091;&#1095;&#1072;&#1102;&#1097;&#1080;&#1077;_&#1083;&#1072;&#1079;&#1077;&#1088;&#1099;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nonewsnet.ru/files/thumbs/2404_2.jpg" TargetMode="External"/><Relationship Id="rId13" Type="http://schemas.openxmlformats.org/officeDocument/2006/relationships/hyperlink" Target="http://vitawave.ru/images-p/ECDL+base.png" TargetMode="External"/><Relationship Id="rId3" Type="http://schemas.openxmlformats.org/officeDocument/2006/relationships/hyperlink" Target="http://stronglaser.ru/pic/category/lazernie_moduli.jpg" TargetMode="External"/><Relationship Id="rId7" Type="http://schemas.openxmlformats.org/officeDocument/2006/relationships/hyperlink" Target="https://stimul.online/upload/medialibrary/23b/23bf357d58c23da5ca5edb4d5e7b0d74.jpg" TargetMode="External"/><Relationship Id="rId12" Type="http://schemas.openxmlformats.org/officeDocument/2006/relationships/hyperlink" Target="https://green-laser.ru/_imag_images/2/1050-zv6.jpg" TargetMode="External"/><Relationship Id="rId17" Type="http://schemas.openxmlformats.org/officeDocument/2006/relationships/hyperlink" Target="http://mash-xxl.info/pic1/149065147169073100246139053239129252130187171148.png" TargetMode="External"/><Relationship Id="rId2" Type="http://schemas.openxmlformats.org/officeDocument/2006/relationships/hyperlink" Target="http://moiinstrumenty.ru/wp-content/uploads/2015/02/shema-tverdotelnogo-lazera.png" TargetMode="External"/><Relationship Id="rId16" Type="http://schemas.openxmlformats.org/officeDocument/2006/relationships/hyperlink" Target="http://www.antelaser.com/upload/20160606/2016060614213346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.ru/misc/i/gallery/33143/1292864.jpg" TargetMode="External"/><Relationship Id="rId11" Type="http://schemas.openxmlformats.org/officeDocument/2006/relationships/hyperlink" Target="http://gearmix.ru/wp-content/uploads/2016/06/FiberOptic.jpg" TargetMode="External"/><Relationship Id="rId5" Type="http://schemas.openxmlformats.org/officeDocument/2006/relationships/hyperlink" Target="http://www.s0alex.ru/img3/ab4-42.jpg" TargetMode="External"/><Relationship Id="rId15" Type="http://schemas.openxmlformats.org/officeDocument/2006/relationships/hyperlink" Target="https://upload.wikimedia.org/wikipedia/commons/3/30/Vcsel_rus.gif" TargetMode="External"/><Relationship Id="rId10" Type="http://schemas.openxmlformats.org/officeDocument/2006/relationships/hyperlink" Target="http://www.laser-portal.ru/contentimages/contentsize/507.jpg" TargetMode="External"/><Relationship Id="rId4" Type="http://schemas.openxmlformats.org/officeDocument/2006/relationships/hyperlink" Target="https://cs8.pikabu.ru/post_img/2016/07/13/7/og_og_1468406378245324510.jpg" TargetMode="External"/><Relationship Id="rId9" Type="http://schemas.openxmlformats.org/officeDocument/2006/relationships/hyperlink" Target="http://www.rudetrans.ru/o-svarke/img/lazernaya.svarka.1.png" TargetMode="External"/><Relationship Id="rId14" Type="http://schemas.openxmlformats.org/officeDocument/2006/relationships/hyperlink" Target="https://defence.ru/assets/content/paragraph2/187663/44962/coyrut1xgauuekg.jpg?nocache=8725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3571876"/>
            <a:ext cx="3071802" cy="21431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Ефременко </a:t>
            </a:r>
          </a:p>
          <a:p>
            <a:pPr algn="l"/>
            <a:r>
              <a:rPr lang="ru-RU" dirty="0" smtClean="0"/>
              <a:t>Олег </a:t>
            </a:r>
          </a:p>
          <a:p>
            <a:pPr algn="l"/>
            <a:r>
              <a:rPr lang="ru-RU" dirty="0" smtClean="0"/>
              <a:t>Владимирович</a:t>
            </a:r>
            <a:endParaRPr lang="en-US" dirty="0" smtClean="0"/>
          </a:p>
          <a:p>
            <a:pPr algn="l"/>
            <a:r>
              <a:rPr lang="ru-RU" dirty="0" smtClean="0"/>
              <a:t>Группа 21314</a:t>
            </a:r>
          </a:p>
          <a:p>
            <a:pPr algn="l"/>
            <a:r>
              <a:rPr lang="ru-RU" dirty="0" smtClean="0"/>
              <a:t>«Электроника и наноэлектроника»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Полупроводниковые </a:t>
            </a:r>
          </a:p>
          <a:p>
            <a:pPr algn="ctr"/>
            <a:r>
              <a:rPr lang="ru-RU" sz="4800" b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лазеры</a:t>
            </a:r>
            <a:endParaRPr lang="ru-RU" sz="4800" b="1" cap="all" spc="0" dirty="0">
              <a:ln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86874" cy="2565090"/>
          </a:xfrm>
        </p:spPr>
        <p:txBody>
          <a:bodyPr/>
          <a:lstStyle/>
          <a:p>
            <a:r>
              <a:rPr lang="ru-RU" dirty="0" smtClean="0"/>
              <a:t> Полупроводниковые лазеры с внешним резонатором (ECDL - </a:t>
            </a:r>
            <a:r>
              <a:rPr lang="ru-RU" dirty="0" err="1" smtClean="0"/>
              <a:t>External</a:t>
            </a:r>
            <a:r>
              <a:rPr lang="ru-RU" dirty="0" smtClean="0"/>
              <a:t> </a:t>
            </a:r>
            <a:r>
              <a:rPr lang="ru-RU" dirty="0" err="1" smtClean="0"/>
              <a:t>cavity</a:t>
            </a:r>
            <a:r>
              <a:rPr lang="ru-RU" dirty="0" smtClean="0"/>
              <a:t> </a:t>
            </a:r>
            <a:r>
              <a:rPr lang="ru-RU" dirty="0" err="1" smtClean="0"/>
              <a:t>diode</a:t>
            </a:r>
            <a:r>
              <a:rPr lang="ru-RU" dirty="0" smtClean="0"/>
              <a:t> </a:t>
            </a:r>
            <a:r>
              <a:rPr lang="ru-RU" dirty="0" err="1" smtClean="0"/>
              <a:t>lasers</a:t>
            </a:r>
            <a:r>
              <a:rPr lang="ru-RU" dirty="0" smtClean="0"/>
              <a:t>) содержат лазерный диод в качестве активной среды в более длинном лазерном резонаторе. Зачастую они могут быть перестраиваемыми по длине волны, и обладать узкой линией излучения.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10</a:t>
            </a:fld>
            <a:endParaRPr lang="ru-RU" sz="1800" dirty="0"/>
          </a:p>
        </p:txBody>
      </p:sp>
      <p:pic>
        <p:nvPicPr>
          <p:cNvPr id="10242" name="Picture 2" descr="Картинки по запросу лазеры с внешним резонатор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86124"/>
            <a:ext cx="3000396" cy="3000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858312" cy="1857388"/>
          </a:xfrm>
        </p:spPr>
        <p:txBody>
          <a:bodyPr/>
          <a:lstStyle/>
          <a:p>
            <a:r>
              <a:rPr lang="ru-RU" dirty="0" smtClean="0"/>
              <a:t>Поверхностно-излучающие лазеры (</a:t>
            </a:r>
            <a:r>
              <a:rPr lang="ru-RU" dirty="0" err="1" smtClean="0"/>
              <a:t>VCSELs</a:t>
            </a:r>
            <a:r>
              <a:rPr lang="ru-RU" dirty="0" smtClean="0"/>
              <a:t>), излучают в направлении, перпендикулярном пластине, обеспечивая несколько милливатт мощности с высоким качеством пучка.</a:t>
            </a:r>
            <a:endParaRPr lang="ru-RU" dirty="0"/>
          </a:p>
        </p:txBody>
      </p:sp>
      <p:pic>
        <p:nvPicPr>
          <p:cNvPr id="9218" name="Picture 2" descr="Картинки по запросу Поверхностно-излучающие лаз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00372"/>
            <a:ext cx="4932427" cy="3571900"/>
          </a:xfrm>
          <a:prstGeom prst="rect">
            <a:avLst/>
          </a:prstGeom>
          <a:noFill/>
        </p:spPr>
      </p:pic>
      <p:pic>
        <p:nvPicPr>
          <p:cNvPr id="9220" name="Picture 4" descr="Картинки по запросу Поверхностно-излучающие лазе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4071934" cy="357188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11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786874" cy="2500330"/>
          </a:xfrm>
        </p:spPr>
        <p:txBody>
          <a:bodyPr/>
          <a:lstStyle/>
          <a:p>
            <a:r>
              <a:rPr lang="ru-RU" dirty="0" smtClean="0"/>
              <a:t>Квантово-каскадные лазеры работают на </a:t>
            </a:r>
            <a:r>
              <a:rPr lang="ru-RU" dirty="0" err="1" smtClean="0"/>
              <a:t>внутризонных</a:t>
            </a:r>
            <a:r>
              <a:rPr lang="ru-RU" dirty="0" smtClean="0"/>
              <a:t> </a:t>
            </a:r>
            <a:r>
              <a:rPr lang="ru-RU" dirty="0" smtClean="0"/>
              <a:t>переходах </a:t>
            </a:r>
            <a:r>
              <a:rPr lang="ru-RU" dirty="0" smtClean="0"/>
              <a:t>(а не </a:t>
            </a:r>
            <a:r>
              <a:rPr lang="ru-RU" dirty="0" smtClean="0"/>
              <a:t>межзонных) </a:t>
            </a:r>
            <a:r>
              <a:rPr lang="ru-RU" dirty="0" smtClean="0"/>
              <a:t>и, как правило, излучают в средней инфракрасной области, иногда </a:t>
            </a:r>
            <a:r>
              <a:rPr lang="ru-RU" dirty="0" err="1" smtClean="0"/>
              <a:t>терагерцового</a:t>
            </a:r>
            <a:r>
              <a:rPr lang="ru-RU" dirty="0" smtClean="0"/>
              <a:t> диапазона. Они используются в спектроскопии для </a:t>
            </a:r>
            <a:r>
              <a:rPr lang="ru-RU" dirty="0" smtClean="0"/>
              <a:t>газового </a:t>
            </a:r>
            <a:r>
              <a:rPr lang="ru-RU" dirty="0" smtClean="0"/>
              <a:t>анализа, для подсветки в среднем ИК диапазоне и т.д.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12</a:t>
            </a:fld>
            <a:endParaRPr lang="ru-RU" sz="1800" dirty="0"/>
          </a:p>
        </p:txBody>
      </p:sp>
      <p:sp>
        <p:nvSpPr>
          <p:cNvPr id="8194" name="AutoShape 2" descr="https://nplus1.ru/images/2016/05/24/b91ef71226f2e67a43dab689fff88e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nplus1.ru/images/2016/05/24/b91ef71226f2e67a43dab689fff88ec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Картинки по запросу Квантово-каскадные лаз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4724400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429684" cy="114300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Применение полупроводниковых лазеров</a:t>
            </a:r>
            <a:r>
              <a:rPr lang="ru-RU" sz="44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dirty="0" smtClean="0"/>
              <a:t>1) оптическая связь (портативный оптический телефон, многоканальные стационарные линии связи);</a:t>
            </a:r>
          </a:p>
          <a:p>
            <a:pPr fontAlgn="t"/>
            <a:r>
              <a:rPr lang="ru-RU" dirty="0" smtClean="0"/>
              <a:t>2) оптическая локация и специальная автоматика (</a:t>
            </a:r>
            <a:r>
              <a:rPr lang="ru-RU" dirty="0" err="1" smtClean="0"/>
              <a:t>дальнометрия</a:t>
            </a:r>
            <a:r>
              <a:rPr lang="ru-RU" dirty="0" smtClean="0"/>
              <a:t>, </a:t>
            </a:r>
            <a:r>
              <a:rPr lang="ru-RU" dirty="0" err="1" smtClean="0"/>
              <a:t>высотометрия</a:t>
            </a:r>
            <a:r>
              <a:rPr lang="ru-RU" dirty="0" smtClean="0"/>
              <a:t>, автоматическое слежение и т.д.);</a:t>
            </a:r>
          </a:p>
          <a:p>
            <a:pPr fontAlgn="t"/>
            <a:r>
              <a:rPr lang="ru-RU" dirty="0" smtClean="0"/>
              <a:t>3) оптоэлектроника </a:t>
            </a:r>
            <a:r>
              <a:rPr lang="ru-RU" dirty="0" smtClean="0"/>
              <a:t>(логические </a:t>
            </a:r>
            <a:r>
              <a:rPr lang="ru-RU" dirty="0" smtClean="0"/>
              <a:t>схемы, адресные устройства, голографические системы памяти),</a:t>
            </a:r>
          </a:p>
          <a:p>
            <a:pPr fontAlgn="t"/>
            <a:r>
              <a:rPr lang="ru-RU" dirty="0" smtClean="0"/>
              <a:t>4) техника специального освещения (скоростная фотография, оптическая накачка др. лазеров и др.);</a:t>
            </a:r>
          </a:p>
          <a:p>
            <a:pPr fontAlgn="t"/>
            <a:r>
              <a:rPr lang="ru-RU" dirty="0" smtClean="0"/>
              <a:t>5) обнаружение загрязнений и примесей в различных средах;</a:t>
            </a:r>
          </a:p>
          <a:p>
            <a:pPr fontAlgn="t"/>
            <a:r>
              <a:rPr lang="ru-RU" dirty="0" smtClean="0"/>
              <a:t>6) лазерное проекционное телевидение </a:t>
            </a:r>
          </a:p>
          <a:p>
            <a:r>
              <a:rPr lang="ru-RU" dirty="0" smtClean="0"/>
              <a:t>7)также </a:t>
            </a:r>
            <a:r>
              <a:rPr lang="ru-RU" dirty="0" smtClean="0"/>
              <a:t>различные виды медицины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13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643602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https://ru.wikipedia.org/wiki/</a:t>
            </a:r>
            <a:r>
              <a:rPr lang="ru-RU" sz="1600" dirty="0" err="1" smtClean="0">
                <a:hlinkClick r:id="rId2"/>
              </a:rPr>
              <a:t>Полупроводниковый_лазер</a:t>
            </a:r>
            <a:endParaRPr lang="ru-RU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https://ru.wikipedia.org/wiki/</a:t>
            </a:r>
            <a:r>
              <a:rPr lang="ru-RU" sz="1600" dirty="0" err="1" smtClean="0">
                <a:hlinkClick r:id="rId3"/>
              </a:rPr>
              <a:t>Виды_лазеров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http://www.kvantron.ru/eng/lasers.html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http://mash-xxl.info/info/176006/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https://ru.wikipedia.org/wiki/</a:t>
            </a:r>
            <a:r>
              <a:rPr lang="ru-RU" sz="1600" dirty="0" err="1" smtClean="0">
                <a:hlinkClick r:id="rId6"/>
              </a:rPr>
              <a:t>Твердотельный_лазер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https://ru.wikipedia.org/wiki/</a:t>
            </a:r>
            <a:r>
              <a:rPr lang="ru-RU" sz="1600" dirty="0" err="1" smtClean="0">
                <a:hlinkClick r:id="rId7"/>
              </a:rPr>
              <a:t>Газовый_лазер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https://ru.wikipedia.org/wiki/</a:t>
            </a:r>
            <a:r>
              <a:rPr lang="ru-RU" sz="1600" dirty="0" err="1" smtClean="0">
                <a:hlinkClick r:id="rId8"/>
              </a:rPr>
              <a:t>Лазер_на_красителях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https://ru.wikipedia.org/wiki/</a:t>
            </a:r>
            <a:r>
              <a:rPr lang="ru-RU" sz="1600" dirty="0" err="1" smtClean="0">
                <a:hlinkClick r:id="rId9"/>
              </a:rPr>
              <a:t>Лазер_на_свободных_электронах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https://bigenc.ru/physics/text/2131728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http://www.laser-portal.ru/content_507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http://www.laser-portal.ru/content_508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http://vitawave.ru/products/extended-cavity-diode-laser</a:t>
            </a:r>
            <a:endParaRPr lang="ru-RU" sz="1600" dirty="0" smtClean="0"/>
          </a:p>
          <a:p>
            <a:r>
              <a:rPr lang="en-US" sz="1600" dirty="0" smtClean="0">
                <a:hlinkClick r:id="rId14"/>
              </a:rPr>
              <a:t>https://ru.wikipedia.org/wiki/</a:t>
            </a:r>
            <a:r>
              <a:rPr lang="ru-RU" sz="1600" dirty="0" err="1" smtClean="0">
                <a:hlinkClick r:id="rId14"/>
              </a:rPr>
              <a:t>Вертикально-излучающие_лазеры</a:t>
            </a:r>
            <a:endParaRPr lang="ru-RU" sz="1600" dirty="0" smtClean="0"/>
          </a:p>
          <a:p>
            <a:r>
              <a:rPr lang="en-US" sz="1600" dirty="0" smtClean="0">
                <a:hlinkClick r:id="rId15"/>
              </a:rPr>
              <a:t>http://laser-portal.ru/content_726</a:t>
            </a:r>
            <a:endParaRPr lang="ru-RU" sz="1600" dirty="0" smtClean="0"/>
          </a:p>
          <a:p>
            <a:r>
              <a:rPr lang="en-US" sz="1600" dirty="0" smtClean="0">
                <a:hlinkClick r:id="rId16"/>
              </a:rPr>
              <a:t>http://www.laser-portal.ru/content_694</a:t>
            </a:r>
            <a:endParaRPr lang="ru-RU" sz="1600" dirty="0" smtClean="0"/>
          </a:p>
          <a:p>
            <a:r>
              <a:rPr lang="en-US" sz="1600" dirty="0" smtClean="0">
                <a:hlinkClick r:id="rId17"/>
              </a:rPr>
              <a:t>https://ru.wikipedia.org/wiki/</a:t>
            </a:r>
            <a:r>
              <a:rPr lang="ru-RU" sz="1600" dirty="0" smtClean="0">
                <a:hlinkClick r:id="rId17"/>
              </a:rPr>
              <a:t>Лазер</a:t>
            </a:r>
            <a:endParaRPr lang="ru-RU" sz="1600" dirty="0" smtClean="0"/>
          </a:p>
          <a:p>
            <a:r>
              <a:rPr lang="en-US" sz="1600" dirty="0" smtClean="0">
                <a:hlinkClick r:id="rId18"/>
              </a:rPr>
              <a:t>https://ru.wikipedia.org/wiki/</a:t>
            </a:r>
            <a:r>
              <a:rPr lang="ru-RU" sz="1600" dirty="0" err="1" smtClean="0">
                <a:hlinkClick r:id="rId18"/>
              </a:rPr>
              <a:t>Накачка_лазера</a:t>
            </a:r>
            <a:endParaRPr lang="ru-RU" sz="1600" dirty="0" smtClean="0"/>
          </a:p>
          <a:p>
            <a:r>
              <a:rPr lang="en-US" sz="1600" dirty="0" smtClean="0">
                <a:hlinkClick r:id="rId19"/>
              </a:rPr>
              <a:t>http://start-olimp.ru/ostalynye-referaty/poluprovodnikovye-lazery</a:t>
            </a:r>
            <a:endParaRPr lang="ru-RU" sz="1600" dirty="0" smtClean="0"/>
          </a:p>
          <a:p>
            <a:r>
              <a:rPr lang="en-US" sz="1800" dirty="0" smtClean="0">
                <a:hlinkClick r:id="rId20"/>
              </a:rPr>
              <a:t>http://mash-xxl.info/page/206019214047154174106032096205125216067136062235/</a:t>
            </a:r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14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57248"/>
          </a:xfrm>
        </p:spPr>
        <p:txBody>
          <a:bodyPr/>
          <a:lstStyle/>
          <a:p>
            <a:pPr algn="ctr"/>
            <a:r>
              <a:rPr lang="ru-RU" dirty="0" smtClean="0"/>
              <a:t>Изображения: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72164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http://moiinstrumenty.ru/wp-content/uploads/2015/02/shema-tverdotelnogo-lazera.png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http://stronglaser.ru/pic/category/lazernie_moduli.jpg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https://cs8.pikabu.ru/post_img/2016/07/13/7/og_og_1468406378245324510.jpg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http://www.s0alex.ru/img3/ab4-42.jpg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http://fb.ru/misc/i/gallery/33143/1292864.jpg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https://stimul.online/upload/medialibrary/23b/23bf357d58c23da5ca5edb4d5e7b0d74.jpg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http://www.nanonewsnet.ru/files/thumbs/2404_2.jpg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http://www.rudetrans.ru/o-svarke/img/lazernaya.svarka.1.png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http://www.laser-portal.ru/contentimages/contentsize/507.jpg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http://gearmix.ru/wp-content/uploads/2016/06/FiberOptic.jpg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https://green-laser.ru/_imag_images/2/1050-zv6.jpg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http://vitawave.ru/images-p/ECDL+base.png</a:t>
            </a:r>
            <a:endParaRPr lang="ru-RU" sz="1600" dirty="0" smtClean="0"/>
          </a:p>
          <a:p>
            <a:r>
              <a:rPr lang="en-US" sz="1500" dirty="0" smtClean="0">
                <a:hlinkClick r:id="rId14"/>
              </a:rPr>
              <a:t>https://defence.ru/assets/content/paragraph2/187663/44962/coyrut1xgauuekg.jpg?nocache=872596</a:t>
            </a:r>
            <a:endParaRPr lang="ru-RU" sz="1500" dirty="0" smtClean="0"/>
          </a:p>
          <a:p>
            <a:r>
              <a:rPr lang="en-US" sz="1600" dirty="0" smtClean="0">
                <a:hlinkClick r:id="rId15"/>
              </a:rPr>
              <a:t>https://upload.wikimedia.org/wikipedia/commons/3/30/Vcsel_rus.gif</a:t>
            </a:r>
            <a:endParaRPr lang="ru-RU" sz="1600" dirty="0" smtClean="0"/>
          </a:p>
          <a:p>
            <a:r>
              <a:rPr lang="en-US" sz="1600" dirty="0" smtClean="0">
                <a:hlinkClick r:id="rId16"/>
              </a:rPr>
              <a:t>http://www.antelaser.com/upload/20160606/20160606142133467.jpg</a:t>
            </a:r>
            <a:endParaRPr lang="ru-RU" sz="1600" dirty="0" smtClean="0"/>
          </a:p>
          <a:p>
            <a:r>
              <a:rPr lang="en-US" sz="1600" dirty="0" smtClean="0">
                <a:hlinkClick r:id="rId17"/>
              </a:rPr>
              <a:t>http://mash-xxl.info/pic1/149065147169073100246139053239129252130187171148.png</a:t>
            </a:r>
            <a:endParaRPr lang="ru-RU" sz="1600" dirty="0" smtClean="0"/>
          </a:p>
          <a:p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15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Ла́зер</a:t>
            </a:r>
            <a:r>
              <a:rPr lang="ru-RU" dirty="0" smtClean="0"/>
              <a:t> (англ. </a:t>
            </a:r>
            <a:r>
              <a:rPr lang="ru-RU" i="1" dirty="0" err="1" smtClean="0"/>
              <a:t>laser</a:t>
            </a:r>
            <a:r>
              <a:rPr lang="ru-RU" dirty="0" smtClean="0"/>
              <a:t>, акроним от </a:t>
            </a:r>
            <a:r>
              <a:rPr lang="ru-RU" b="1" i="1" dirty="0" err="1" smtClean="0"/>
              <a:t>l</a:t>
            </a:r>
            <a:r>
              <a:rPr lang="ru-RU" i="1" dirty="0" err="1" smtClean="0"/>
              <a:t>ight</a:t>
            </a:r>
            <a:r>
              <a:rPr lang="ru-RU" i="1" dirty="0" smtClean="0"/>
              <a:t> </a:t>
            </a:r>
            <a:r>
              <a:rPr lang="ru-RU" b="1" i="1" dirty="0" err="1" smtClean="0"/>
              <a:t>a</a:t>
            </a:r>
            <a:r>
              <a:rPr lang="ru-RU" i="1" dirty="0" err="1" smtClean="0"/>
              <a:t>mplification</a:t>
            </a:r>
            <a:r>
              <a:rPr lang="ru-RU" i="1" dirty="0" smtClean="0"/>
              <a:t> </a:t>
            </a:r>
            <a:r>
              <a:rPr lang="ru-RU" i="1" dirty="0" err="1" smtClean="0"/>
              <a:t>by</a:t>
            </a:r>
            <a:r>
              <a:rPr lang="ru-RU" i="1" dirty="0" smtClean="0"/>
              <a:t> </a:t>
            </a:r>
            <a:r>
              <a:rPr lang="ru-RU" b="1" i="1" dirty="0" err="1" smtClean="0"/>
              <a:t>s</a:t>
            </a:r>
            <a:r>
              <a:rPr lang="ru-RU" i="1" dirty="0" err="1" smtClean="0"/>
              <a:t>timulated</a:t>
            </a:r>
            <a:r>
              <a:rPr lang="ru-RU" i="1" dirty="0" smtClean="0"/>
              <a:t> </a:t>
            </a:r>
            <a:r>
              <a:rPr lang="ru-RU" b="1" i="1" dirty="0" err="1" smtClean="0"/>
              <a:t>e</a:t>
            </a:r>
            <a:r>
              <a:rPr lang="ru-RU" i="1" dirty="0" err="1" smtClean="0"/>
              <a:t>mission</a:t>
            </a:r>
            <a:r>
              <a:rPr lang="ru-RU" i="1" dirty="0" smtClean="0"/>
              <a:t> </a:t>
            </a:r>
            <a:r>
              <a:rPr lang="ru-RU" i="1" dirty="0" err="1" smtClean="0"/>
              <a:t>of</a:t>
            </a:r>
            <a:r>
              <a:rPr lang="ru-RU" i="1" dirty="0" smtClean="0"/>
              <a:t> </a:t>
            </a:r>
            <a:r>
              <a:rPr lang="ru-RU" b="1" i="1" dirty="0" err="1" smtClean="0"/>
              <a:t>r</a:t>
            </a:r>
            <a:r>
              <a:rPr lang="ru-RU" i="1" dirty="0" err="1" smtClean="0"/>
              <a:t>adiation</a:t>
            </a:r>
            <a:r>
              <a:rPr lang="ru-RU" dirty="0" smtClean="0"/>
              <a:t> «усиление света посредством                  вынужденного излучения»), или </a:t>
            </a:r>
            <a:r>
              <a:rPr lang="ru-RU" b="1" dirty="0" err="1" smtClean="0"/>
              <a:t>опти́ческий</a:t>
            </a:r>
            <a:r>
              <a:rPr lang="ru-RU" b="1" dirty="0" smtClean="0"/>
              <a:t> </a:t>
            </a:r>
            <a:r>
              <a:rPr lang="ru-RU" b="1" dirty="0" err="1" smtClean="0"/>
              <a:t>ква́нтовый</a:t>
            </a:r>
            <a:r>
              <a:rPr lang="ru-RU" b="1" dirty="0" smtClean="0"/>
              <a:t> </a:t>
            </a:r>
            <a:r>
              <a:rPr lang="ru-RU" b="1" dirty="0" err="1" smtClean="0"/>
              <a:t>генера́тор</a:t>
            </a:r>
            <a:r>
              <a:rPr lang="ru-RU" dirty="0" smtClean="0"/>
              <a:t> — это устройство, преобразующее энергию накачки(световую,             </a:t>
            </a:r>
            <a:r>
              <a:rPr lang="ru-RU" u="sng" dirty="0" smtClean="0"/>
              <a:t>электрическую</a:t>
            </a:r>
            <a:r>
              <a:rPr lang="ru-RU" dirty="0" smtClean="0"/>
              <a:t>, тепловую, химическую и др.) в энергию когерентного, монохроматического,          поляризованного и узконаправленного потока излучения.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2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лазеров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3</a:t>
            </a:fld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03"/>
            <a:ext cx="7715272" cy="3214697"/>
          </a:xfrm>
          <a:prstGeom prst="rect">
            <a:avLst/>
          </a:prstGeom>
          <a:noFill/>
        </p:spPr>
      </p:pic>
      <p:pic>
        <p:nvPicPr>
          <p:cNvPr id="15362" name="Picture 2" descr="File:Carbon Monoxide Laser 19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72330" cy="4788270"/>
          </a:xfrm>
          <a:prstGeom prst="rect">
            <a:avLst/>
          </a:prstGeom>
          <a:noFill/>
        </p:spPr>
      </p:pic>
      <p:pic>
        <p:nvPicPr>
          <p:cNvPr id="15368" name="Picture 8" descr="Картинки по запросу Газовый лаз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8016" y="2708920"/>
            <a:ext cx="5625984" cy="4149080"/>
          </a:xfrm>
          <a:prstGeom prst="rect">
            <a:avLst/>
          </a:prstGeom>
          <a:noFill/>
        </p:spPr>
      </p:pic>
      <p:pic>
        <p:nvPicPr>
          <p:cNvPr id="15370" name="Picture 10" descr="Картинки по запросу Газовый лаз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357694"/>
            <a:ext cx="3518017" cy="250030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>
                <a:solidFill>
                  <a:schemeClr val="tx1"/>
                </a:solidFill>
              </a:rPr>
              <a:pPr/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ile:Dye laser SF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>
                <a:solidFill>
                  <a:schemeClr val="bg1"/>
                </a:solidFill>
              </a:rPr>
              <a:pPr/>
              <a:t>5</a:t>
            </a:fld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6715140" cy="3143248"/>
          </a:xfrm>
          <a:prstGeom prst="rect">
            <a:avLst/>
          </a:prstGeom>
          <a:noFill/>
        </p:spPr>
      </p:pic>
      <p:pic>
        <p:nvPicPr>
          <p:cNvPr id="14342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86478" cy="2678925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161" y="0"/>
            <a:ext cx="6554839" cy="3643314"/>
          </a:xfrm>
          <a:prstGeom prst="rect">
            <a:avLst/>
          </a:prstGeom>
          <a:noFill/>
        </p:spPr>
      </p:pic>
      <p:pic>
        <p:nvPicPr>
          <p:cNvPr id="8" name="Picture 6" descr="Картинки по запросу Лазер на свободных электрона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4357686" cy="314324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467368"/>
          </a:xfrm>
        </p:spPr>
        <p:txBody>
          <a:bodyPr>
            <a:normAutofit/>
          </a:bodyPr>
          <a:lstStyle/>
          <a:p>
            <a:r>
              <a:rPr lang="ru-RU" dirty="0" smtClean="0"/>
              <a:t>Полупроводниковые лазеры (иначе - диодные лазеры)  – это лазеры с усиливающей средой на основе полупроводников, где генерация происходит, как правило,  за счет вынужденного излучения фотонов при межзонных переходах электронов в условиях высокой концентрации носителей в зоне проводимости. Формально, полупроводниковые лазеры также являются твердотельными лазерами, однако их принято выделять в отдельную группу, т.к. они имеют иной принцип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/>
              <a:pPr/>
              <a:t>7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нергетическая схема переходов в полупроводнике, при которых происходит генерация излуч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491968"/>
            <a:ext cx="4536504" cy="364234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716016" y="3573016"/>
            <a:ext cx="4286312" cy="2000264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Conduction band - </a:t>
            </a:r>
            <a:r>
              <a:rPr lang="ru-RU" i="1" dirty="0" smtClean="0"/>
              <a:t>зона проводимости </a:t>
            </a:r>
          </a:p>
          <a:p>
            <a:r>
              <a:rPr lang="en-US" i="1" dirty="0" smtClean="0"/>
              <a:t>valence band - </a:t>
            </a:r>
            <a:r>
              <a:rPr lang="ru-RU" i="1" dirty="0" smtClean="0"/>
              <a:t>валентная зона</a:t>
            </a:r>
          </a:p>
          <a:p>
            <a:r>
              <a:rPr lang="en-US" i="1" dirty="0" smtClean="0"/>
              <a:t>pumping - </a:t>
            </a:r>
            <a:r>
              <a:rPr lang="ru-RU" i="1" dirty="0" smtClean="0"/>
              <a:t>накачка</a:t>
            </a:r>
          </a:p>
          <a:p>
            <a:r>
              <a:rPr lang="en-US" i="1" dirty="0" smtClean="0"/>
              <a:t>light emission - </a:t>
            </a:r>
            <a:r>
              <a:rPr lang="ru-RU" i="1" dirty="0" smtClean="0"/>
              <a:t>излучение света.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29396"/>
            <a:ext cx="647728" cy="292079"/>
          </a:xfrm>
        </p:spPr>
        <p:txBody>
          <a:bodyPr/>
          <a:lstStyle/>
          <a:p>
            <a:fld id="{030ADB93-7F62-4F41-9DF1-CF86A1727CBB}" type="slidenum">
              <a:rPr lang="ru-RU" sz="1800" smtClean="0"/>
              <a:pPr/>
              <a:t>8</a:t>
            </a:fld>
            <a:endParaRPr lang="ru-RU" sz="1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Принцип работы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715436" cy="2357454"/>
          </a:xfrm>
        </p:spPr>
        <p:txBody>
          <a:bodyPr/>
          <a:lstStyle/>
          <a:p>
            <a:r>
              <a:rPr lang="ru-RU" dirty="0" smtClean="0"/>
              <a:t>• Небольшие лазерные диоды порядка нескольких милливатт (или до 0,5 Вт) выходной мощности в пучке, с высоким качеством пучка. Они используются в лазерных указках, проигрывателях компакт-дисков и для оптической волоконной связи. </a:t>
            </a:r>
            <a:endParaRPr lang="ru-RU" dirty="0"/>
          </a:p>
        </p:txBody>
      </p:sp>
      <p:pic>
        <p:nvPicPr>
          <p:cNvPr id="11266" name="Picture 2" descr="Картинки по запросу лазерных указках"/>
          <p:cNvPicPr>
            <a:picLocks noChangeAspect="1" noChangeArrowheads="1"/>
          </p:cNvPicPr>
          <p:nvPr/>
        </p:nvPicPr>
        <p:blipFill>
          <a:blip r:embed="rId2"/>
          <a:srcRect l="2426" r="2141" b="3125"/>
          <a:stretch>
            <a:fillRect/>
          </a:stretch>
        </p:blipFill>
        <p:spPr bwMode="auto">
          <a:xfrm>
            <a:off x="0" y="2928934"/>
            <a:ext cx="4714876" cy="3929066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для оптической волоконной связ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4429124" cy="385762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B93-7F62-4F41-9DF1-CF86A1727CBB}" type="slidenum">
              <a:rPr lang="ru-RU" sz="1800" smtClean="0">
                <a:solidFill>
                  <a:schemeClr val="bg1"/>
                </a:solidFill>
              </a:rPr>
              <a:pPr/>
              <a:t>9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786674" cy="71440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Типы полупроводниковых лазеров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1923</TotalTime>
  <Words>366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Виды лазеров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работы </vt:lpstr>
      <vt:lpstr>Типы полупроводниковых лазеров</vt:lpstr>
      <vt:lpstr>Презентация PowerPoint</vt:lpstr>
      <vt:lpstr>Презентация PowerPoint</vt:lpstr>
      <vt:lpstr>Презентация PowerPoint</vt:lpstr>
      <vt:lpstr>Применение полупроводниковых лазеров: </vt:lpstr>
      <vt:lpstr>Литература:</vt:lpstr>
      <vt:lpstr>Изображения: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lab210</cp:lastModifiedBy>
  <cp:revision>170</cp:revision>
  <dcterms:created xsi:type="dcterms:W3CDTF">2017-12-11T15:36:39Z</dcterms:created>
  <dcterms:modified xsi:type="dcterms:W3CDTF">2017-12-22T09:13:21Z</dcterms:modified>
</cp:coreProperties>
</file>