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0" r:id="rId4"/>
    <p:sldId id="265" r:id="rId5"/>
    <p:sldId id="259" r:id="rId6"/>
    <p:sldId id="266" r:id="rId7"/>
    <p:sldId id="261" r:id="rId8"/>
    <p:sldId id="273" r:id="rId9"/>
    <p:sldId id="262" r:id="rId10"/>
    <p:sldId id="263" r:id="rId11"/>
    <p:sldId id="267" r:id="rId12"/>
    <p:sldId id="264" r:id="rId13"/>
    <p:sldId id="274" r:id="rId14"/>
    <p:sldId id="269" r:id="rId15"/>
    <p:sldId id="268" r:id="rId16"/>
    <p:sldId id="270" r:id="rId17"/>
    <p:sldId id="272" r:id="rId18"/>
    <p:sldId id="271" r:id="rId19"/>
    <p:sldId id="276" r:id="rId20"/>
    <p:sldId id="275" r:id="rId21"/>
    <p:sldId id="25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6377C-2013-460A-A926-42C743E65A24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D6C9-6C6D-4057-9E04-7FDFDB34A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4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474-FB90-4F29-9AC6-51EE59178F49}" type="datetime1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AC4-951D-428C-86E8-23EF00A00DAB}" type="datetime1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885B-711A-41CB-85B3-F36158E9D0DB}" type="datetime1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B719-E861-4CD3-B925-30BBD40EF997}" type="datetime1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07B4C-1D2C-4210-8CF7-683BC2237636}" type="datetime1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40AB-0B50-4F08-8325-95F1139BBE2B}" type="datetime1">
              <a:rPr lang="ru-RU" smtClean="0"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A3F6-22C3-4415-AB2D-76891B8E2BB5}" type="datetime1">
              <a:rPr lang="ru-RU" smtClean="0"/>
              <a:t>25.12.2017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53C3-DA76-4FB0-BD94-8D03C871EE4A}" type="datetime1">
              <a:rPr lang="ru-RU" smtClean="0"/>
              <a:t>25.12.2017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42EB-CF06-4F45-9D24-091160173602}" type="datetime1">
              <a:rPr lang="ru-RU" smtClean="0"/>
              <a:t>25.12.2017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5ED-8CF1-426B-B3F4-62E3BF9B2109}" type="datetime1">
              <a:rPr lang="ru-RU" smtClean="0"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C51A-D595-43C2-B503-057792CAB277}" type="datetime1">
              <a:rPr lang="ru-RU" smtClean="0"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34BFEA-7E55-4A48-AFBE-B97768E910A9}" type="datetime1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" TargetMode="External"/><Relationship Id="rId2" Type="http://schemas.openxmlformats.org/officeDocument/2006/relationships/hyperlink" Target="http://go-radio.ru/varicap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uselectronic.com/news/printsip-raboty-stabilitrona/" TargetMode="External"/><Relationship Id="rId5" Type="http://schemas.openxmlformats.org/officeDocument/2006/relationships/hyperlink" Target="http://www.texnic.ru/books/electronika/009.html" TargetMode="External"/><Relationship Id="rId4" Type="http://schemas.openxmlformats.org/officeDocument/2006/relationships/hyperlink" Target="http://www.club155.ru/diods-tunne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ommons.wikimedia.org/wiki/File:Varactor-ru.svg?uselang=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6084258"/>
            <a:ext cx="3707904" cy="80148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1800" i="1" dirty="0" smtClean="0"/>
              <a:t>Выполнил</a:t>
            </a:r>
            <a:r>
              <a:rPr lang="en-US" sz="1800" i="1" dirty="0" smtClean="0"/>
              <a:t>:</a:t>
            </a:r>
            <a:r>
              <a:rPr lang="ru-RU" sz="1800" i="1" dirty="0" smtClean="0"/>
              <a:t> студент 21313 гр. ФТИ</a:t>
            </a:r>
          </a:p>
          <a:p>
            <a:pPr algn="l"/>
            <a:r>
              <a:rPr lang="ru-RU" sz="1800" i="1" dirty="0" smtClean="0"/>
              <a:t>Цветков Максим</a:t>
            </a:r>
            <a:endParaRPr lang="ru-RU" sz="18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203139" y="116632"/>
            <a:ext cx="7175351" cy="1793167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82880" indent="0">
              <a:buNone/>
            </a:pP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Варикапы, стабилитроны, туннельные диоды</a:t>
            </a:r>
            <a:endParaRPr lang="ru-RU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64930"/>
            <a:ext cx="3274234" cy="218009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848" y="1824042"/>
            <a:ext cx="2564904" cy="2736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685519"/>
            <a:ext cx="3593821" cy="277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7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5193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/>
              <a:t>С</a:t>
            </a:r>
            <a:r>
              <a:rPr lang="ru-RU" dirty="0" smtClean="0"/>
              <a:t>табилитрон </a:t>
            </a:r>
            <a:r>
              <a:rPr lang="ru-RU" dirty="0"/>
              <a:t>работает только в цепях постоянного </a:t>
            </a:r>
            <a:r>
              <a:rPr lang="ru-RU" dirty="0" smtClean="0"/>
              <a:t>тока.</a:t>
            </a:r>
            <a:r>
              <a:rPr lang="ru-RU" dirty="0"/>
              <a:t> Полупроводниковый стабилитрон — это диод, предназначенный для работы в режиме пробоя на обратной ветви вольт-амперной характеристики. </a:t>
            </a:r>
            <a:r>
              <a:rPr lang="ru-RU" dirty="0" smtClean="0"/>
              <a:t>До </a:t>
            </a:r>
            <a:r>
              <a:rPr lang="ru-RU" dirty="0"/>
              <a:t>наступления пробоя через стабилитрон протекают незначительные токи утечки, а его сопротивление весьма высоко. </a:t>
            </a:r>
            <a:r>
              <a:rPr lang="ru-RU" dirty="0" smtClean="0"/>
              <a:t>При </a:t>
            </a:r>
            <a:r>
              <a:rPr lang="ru-RU" dirty="0"/>
              <a:t>наступлении пробоя ток через стабилитрон резко возрастает, а его дифференциальное сопротивление падает до величины, составляющей для различных приборов от долей Ома до сотен Ом. Поэтому в режиме пробоя напряжение на стабилитроне поддерживается с заданной точностью в широком диапазоне обратных токов. В </a:t>
            </a:r>
            <a:r>
              <a:rPr lang="ru-RU" dirty="0" smtClean="0"/>
              <a:t>диоде, </a:t>
            </a:r>
            <a:r>
              <a:rPr lang="ru-RU" dirty="0"/>
              <a:t>к которому приложено обратное, или запирающее, напряжение, возможны </a:t>
            </a:r>
            <a:r>
              <a:rPr lang="ru-RU" dirty="0" smtClean="0"/>
              <a:t>три </a:t>
            </a:r>
            <a:r>
              <a:rPr lang="ru-RU" dirty="0"/>
              <a:t>механизма пробоя: туннельный пробой, лавинный </a:t>
            </a:r>
            <a:r>
              <a:rPr lang="ru-RU" dirty="0" smtClean="0"/>
              <a:t>пробой и</a:t>
            </a:r>
            <a:r>
              <a:rPr lang="ru-RU" u="sng" dirty="0" smtClean="0"/>
              <a:t> </a:t>
            </a:r>
            <a:r>
              <a:rPr lang="ru-RU" dirty="0"/>
              <a:t>пробой вследствие тепловой </a:t>
            </a:r>
            <a:r>
              <a:rPr lang="ru-RU" dirty="0" smtClean="0"/>
              <a:t>неустойчивости.</a:t>
            </a:r>
            <a:endParaRPr lang="ru-RU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-171400"/>
            <a:ext cx="5271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Принцип работы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189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pic>
        <p:nvPicPr>
          <p:cNvPr id="5" name="Рисунок 4" descr="https://upload.wikimedia.org/wikipedia/commons/thumb/5/55/Axial_diode_assembly.png/240px-Axial_diode_assembly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738" y="1124744"/>
            <a:ext cx="4680519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718771" y="-1"/>
            <a:ext cx="37064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Конструкция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9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iles.freks.webnode.com/200003947-8fdc290d5c/523051_html_11eb5db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848" y="1015364"/>
            <a:ext cx="5530877" cy="528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18337" y="0"/>
            <a:ext cx="34323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ВАХ стабилитрона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2785" y="63599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i="1" dirty="0" err="1" smtClean="0"/>
              <a:t>Iпр</a:t>
            </a:r>
            <a:r>
              <a:rPr lang="ru-RU" sz="1600" i="1" dirty="0"/>
              <a:t> - прямой ток</a:t>
            </a:r>
            <a:endParaRPr lang="ru-RU" sz="1600" dirty="0"/>
          </a:p>
          <a:p>
            <a:r>
              <a:rPr lang="ru-RU" sz="1600" b="1" i="1" dirty="0" err="1" smtClean="0"/>
              <a:t>Uпр</a:t>
            </a:r>
            <a:r>
              <a:rPr lang="ru-RU" sz="1600" i="1" dirty="0"/>
              <a:t>  - прямое напряжение</a:t>
            </a:r>
            <a:endParaRPr lang="ru-RU" sz="1600" dirty="0"/>
          </a:p>
          <a:p>
            <a:r>
              <a:rPr lang="ru-RU" sz="1600" dirty="0"/>
              <a:t>Эти два параметра в стабилитроне не </a:t>
            </a:r>
            <a:r>
              <a:rPr lang="ru-RU" sz="1600" dirty="0" smtClean="0"/>
              <a:t>используются</a:t>
            </a:r>
          </a:p>
          <a:p>
            <a:r>
              <a:rPr lang="ru-RU" sz="1600" dirty="0" smtClean="0"/>
              <a:t> </a:t>
            </a:r>
          </a:p>
          <a:p>
            <a:r>
              <a:rPr lang="en-US" sz="1600" dirty="0" smtClean="0"/>
              <a:t>I</a:t>
            </a:r>
            <a:r>
              <a:rPr lang="ru-RU" sz="1600" b="1" i="1" dirty="0" err="1" smtClean="0"/>
              <a:t>max</a:t>
            </a:r>
            <a:r>
              <a:rPr lang="ru-RU" sz="1600" i="1" dirty="0"/>
              <a:t> - максимальный ток стабилитрона</a:t>
            </a:r>
            <a:endParaRPr lang="ru-RU" sz="1600" dirty="0"/>
          </a:p>
          <a:p>
            <a:r>
              <a:rPr lang="ru-RU" sz="1600" b="1" i="1" dirty="0" err="1"/>
              <a:t>Imin</a:t>
            </a:r>
            <a:r>
              <a:rPr lang="ru-RU" sz="1600" i="1" dirty="0"/>
              <a:t> - минимальный ток стабилитрона</a:t>
            </a:r>
            <a:endParaRPr lang="ru-RU" sz="1600" dirty="0"/>
          </a:p>
          <a:p>
            <a:r>
              <a:rPr lang="ru-RU" sz="1600" b="1" i="1" dirty="0" err="1"/>
              <a:t>Iст</a:t>
            </a:r>
            <a:r>
              <a:rPr lang="ru-RU" sz="1600" b="1" i="1" dirty="0"/>
              <a:t>, </a:t>
            </a:r>
            <a:r>
              <a:rPr lang="ru-RU" sz="1600" b="1" i="1" dirty="0" err="1"/>
              <a:t>Imax</a:t>
            </a:r>
            <a:r>
              <a:rPr lang="ru-RU" sz="1600" b="1" i="1" dirty="0"/>
              <a:t>, </a:t>
            </a:r>
            <a:r>
              <a:rPr lang="ru-RU" sz="1600" b="1" i="1" dirty="0" err="1"/>
              <a:t>Imin</a:t>
            </a:r>
            <a:r>
              <a:rPr lang="ru-RU" sz="1600" dirty="0"/>
              <a:t> - это  сила тока, которая течет через стабилитрон при его работе.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6652" y="365584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1600" b="1" i="1" dirty="0" smtClean="0"/>
          </a:p>
          <a:p>
            <a:pPr algn="r"/>
            <a:endParaRPr lang="ru-RU" sz="1600" b="1" i="1" dirty="0"/>
          </a:p>
          <a:p>
            <a:r>
              <a:rPr lang="ru-RU" sz="1600" b="1" i="1" dirty="0" err="1" smtClean="0"/>
              <a:t>Uобр</a:t>
            </a:r>
            <a:r>
              <a:rPr lang="ru-RU" sz="1600" i="1" dirty="0"/>
              <a:t> - обратное напряжение</a:t>
            </a:r>
            <a:endParaRPr lang="ru-RU" sz="1600" dirty="0"/>
          </a:p>
          <a:p>
            <a:r>
              <a:rPr lang="ru-RU" sz="1600" b="1" i="1" dirty="0" err="1"/>
              <a:t>Uст</a:t>
            </a:r>
            <a:r>
              <a:rPr lang="ru-RU" sz="1600" i="1" dirty="0"/>
              <a:t> - номинальное напряжение стабилизации</a:t>
            </a:r>
            <a:endParaRPr lang="ru-RU" sz="1600" dirty="0"/>
          </a:p>
          <a:p>
            <a:r>
              <a:rPr lang="ru-RU" sz="1600" b="1" i="1" dirty="0" err="1"/>
              <a:t>Iст</a:t>
            </a:r>
            <a:r>
              <a:rPr lang="ru-RU" sz="1600" b="1" i="1" dirty="0"/>
              <a:t> </a:t>
            </a:r>
            <a:r>
              <a:rPr lang="ru-RU" sz="1600" i="1" dirty="0"/>
              <a:t>- номинальный ток стабилизации</a:t>
            </a:r>
            <a:endParaRPr lang="ru-RU" sz="1600" dirty="0"/>
          </a:p>
          <a:p>
            <a:r>
              <a:rPr lang="ru-RU" sz="1600" dirty="0"/>
              <a:t>Номинальный -  это значит нормальный параметр, при котором  возможна долгосрочная работа радиоэлемента.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6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11560" y="0"/>
            <a:ext cx="10009112" cy="347472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" indent="0">
              <a:buNone/>
            </a:pP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Сравнение ВАХ стабилитронов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129" y="5113459"/>
            <a:ext cx="86409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Преобладание </a:t>
            </a:r>
            <a:r>
              <a:rPr lang="ru-RU" sz="2400" dirty="0"/>
              <a:t>лавинного (слева) и туннельного (справа) механизмов пробоя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36712"/>
            <a:ext cx="6942257" cy="402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9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980728"/>
            <a:ext cx="6400800" cy="492972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Токи и напряжения </a:t>
            </a:r>
            <a:r>
              <a:rPr lang="ru-RU" dirty="0" smtClean="0"/>
              <a:t>стабилизации - это </a:t>
            </a:r>
            <a:r>
              <a:rPr lang="ru-RU" dirty="0"/>
              <a:t>значение </a:t>
            </a:r>
            <a:r>
              <a:rPr lang="ru-RU" b="1" dirty="0"/>
              <a:t>тока</a:t>
            </a:r>
            <a:r>
              <a:rPr lang="ru-RU" dirty="0"/>
              <a:t>, при котором начинается обратимый лавинный пробой p-n перехода. </a:t>
            </a:r>
            <a:r>
              <a:rPr lang="ru-RU" b="1" dirty="0"/>
              <a:t>Это</a:t>
            </a:r>
            <a:r>
              <a:rPr lang="ru-RU" dirty="0"/>
              <a:t> значение </a:t>
            </a:r>
            <a:r>
              <a:rPr lang="ru-RU" b="1" dirty="0"/>
              <a:t>тока</a:t>
            </a:r>
            <a:r>
              <a:rPr lang="ru-RU" dirty="0"/>
              <a:t> соответствует минимальному напряжению </a:t>
            </a:r>
            <a:r>
              <a:rPr lang="ru-RU" b="1" dirty="0"/>
              <a:t>стабилизации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/>
              <a:t>Температурный коэффициент </a:t>
            </a:r>
            <a:r>
              <a:rPr lang="ru-RU" dirty="0" smtClean="0"/>
              <a:t>напряжения - </a:t>
            </a:r>
            <a:r>
              <a:rPr lang="ru-RU" dirty="0"/>
              <a:t>показывает относительное изменение напряжения стабилизации при изменении температуры на 1 </a:t>
            </a:r>
            <a:r>
              <a:rPr lang="ru-RU" dirty="0" smtClean="0"/>
              <a:t>К.</a:t>
            </a:r>
          </a:p>
          <a:p>
            <a:r>
              <a:rPr lang="ru-RU" dirty="0"/>
              <a:t>Область безопасной </a:t>
            </a:r>
            <a:r>
              <a:rPr lang="ru-RU" dirty="0" smtClean="0"/>
              <a:t>работы - параметры, важнейшими </a:t>
            </a:r>
            <a:r>
              <a:rPr lang="ru-RU" dirty="0"/>
              <a:t>из которых </a:t>
            </a:r>
            <a:r>
              <a:rPr lang="ru-RU" dirty="0" smtClean="0"/>
              <a:t>являются </a:t>
            </a:r>
            <a:r>
              <a:rPr lang="ru-RU" dirty="0"/>
              <a:t>максимальные значения постоянного тока, импульсного тока, температуры p-n-перехода </a:t>
            </a:r>
            <a:r>
              <a:rPr lang="ru-RU" dirty="0" smtClean="0"/>
              <a:t>и </a:t>
            </a:r>
            <a:r>
              <a:rPr lang="ru-RU" dirty="0"/>
              <a:t>рассеиваемой мощности. Все эти ограничения должны выполняться одновременно, а несоблюдение хотя бы одного из них ведёт к разрушению </a:t>
            </a:r>
            <a:r>
              <a:rPr lang="ru-RU" dirty="0" smtClean="0"/>
              <a:t>стабилитрона.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74294" y="0"/>
            <a:ext cx="65582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Параметры стабилитрона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599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Основная область применения стабилитрона </a:t>
            </a:r>
            <a:r>
              <a:rPr lang="ru-RU" dirty="0" smtClean="0"/>
              <a:t>—стабилизация </a:t>
            </a:r>
            <a:r>
              <a:rPr lang="ru-RU" dirty="0"/>
              <a:t>постоянного напряжения источников питания. В простейшей схеме линейного параметрического стабилизатора стабилитрон выступает одновременно и источником опорного напряжения, и силовым регулирующим </a:t>
            </a:r>
            <a:r>
              <a:rPr lang="ru-RU" dirty="0" smtClean="0"/>
              <a:t>элементом.</a:t>
            </a:r>
            <a:endParaRPr lang="ru-RU" dirty="0"/>
          </a:p>
          <a:p>
            <a:endParaRPr lang="ru-RU" dirty="0"/>
          </a:p>
          <a:p>
            <a:pPr lvl="0"/>
            <a:r>
              <a:rPr lang="ru-RU" dirty="0"/>
              <a:t>Особые импульсные лавинные стабилитроны применяются для защиты электроаппаратуры от перенапряжений, вызываемых разрядами молний и статического электричества, а также от выбросов напряжения на индуктивных нагрузках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-171400"/>
            <a:ext cx="6576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Область применения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066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6069" y="980728"/>
            <a:ext cx="8229600" cy="3849291"/>
          </a:xfrm>
        </p:spPr>
        <p:txBody>
          <a:bodyPr>
            <a:normAutofit/>
          </a:bodyPr>
          <a:lstStyle/>
          <a:p>
            <a:r>
              <a:rPr lang="ru-RU" b="1" dirty="0"/>
              <a:t>Туннельный диод</a:t>
            </a:r>
            <a:r>
              <a:rPr lang="ru-RU" dirty="0"/>
              <a:t> — полупроводниковый диод на основе вырожденного полупроводника, в котором при приложении напряжения в прямом направлении туннельный эффект проявляется в появлении участка с отрицательным дифференциальным сопротивлением на вольт-амперной характеристике.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-171400"/>
            <a:ext cx="55853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Туннельный диод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https://upload.wikimedia.org/wikipedia/commons/thumb/8/89/Tunnel_diode_symbol_ru.svg/250px-Tunnel_diode_symbol_ru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228" y="3609890"/>
            <a:ext cx="3246090" cy="17185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83568" y="4146005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Обозначение: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825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823938"/>
            <a:ext cx="8435280" cy="530222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Туннельный ток может проходить через переход в обоих направлениях. Однако в области прямого смещения туннельный ток сначала резко растет, а достигнув некоторого максимального значения, затем резко убывает. Снижение тока связано с тем, что с увеличением напряженности электрического поля в переходе в прямом направлении уменьшается число электронов, способных совершить туннельный переход. При некотором значении прямого напряжения число таких электронов становится равным нулю и туннельный ток исчезает совсем. Дальнейшее увеличение прямого напряжения оказывает влияние только на прямой диффузионный ток, который увеличивается с ростом напряжения также, как и у обычных выпрямительных или универсальных диодов. В области обратного смещения у туннельных диодов наблюдается только резкий рост туннельного тока при увеличении обратного напряжения.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-99392"/>
            <a:ext cx="5428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Принцип работы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5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09464" y="-99392"/>
            <a:ext cx="7325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ВАХ туннельного диода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https://upload.wikimedia.org/wikipedia/commons/thumb/e/e3/VI_curve_of_a_tunnel_diode.svg/350px-VI_curve_of_a_tunnel_diode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50210"/>
            <a:ext cx="6768752" cy="479501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0" y="4941168"/>
            <a:ext cx="9577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диапазоне напряжений U</a:t>
            </a:r>
            <a:r>
              <a:rPr lang="ru-RU" baseline="-25000" dirty="0"/>
              <a:t>1</a:t>
            </a:r>
            <a:r>
              <a:rPr lang="ru-RU" dirty="0"/>
              <a:t>-U</a:t>
            </a:r>
            <a:r>
              <a:rPr lang="ru-RU" baseline="-25000" dirty="0"/>
              <a:t>2</a:t>
            </a:r>
            <a:r>
              <a:rPr lang="ru-RU" dirty="0"/>
              <a:t> дифференциальное сопротивление отрицательно.</a:t>
            </a:r>
          </a:p>
        </p:txBody>
      </p:sp>
    </p:spTree>
    <p:extLst>
      <p:ext uri="{BB962C8B-B14F-4D97-AF65-F5344CB8AC3E}">
        <p14:creationId xmlns:p14="http://schemas.microsoft.com/office/powerpoint/2010/main" val="41621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26787"/>
            <a:ext cx="889248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Параметры туннельного диода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79512" y="1772816"/>
            <a:ext cx="8424936" cy="347472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Напряжение </a:t>
            </a:r>
            <a:r>
              <a:rPr lang="ru-RU" sz="2800" i="1" dirty="0"/>
              <a:t>пика</a:t>
            </a:r>
            <a:r>
              <a:rPr lang="ru-RU" sz="2800" dirty="0"/>
              <a:t> (</a:t>
            </a:r>
            <a:r>
              <a:rPr lang="ru-RU" sz="2800" i="1" dirty="0" err="1"/>
              <a:t>U</a:t>
            </a:r>
            <a:r>
              <a:rPr lang="ru-RU" sz="2800" dirty="0" err="1"/>
              <a:t>п</a:t>
            </a:r>
            <a:r>
              <a:rPr lang="ru-RU" sz="2800" dirty="0"/>
              <a:t>), </a:t>
            </a:r>
            <a:r>
              <a:rPr lang="ru-RU" sz="2800" i="1" dirty="0" smtClean="0"/>
              <a:t>ток </a:t>
            </a:r>
            <a:r>
              <a:rPr lang="ru-RU" sz="2800" i="1" dirty="0"/>
              <a:t>пика</a:t>
            </a:r>
            <a:r>
              <a:rPr lang="ru-RU" sz="2800" dirty="0"/>
              <a:t> (</a:t>
            </a:r>
            <a:r>
              <a:rPr lang="ru-RU" sz="2800" i="1" dirty="0" err="1"/>
              <a:t>I</a:t>
            </a:r>
            <a:r>
              <a:rPr lang="ru-RU" sz="2800" dirty="0" err="1"/>
              <a:t>п</a:t>
            </a:r>
            <a:r>
              <a:rPr lang="ru-RU" sz="2800" dirty="0"/>
              <a:t>), </a:t>
            </a:r>
            <a:r>
              <a:rPr lang="ru-RU" sz="2800" i="1" dirty="0"/>
              <a:t>напряжение впадины</a:t>
            </a:r>
            <a:r>
              <a:rPr lang="ru-RU" sz="2800" dirty="0"/>
              <a:t> (</a:t>
            </a:r>
            <a:r>
              <a:rPr lang="ru-RU" sz="2800" i="1" dirty="0" err="1"/>
              <a:t>U</a:t>
            </a:r>
            <a:r>
              <a:rPr lang="ru-RU" sz="2800" dirty="0" err="1"/>
              <a:t>в</a:t>
            </a:r>
            <a:r>
              <a:rPr lang="ru-RU" sz="2800" dirty="0"/>
              <a:t>), </a:t>
            </a:r>
            <a:r>
              <a:rPr lang="ru-RU" sz="2800" i="1" dirty="0"/>
              <a:t>ток впадины</a:t>
            </a:r>
            <a:r>
              <a:rPr lang="ru-RU" sz="2800" dirty="0"/>
              <a:t> (</a:t>
            </a:r>
            <a:r>
              <a:rPr lang="ru-RU" sz="2800" i="1" dirty="0" err="1"/>
              <a:t>I</a:t>
            </a:r>
            <a:r>
              <a:rPr lang="ru-RU" sz="2800" dirty="0" err="1"/>
              <a:t>в</a:t>
            </a:r>
            <a:r>
              <a:rPr lang="ru-RU" sz="2800" dirty="0"/>
              <a:t>), </a:t>
            </a:r>
            <a:r>
              <a:rPr lang="ru-RU" sz="2800" i="1" dirty="0"/>
              <a:t>отношение токов</a:t>
            </a:r>
            <a:r>
              <a:rPr lang="ru-RU" sz="2800" dirty="0"/>
              <a:t> (</a:t>
            </a:r>
            <a:r>
              <a:rPr lang="ru-RU" sz="2800" i="1" dirty="0" err="1"/>
              <a:t>I</a:t>
            </a:r>
            <a:r>
              <a:rPr lang="ru-RU" sz="2800" dirty="0" err="1"/>
              <a:t>п</a:t>
            </a:r>
            <a:r>
              <a:rPr lang="ru-RU" sz="2800" dirty="0"/>
              <a:t>/</a:t>
            </a:r>
            <a:r>
              <a:rPr lang="ru-RU" sz="2800" i="1" dirty="0" err="1"/>
              <a:t>I</a:t>
            </a:r>
            <a:r>
              <a:rPr lang="ru-RU" sz="2800" dirty="0" err="1"/>
              <a:t>в</a:t>
            </a:r>
            <a:r>
              <a:rPr lang="ru-RU" sz="2800" dirty="0"/>
              <a:t>), </a:t>
            </a:r>
            <a:r>
              <a:rPr lang="ru-RU" sz="2800" i="1" dirty="0"/>
              <a:t>напряжение раствора</a:t>
            </a:r>
            <a:r>
              <a:rPr lang="ru-RU" sz="2800" dirty="0"/>
              <a:t> (</a:t>
            </a:r>
            <a:r>
              <a:rPr lang="ru-RU" sz="2800" i="1" dirty="0" err="1"/>
              <a:t>U</a:t>
            </a:r>
            <a:r>
              <a:rPr lang="ru-RU" sz="2800" dirty="0" err="1"/>
              <a:t>рр</a:t>
            </a:r>
            <a:r>
              <a:rPr lang="ru-RU" sz="2800" dirty="0"/>
              <a:t>), а также некоторые другие, характеризующие ВАХ диода и его импульсные свойства.</a:t>
            </a:r>
          </a:p>
        </p:txBody>
      </p:sp>
    </p:spTree>
    <p:extLst>
      <p:ext uri="{BB962C8B-B14F-4D97-AF65-F5344CB8AC3E}">
        <p14:creationId xmlns:p14="http://schemas.microsoft.com/office/powerpoint/2010/main" val="238866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варика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544" y="4848400"/>
            <a:ext cx="2943433" cy="125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692696"/>
            <a:ext cx="8882136" cy="514612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8600" b="1" dirty="0"/>
              <a:t>Варикап</a:t>
            </a:r>
            <a:r>
              <a:rPr lang="ru-RU" sz="8600" dirty="0"/>
              <a:t> – это полупроводниковый диод, основным параметром которого является, не одностороння электрическая проводимость, а работа которого основана на зависимости барьерной ёмкости p-n-перехода от обратного напряжения</a:t>
            </a:r>
            <a:r>
              <a:rPr lang="ru-RU" sz="8600" dirty="0" smtClean="0"/>
              <a:t>.</a:t>
            </a:r>
            <a:r>
              <a:rPr lang="ru-RU" sz="8600" dirty="0"/>
              <a:t/>
            </a:r>
            <a:br>
              <a:rPr lang="ru-RU" sz="8600" dirty="0"/>
            </a:br>
            <a:r>
              <a:rPr lang="ru-RU" sz="8600" dirty="0"/>
              <a:t>Барьерная (зарядная) емкость определяется измене­нием </a:t>
            </a:r>
            <a:r>
              <a:rPr lang="ru-RU" sz="8600" dirty="0" err="1"/>
              <a:t>нескомпенсированного</a:t>
            </a:r>
            <a:r>
              <a:rPr lang="ru-RU" sz="8600" dirty="0"/>
              <a:t> заряда ионов при изменении ширины запирающего слоя под воздействием внешнего обратного напряжения. Поэтому идеальный электронно-дырочный переход можно рассматривать как плоский </a:t>
            </a:r>
            <a:r>
              <a:rPr lang="ru-RU" sz="8600" dirty="0" smtClean="0"/>
              <a:t>кон­денсатор.</a:t>
            </a:r>
            <a:endParaRPr lang="ru-RU" sz="8600" dirty="0"/>
          </a:p>
          <a:p>
            <a:endParaRPr lang="ru-RU" sz="18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5210828"/>
            <a:ext cx="2486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Обозначение: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00189" y="-171400"/>
            <a:ext cx="2943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Варикап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0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13855"/>
            <a:ext cx="6512511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Область применения</a:t>
            </a:r>
            <a:endParaRPr lang="ru-RU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755576" y="2276872"/>
            <a:ext cx="6400800" cy="3474720"/>
          </a:xfrm>
        </p:spPr>
        <p:txBody>
          <a:bodyPr/>
          <a:lstStyle/>
          <a:p>
            <a:r>
              <a:rPr lang="ru-RU" dirty="0"/>
              <a:t>Наибольшее распространение на практике получили туннельные диоды из </a:t>
            </a:r>
            <a:r>
              <a:rPr lang="ru-RU" dirty="0" err="1" smtClean="0"/>
              <a:t>Ge</a:t>
            </a:r>
            <a:r>
              <a:rPr lang="ru-RU" dirty="0" smtClean="0"/>
              <a:t>, </a:t>
            </a:r>
            <a:r>
              <a:rPr lang="ru-RU" dirty="0" err="1"/>
              <a:t>GaAs</a:t>
            </a:r>
            <a:r>
              <a:rPr lang="ru-RU" dirty="0"/>
              <a:t>, а также из </a:t>
            </a:r>
            <a:r>
              <a:rPr lang="ru-RU" dirty="0" err="1" smtClean="0"/>
              <a:t>GaS</a:t>
            </a:r>
            <a:r>
              <a:rPr lang="en-US" dirty="0" smtClean="0"/>
              <a:t>b</a:t>
            </a:r>
            <a:r>
              <a:rPr lang="ru-RU" dirty="0" smtClean="0"/>
              <a:t>. </a:t>
            </a:r>
            <a:r>
              <a:rPr lang="ru-RU" dirty="0"/>
              <a:t>Эти диоды находят широкое применение в качестве предварительных усилителей, генераторов и высокочастотных переключателей. Они работают на частотах, во много раз превышающих частоты работы тетродов — до 30…100 ГГц.</a:t>
            </a:r>
          </a:p>
        </p:txBody>
      </p:sp>
    </p:spTree>
    <p:extLst>
      <p:ext uri="{BB962C8B-B14F-4D97-AF65-F5344CB8AC3E}">
        <p14:creationId xmlns:p14="http://schemas.microsoft.com/office/powerpoint/2010/main" val="3140282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6512511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Ресурсы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412776"/>
            <a:ext cx="6400800" cy="347472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go-radio.ru/varicap.html</a:t>
            </a:r>
            <a:endParaRPr lang="ru-RU" dirty="0" smtClean="0"/>
          </a:p>
          <a:p>
            <a:r>
              <a:rPr lang="en-US" dirty="0">
                <a:hlinkClick r:id="rId3"/>
              </a:rPr>
              <a:t>https://ru.wikipedia.org/wiki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www.club155.ru/diods-tunnel</a:t>
            </a:r>
            <a:endParaRPr lang="ru-RU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www.texnic.ru/books/electronika/009.html</a:t>
            </a:r>
            <a:endParaRPr lang="ru-RU" dirty="0" smtClean="0"/>
          </a:p>
          <a:p>
            <a:r>
              <a:rPr lang="en-US" dirty="0">
                <a:hlinkClick r:id="rId6"/>
              </a:rPr>
              <a:t>http://www.ruselectronic.com/news/printsip-raboty-stabilitrona</a:t>
            </a:r>
            <a:r>
              <a:rPr lang="en-US" dirty="0" smtClean="0">
                <a:hlinkClick r:id="rId6"/>
              </a:rPr>
              <a:t>/</a:t>
            </a:r>
            <a:endParaRPr lang="ru-RU" dirty="0" smtClean="0"/>
          </a:p>
          <a:p>
            <a:r>
              <a:rPr lang="en-US" dirty="0"/>
              <a:t>http://www.club155.ru/diods-tunnel-params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5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8229600" cy="5969788"/>
          </a:xfrm>
        </p:spPr>
        <p:txBody>
          <a:bodyPr>
            <a:normAutofit fontScale="92500"/>
          </a:bodyPr>
          <a:lstStyle/>
          <a:p>
            <a:pPr fontAlgn="t"/>
            <a:r>
              <a:rPr lang="ru-RU" dirty="0"/>
              <a:t>Варикап представляет собой обычный электронный компонент, созданный из двух полупроводников различного типа проводимости (p- и n-). Область перехода между этими полупроводниками называется p-n-переходом</a:t>
            </a:r>
            <a:r>
              <a:rPr lang="ru-RU" dirty="0" smtClean="0"/>
              <a:t>.</a:t>
            </a:r>
            <a:endParaRPr lang="ru-RU" dirty="0"/>
          </a:p>
          <a:p>
            <a:pPr fontAlgn="t"/>
            <a:r>
              <a:rPr lang="ru-RU" dirty="0"/>
              <a:t>При отсутствии внешнего управляющего напряжения в области p-n-перехода образуется потенциальный барьер. При прямом управляющем напряжении (+ к аноду, – к катоду) этот барьер практически полностью нейтрализуется и варикап, по сути, работает как обычный диод. Если же к варикапу приложено обратное напряжение (+ к катоду, - к аноду), то ширина потенциального барьера увеличивается и он начинает вести себя как простейший </a:t>
            </a:r>
            <a:r>
              <a:rPr lang="ru-RU" dirty="0" smtClean="0"/>
              <a:t>конденсатор. Внешнее </a:t>
            </a:r>
            <a:r>
              <a:rPr lang="ru-RU" dirty="0"/>
              <a:t>обратное напряжение отталкивает электроны в глубь n-области, в результате чего происходит расширение обеднённой области p-n-перехода, то есть слой полупроводника, лишенный носителей заряда по сути является диэлектриком. При </a:t>
            </a:r>
            <a:r>
              <a:rPr lang="ru-RU" dirty="0" smtClean="0"/>
              <a:t>увеличении обратного напряжения толщина </a:t>
            </a:r>
            <a:r>
              <a:rPr lang="ru-RU" dirty="0"/>
              <a:t>обеднённого слоя </a:t>
            </a:r>
            <a:r>
              <a:rPr lang="ru-RU" dirty="0" smtClean="0"/>
              <a:t>увеличивается.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64820" y="-34719"/>
            <a:ext cx="5750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Принцип работы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78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pic>
        <p:nvPicPr>
          <p:cNvPr id="5" name="Рисунок 4" descr="https://upload.wikimedia.org/wikipedia/commons/thumb/d/df/Varactor_function-ru.svg/220px-Varactor_function-ru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499" y="830621"/>
            <a:ext cx="3600400" cy="496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Подключение варикап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42" y="830621"/>
            <a:ext cx="4248471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403648" y="61180"/>
            <a:ext cx="67324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Особенности варикапа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808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Зависимость емкости варикапа от обратного напряж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Зависимость емкости варикапа от обратного напряжен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2032" y="51128"/>
            <a:ext cx="88040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Вольт-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фарадная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характеристика варикапа 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" name="Рисунок 15" descr="https://upload.wikimedia.org/wikipedia/commons/thumb/0/0b/VFH_varikap.svg/440px-VFH_varikap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913" y="663256"/>
            <a:ext cx="7056784" cy="547260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52032" y="1052736"/>
            <a:ext cx="43912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 – емкость между выводами варикапа</a:t>
            </a:r>
          </a:p>
          <a:p>
            <a:endParaRPr lang="ru-RU" sz="2800" dirty="0" smtClean="0"/>
          </a:p>
          <a:p>
            <a:r>
              <a:rPr lang="en-US" sz="2800" dirty="0" smtClean="0"/>
              <a:t>U – </a:t>
            </a:r>
            <a:r>
              <a:rPr lang="ru-RU" sz="2800" dirty="0" smtClean="0"/>
              <a:t>обратное напряжение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28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1025" name="Рисунок 5" descr="Описание: https://upload.wikimedia.org/wikipedia/commons/thumb/a/ad/Varactor-ru.svg/220px-Varactor-ru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052" y="3205492"/>
            <a:ext cx="4722409" cy="302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041970" y="-99392"/>
            <a:ext cx="5131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Конструкция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023" y="873441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/>
              <a:t>пластине сильнолегированного низкоомного полупроводника (обычно с n-типом проводимости, обозначается n</a:t>
            </a:r>
            <a:r>
              <a:rPr lang="ru-RU" baseline="30000" dirty="0"/>
              <a:t>+</a:t>
            </a:r>
            <a:r>
              <a:rPr lang="ru-RU" dirty="0"/>
              <a:t>) выращивается </a:t>
            </a:r>
            <a:r>
              <a:rPr lang="ru-RU" dirty="0" err="1"/>
              <a:t>высокоомная</a:t>
            </a:r>
            <a:r>
              <a:rPr lang="ru-RU" dirty="0"/>
              <a:t> плёнка низколегированного полупроводника n-типа. C помощью диффузии акцепторной примеси на поверхности эпитаксиального слоя формируется низкоомный анодный слой p-типа.</a:t>
            </a:r>
          </a:p>
          <a:p>
            <a:r>
              <a:rPr lang="ru-RU" dirty="0"/>
              <a:t>Боковая поверхность структуры для защиты выходящего на поверхность p-n-перехода и увеличения обратного пробойного напряжения покрывается легкоплавким стеклом.</a:t>
            </a:r>
          </a:p>
        </p:txBody>
      </p:sp>
    </p:spTree>
    <p:extLst>
      <p:ext uri="{BB962C8B-B14F-4D97-AF65-F5344CB8AC3E}">
        <p14:creationId xmlns:p14="http://schemas.microsoft.com/office/powerpoint/2010/main" val="24462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9752" y="-99392"/>
            <a:ext cx="72491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Параметры варикапа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768179"/>
            <a:ext cx="864096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Основные электрические и эксплуатационные параметры</a:t>
            </a:r>
          </a:p>
          <a:p>
            <a:pPr lvl="0"/>
            <a:r>
              <a:rPr lang="ru-RU" sz="2000" u="sng" dirty="0"/>
              <a:t>Общая ёмкость</a:t>
            </a:r>
            <a:r>
              <a:rPr lang="ru-RU" sz="2000" dirty="0"/>
              <a:t> — ёмкость, измеренная между выводами варикапа при заданном обратном напряжении.</a:t>
            </a:r>
          </a:p>
          <a:p>
            <a:pPr lvl="0"/>
            <a:r>
              <a:rPr lang="ru-RU" sz="2000" u="sng" dirty="0"/>
              <a:t>Коэффициент перекрытия по ёмкости</a:t>
            </a:r>
            <a:r>
              <a:rPr lang="ru-RU" sz="2000" dirty="0"/>
              <a:t> — отношение ёмкостей при двух заданных значениях обратного напряжения на варикапе.</a:t>
            </a:r>
          </a:p>
          <a:p>
            <a:pPr lvl="0"/>
            <a:r>
              <a:rPr lang="ru-RU" sz="2000" u="sng" dirty="0"/>
              <a:t>Добротность</a:t>
            </a:r>
            <a:r>
              <a:rPr lang="ru-RU" sz="2000" dirty="0"/>
              <a:t> — отношение реактивного сопротивления варикапа на заданной частоте к сопротивлению потерь при заданном значении ёмкости или обратного напряжения.</a:t>
            </a:r>
          </a:p>
          <a:p>
            <a:pPr lvl="0"/>
            <a:r>
              <a:rPr lang="ru-RU" sz="2000" u="sng" dirty="0"/>
              <a:t>Постоянный обратный ток</a:t>
            </a:r>
            <a:r>
              <a:rPr lang="ru-RU" sz="2000" dirty="0"/>
              <a:t> — постоянный ток, ток утечки, протекающий через варикап при заданном обратном напряжении.</a:t>
            </a:r>
          </a:p>
          <a:p>
            <a:pPr lvl="0"/>
            <a:r>
              <a:rPr lang="ru-RU" sz="2000" u="sng" dirty="0"/>
              <a:t>Максимально допустимое постоянное обратное напряжение</a:t>
            </a:r>
            <a:r>
              <a:rPr lang="ru-RU" sz="2000" dirty="0"/>
              <a:t>.</a:t>
            </a:r>
          </a:p>
          <a:p>
            <a:pPr lvl="0"/>
            <a:r>
              <a:rPr lang="ru-RU" sz="2000" u="sng" dirty="0"/>
              <a:t>Максимально допустимая рассеиваемая мощность</a:t>
            </a:r>
            <a:r>
              <a:rPr lang="ru-RU" sz="2000" dirty="0"/>
              <a:t>.</a:t>
            </a:r>
          </a:p>
          <a:p>
            <a:pPr lvl="0"/>
            <a:r>
              <a:rPr lang="ru-RU" sz="2000" u="sng" dirty="0"/>
              <a:t>Температурные коэффициенты ёмкости и добротности</a:t>
            </a:r>
            <a:r>
              <a:rPr lang="ru-RU" sz="2000" dirty="0"/>
              <a:t> — отношение относительного изменения ёмкости (добротности) варикапа к вызвавшему его абсолютному изменению температуры. В общем случае сами эти коэффициенты зависят от значения обратного напряжения, приложенного к варикапу.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7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412776"/>
            <a:ext cx="9217024" cy="3528392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b="0" dirty="0">
                <a:solidFill>
                  <a:schemeClr val="tx1"/>
                </a:solidFill>
                <a:effectLst/>
              </a:rPr>
              <a:t>Варикапы применяются для перестройки частоты 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генераторов </a:t>
            </a:r>
            <a:r>
              <a:rPr lang="ru-RU" sz="2400" b="0" dirty="0">
                <a:solidFill>
                  <a:schemeClr val="tx1"/>
                </a:solidFill>
                <a:effectLst/>
              </a:rPr>
              <a:t>управляемых напряжением в синтезаторах частоты и генераторах качающейся частоты, 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настройки </a:t>
            </a:r>
            <a:r>
              <a:rPr lang="ru-RU" sz="2400" b="0" dirty="0" err="1" smtClean="0">
                <a:solidFill>
                  <a:schemeClr val="tx1"/>
                </a:solidFill>
                <a:effectLst/>
              </a:rPr>
              <a:t>частотноизбирательных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0" dirty="0">
                <a:solidFill>
                  <a:schemeClr val="tx1"/>
                </a:solidFill>
                <a:effectLst/>
              </a:rPr>
              <a:t>цепей с управлением напряжением, в системах автоматической подстройки частоты различных радиоприёмных устройств, в параметрических усилителях, для умножения частоты в умножителях частоты, управляемых напряжением </a:t>
            </a:r>
            <a:r>
              <a:rPr lang="ru-RU" sz="2400" b="0" dirty="0" err="1" smtClean="0">
                <a:solidFill>
                  <a:schemeClr val="tx1"/>
                </a:solidFill>
                <a:effectLst/>
              </a:rPr>
              <a:t>фазовращателях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0" dirty="0">
                <a:solidFill>
                  <a:schemeClr val="tx1"/>
                </a:solidFill>
                <a:effectLst/>
              </a:rPr>
              <a:t>и других.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619672" y="27678"/>
            <a:ext cx="6400800" cy="95305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" indent="0">
              <a:buNone/>
            </a:pP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Область применения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26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83424"/>
            <a:ext cx="8229600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Стабилитрон</a:t>
            </a:r>
            <a:r>
              <a:rPr lang="ru-RU" dirty="0" smtClean="0"/>
              <a:t>  </a:t>
            </a:r>
            <a:r>
              <a:rPr lang="ru-RU" dirty="0"/>
              <a:t>- полупроводниковый </a:t>
            </a:r>
            <a:r>
              <a:rPr lang="ru-RU" dirty="0" smtClean="0"/>
              <a:t>диод, </a:t>
            </a:r>
            <a:r>
              <a:rPr lang="ru-RU" dirty="0"/>
              <a:t>работающий при обратном смещении в режиме </a:t>
            </a:r>
            <a:r>
              <a:rPr lang="ru-RU" dirty="0" smtClean="0"/>
              <a:t>пробоя, вследствие чего вольт-амперная характеристика имеет </a:t>
            </a:r>
            <a:r>
              <a:rPr lang="ru-RU" dirty="0"/>
              <a:t>область резкой зависимости тока от напряжения на обратном участке вольт-амперной характеристики.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83278" y="-171400"/>
            <a:ext cx="5030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/>
              </a:rPr>
              <a:t>Стабилитроны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 descr="Zener diode symbol ru 2a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357" y="4468649"/>
            <a:ext cx="3617520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87121" y="3996353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Обозначение:</a:t>
            </a:r>
            <a:endParaRPr lang="ru-RU" sz="4000" dirty="0"/>
          </a:p>
        </p:txBody>
      </p:sp>
      <p:pic>
        <p:nvPicPr>
          <p:cNvPr id="8" name="Рисунок 7" descr="Zener diode symbol ru.sv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357" y="2852936"/>
            <a:ext cx="3617520" cy="1580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55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785</TotalTime>
  <Words>583</Words>
  <Application>Microsoft Office PowerPoint</Application>
  <PresentationFormat>Экран (4:3)</PresentationFormat>
  <Paragraphs>98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Варикапы, стабилитроны, туннельные диоды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Варикапы применяются для перестройки частоты генераторов управляемых напряжением в синтезаторах частоты и генераторах качающейся частоты, настройки частотноизбирательных цепей с управлением напряжением, в системах автоматической подстройки частоты различных радиоприёмных устройств, в параметрических усилителях, для умножения частоты в умножителях частоты, управляемых напряжением фазовращателях и других.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Параметры туннельного диода </vt:lpstr>
      <vt:lpstr>Область применения</vt:lpstr>
      <vt:lpstr>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Варикапы , стабилитроны , туннельные диоды</dc:title>
  <dc:creator>Виктор Ваганов</dc:creator>
  <cp:lastModifiedBy>Максим</cp:lastModifiedBy>
  <cp:revision>32</cp:revision>
  <dcterms:created xsi:type="dcterms:W3CDTF">2017-12-06T16:33:19Z</dcterms:created>
  <dcterms:modified xsi:type="dcterms:W3CDTF">2017-12-25T01:23:29Z</dcterms:modified>
</cp:coreProperties>
</file>