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60" r:id="rId11"/>
    <p:sldId id="263" r:id="rId12"/>
    <p:sldId id="272" r:id="rId13"/>
    <p:sldId id="271" r:id="rId14"/>
    <p:sldId id="275" r:id="rId15"/>
    <p:sldId id="274" r:id="rId16"/>
    <p:sldId id="273" r:id="rId17"/>
    <p:sldId id="280" r:id="rId18"/>
    <p:sldId id="278" r:id="rId19"/>
    <p:sldId id="277" r:id="rId20"/>
    <p:sldId id="279" r:id="rId21"/>
    <p:sldId id="276" r:id="rId22"/>
    <p:sldId id="270" r:id="rId23"/>
    <p:sldId id="25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4365104"/>
            <a:ext cx="6400800" cy="1752600"/>
          </a:xfrm>
        </p:spPr>
        <p:txBody>
          <a:bodyPr/>
          <a:lstStyle/>
          <a:p>
            <a:pPr algn="l"/>
            <a:r>
              <a:rPr lang="ru-RU" dirty="0" smtClean="0"/>
              <a:t>Работу выполнили :    </a:t>
            </a:r>
            <a:r>
              <a:rPr lang="ru-RU" dirty="0" err="1" smtClean="0"/>
              <a:t>Брич</a:t>
            </a:r>
            <a:r>
              <a:rPr lang="ru-RU" dirty="0" smtClean="0"/>
              <a:t> </a:t>
            </a:r>
            <a:r>
              <a:rPr lang="ru-RU" dirty="0" smtClean="0"/>
              <a:t>И.А.</a:t>
            </a:r>
          </a:p>
          <a:p>
            <a:pPr algn="l"/>
            <a:r>
              <a:rPr lang="ru-RU" dirty="0"/>
              <a:t> </a:t>
            </a:r>
            <a:r>
              <a:rPr lang="ru-RU" dirty="0" smtClean="0"/>
              <a:t>                                    Гребеньков </a:t>
            </a:r>
            <a:r>
              <a:rPr lang="ru-RU" dirty="0" smtClean="0"/>
              <a:t>Е.А.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Репрограммируемые полупроводниковые запоминающие устройства на основе МДП-транзисторов.</a:t>
            </a:r>
          </a:p>
        </p:txBody>
      </p:sp>
    </p:spTree>
    <p:extLst>
      <p:ext uri="{BB962C8B-B14F-4D97-AF65-F5344CB8AC3E}">
        <p14:creationId xmlns:p14="http://schemas.microsoft.com/office/powerpoint/2010/main" xmlns="" val="117712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243408"/>
            <a:ext cx="7924800" cy="1143000"/>
          </a:xfrm>
        </p:spPr>
        <p:txBody>
          <a:bodyPr/>
          <a:lstStyle/>
          <a:p>
            <a:r>
              <a:rPr lang="ru-RU" dirty="0"/>
              <a:t>Характеристики флэш-памяти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980728"/>
            <a:ext cx="7924800" cy="4114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Palatino Linotype" pitchFamily="18" charset="0"/>
              </a:rPr>
              <a:t>	</a:t>
            </a:r>
            <a:r>
              <a:rPr lang="ru-RU" dirty="0" smtClean="0">
                <a:latin typeface="Palatino Linotype" pitchFamily="18" charset="0"/>
              </a:rPr>
              <a:t>Меняя </a:t>
            </a:r>
            <a:r>
              <a:rPr lang="ru-RU" dirty="0" smtClean="0">
                <a:latin typeface="Palatino Linotype" pitchFamily="18" charset="0"/>
              </a:rPr>
              <a:t>заряд на плавающем затворе: для </a:t>
            </a:r>
            <a:r>
              <a:rPr lang="ru-RU" dirty="0">
                <a:latin typeface="Palatino Linotype" pitchFamily="18" charset="0"/>
              </a:rPr>
              <a:t>p-канальных транзисторов </a:t>
            </a:r>
            <a:r>
              <a:rPr lang="ru-RU" dirty="0" smtClean="0">
                <a:latin typeface="Palatino Linotype" pitchFamily="18" charset="0"/>
              </a:rPr>
              <a:t>запись </a:t>
            </a:r>
            <a:r>
              <a:rPr lang="ru-RU" dirty="0">
                <a:latin typeface="Palatino Linotype" pitchFamily="18" charset="0"/>
              </a:rPr>
              <a:t>положительного заряда увеличивает пороговое напряжение в область отрицательных напряжений, а для n-канальных транзисторов запись отрицательного заряда </a:t>
            </a:r>
            <a:r>
              <a:rPr lang="ru-RU" dirty="0" smtClean="0">
                <a:latin typeface="Palatino Linotype" pitchFamily="18" charset="0"/>
              </a:rPr>
              <a:t>увеличивает </a:t>
            </a:r>
            <a:r>
              <a:rPr lang="ru-RU" dirty="0">
                <a:latin typeface="Palatino Linotype" pitchFamily="18" charset="0"/>
              </a:rPr>
              <a:t>пороговое напряжение в область положительных напряжений. </a:t>
            </a:r>
          </a:p>
        </p:txBody>
      </p:sp>
      <p:pic>
        <p:nvPicPr>
          <p:cNvPr id="4" name="Picture 2" descr="C:\Users\AlexHome\Desktop\МОЭ\Характеристики переключения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92896"/>
            <a:ext cx="5832648" cy="3348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8710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Применение МДП </a:t>
            </a:r>
            <a:r>
              <a:rPr lang="ru-RU" sz="2800" dirty="0" smtClean="0"/>
              <a:t>транзисторов </a:t>
            </a:r>
            <a:r>
              <a:rPr lang="ru-RU" sz="2800" dirty="0"/>
              <a:t>с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плавающим затвором.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484784"/>
            <a:ext cx="7924800" cy="41148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Palatino Linotype" pitchFamily="18" charset="0"/>
              </a:rPr>
              <a:t>На базе МДП – транзисторов с плавающим затвором, которое позволяет хранить заряд, записанный на плавающий затвор, реализованы устройства </a:t>
            </a:r>
            <a:r>
              <a:rPr lang="en-US" dirty="0" smtClean="0">
                <a:latin typeface="Palatino Linotype" pitchFamily="18" charset="0"/>
              </a:rPr>
              <a:t>flash – </a:t>
            </a:r>
            <a:r>
              <a:rPr lang="ru-RU" dirty="0" smtClean="0">
                <a:latin typeface="Palatino Linotype" pitchFamily="18" charset="0"/>
              </a:rPr>
              <a:t>памяти.</a:t>
            </a:r>
          </a:p>
          <a:p>
            <a:r>
              <a:rPr lang="ru-RU" dirty="0" smtClean="0">
                <a:latin typeface="Palatino Linotype" pitchFamily="18" charset="0"/>
              </a:rPr>
              <a:t>Операция программирования (заряжение плавающего затвора) проводиться лавинной инжекцией электронов из стоковой области канала МДП – транзистора.</a:t>
            </a:r>
            <a:endParaRPr lang="ru-RU" dirty="0">
              <a:latin typeface="Palatino Linotype" pitchFamily="18" charset="0"/>
            </a:endParaRPr>
          </a:p>
        </p:txBody>
      </p:sp>
      <p:pic>
        <p:nvPicPr>
          <p:cNvPr id="1026" name="Picture 2" descr="http://quartz.od.ua/files/news/5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284984"/>
            <a:ext cx="3744416" cy="258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g.tomshardware.com/uk/2004/11/12/is_flash_heading_for_retirement/aufmach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89034"/>
            <a:ext cx="4057046" cy="255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9648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Механизм записи информационного заряда на плавающий затвор в p- и n-канальном МДП-транзисторе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700808"/>
            <a:ext cx="7924800" cy="4114800"/>
          </a:xfrm>
        </p:spPr>
        <p:txBody>
          <a:bodyPr/>
          <a:lstStyle/>
          <a:p>
            <a:r>
              <a:rPr lang="ru-RU" dirty="0">
                <a:latin typeface="Palatino Linotype" pitchFamily="18" charset="0"/>
              </a:rPr>
              <a:t>В МДП-транзисторах с плавающим затвором при реализации их в качестве элемента флэш-памяти используется три физических механизма записи/стирания </a:t>
            </a:r>
            <a:r>
              <a:rPr lang="ru-RU" dirty="0" smtClean="0">
                <a:latin typeface="Palatino Linotype" pitchFamily="18" charset="0"/>
              </a:rPr>
              <a:t>информационного </a:t>
            </a:r>
            <a:r>
              <a:rPr lang="ru-RU" dirty="0">
                <a:latin typeface="Palatino Linotype" pitchFamily="18" charset="0"/>
              </a:rPr>
              <a:t>заряда на плавающий </a:t>
            </a:r>
            <a:r>
              <a:rPr lang="ru-RU" dirty="0" smtClean="0">
                <a:latin typeface="Palatino Linotype" pitchFamily="18" charset="0"/>
              </a:rPr>
              <a:t>затвор.</a:t>
            </a:r>
          </a:p>
          <a:p>
            <a:r>
              <a:rPr lang="ru-RU" dirty="0">
                <a:latin typeface="Palatino Linotype" pitchFamily="18" charset="0"/>
              </a:rPr>
              <a:t>1) </a:t>
            </a:r>
            <a:r>
              <a:rPr lang="ru-RU" dirty="0" smtClean="0">
                <a:latin typeface="Palatino Linotype" pitchFamily="18" charset="0"/>
              </a:rPr>
              <a:t>Туннельная </a:t>
            </a:r>
            <a:r>
              <a:rPr lang="ru-RU" dirty="0">
                <a:latin typeface="Palatino Linotype" pitchFamily="18" charset="0"/>
              </a:rPr>
              <a:t>(автоэлектронная) </a:t>
            </a:r>
            <a:r>
              <a:rPr lang="ru-RU" dirty="0" smtClean="0">
                <a:latin typeface="Palatino Linotype" pitchFamily="18" charset="0"/>
              </a:rPr>
              <a:t>инжекция </a:t>
            </a:r>
            <a:r>
              <a:rPr lang="ru-RU" dirty="0">
                <a:latin typeface="Palatino Linotype" pitchFamily="18" charset="0"/>
              </a:rPr>
              <a:t>по механизму </a:t>
            </a:r>
            <a:r>
              <a:rPr lang="ru-RU" dirty="0" err="1" smtClean="0">
                <a:latin typeface="Palatino Linotype" pitchFamily="18" charset="0"/>
              </a:rPr>
              <a:t>Фаулера</a:t>
            </a:r>
            <a:r>
              <a:rPr lang="ru-RU" dirty="0" smtClean="0">
                <a:latin typeface="Palatino Linotype" pitchFamily="18" charset="0"/>
              </a:rPr>
              <a:t>–</a:t>
            </a:r>
            <a:r>
              <a:rPr lang="ru-RU" dirty="0" err="1" smtClean="0">
                <a:latin typeface="Palatino Linotype" pitchFamily="18" charset="0"/>
              </a:rPr>
              <a:t>Нордгейма</a:t>
            </a:r>
            <a:r>
              <a:rPr lang="ru-RU" dirty="0" smtClean="0">
                <a:latin typeface="Palatino Linotype" pitchFamily="18" charset="0"/>
              </a:rPr>
              <a:t>.</a:t>
            </a:r>
          </a:p>
          <a:p>
            <a:r>
              <a:rPr lang="ru-RU" dirty="0">
                <a:latin typeface="Palatino Linotype" pitchFamily="18" charset="0"/>
              </a:rPr>
              <a:t>2) </a:t>
            </a:r>
            <a:r>
              <a:rPr lang="ru-RU" dirty="0" smtClean="0">
                <a:latin typeface="Palatino Linotype" pitchFamily="18" charset="0"/>
              </a:rPr>
              <a:t>Инжекция </a:t>
            </a:r>
            <a:r>
              <a:rPr lang="ru-RU" dirty="0">
                <a:latin typeface="Palatino Linotype" pitchFamily="18" charset="0"/>
              </a:rPr>
              <a:t>горячих электронов из области канала вблизи стока, обусловленная разогревом электронного газа в сильном электрическом поле в этой </a:t>
            </a:r>
            <a:r>
              <a:rPr lang="ru-RU" dirty="0" smtClean="0">
                <a:latin typeface="Palatino Linotype" pitchFamily="18" charset="0"/>
              </a:rPr>
              <a:t>области.</a:t>
            </a:r>
          </a:p>
          <a:p>
            <a:r>
              <a:rPr lang="ru-RU" dirty="0">
                <a:latin typeface="Palatino Linotype" pitchFamily="18" charset="0"/>
              </a:rPr>
              <a:t>3) </a:t>
            </a:r>
            <a:r>
              <a:rPr lang="ru-RU" dirty="0" smtClean="0">
                <a:latin typeface="Palatino Linotype" pitchFamily="18" charset="0"/>
              </a:rPr>
              <a:t>Инжекция </a:t>
            </a:r>
            <a:r>
              <a:rPr lang="ru-RU" dirty="0">
                <a:latin typeface="Palatino Linotype" pitchFamily="18" charset="0"/>
              </a:rPr>
              <a:t>горячих электронов или </a:t>
            </a:r>
            <a:r>
              <a:rPr lang="ru-RU" dirty="0" smtClean="0">
                <a:latin typeface="Palatino Linotype" pitchFamily="18" charset="0"/>
              </a:rPr>
              <a:t>дырок</a:t>
            </a:r>
            <a:r>
              <a:rPr lang="ru-RU" dirty="0">
                <a:latin typeface="Palatino Linotype" pitchFamily="18" charset="0"/>
              </a:rPr>
              <a:t>, инициированная туннельным пробоем зона–зона, полупроводниковой подложки. </a:t>
            </a:r>
          </a:p>
        </p:txBody>
      </p:sp>
    </p:spTree>
    <p:extLst>
      <p:ext uri="{BB962C8B-B14F-4D97-AF65-F5344CB8AC3E}">
        <p14:creationId xmlns:p14="http://schemas.microsoft.com/office/powerpoint/2010/main" xmlns="" val="330462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Туннельная инжекция </a:t>
            </a:r>
            <a:r>
              <a:rPr lang="ru-RU" dirty="0" err="1"/>
              <a:t>Фаулера-Нордгейма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Palatino Linotype" pitchFamily="18" charset="0"/>
              </a:rPr>
              <a:t>При подаче на электрод затвора напряжения в </a:t>
            </a:r>
            <a:r>
              <a:rPr lang="ru-RU" dirty="0" err="1" smtClean="0">
                <a:latin typeface="Palatino Linotype" pitchFamily="18" charset="0"/>
              </a:rPr>
              <a:t>подзатворном</a:t>
            </a:r>
            <a:r>
              <a:rPr lang="ru-RU" dirty="0" smtClean="0">
                <a:latin typeface="Palatino Linotype" pitchFamily="18" charset="0"/>
              </a:rPr>
              <a:t> диэлектрике возникает электрическое поле и протекает инжекционный ток. Рассмотрим основные соотношения, определяющие характер накопления инжектированного заряда на плавающем затворе полевого транзистора. Величина заряда (</a:t>
            </a:r>
            <a:r>
              <a:rPr lang="ru-RU" dirty="0" err="1" smtClean="0">
                <a:latin typeface="Palatino Linotype" pitchFamily="18" charset="0"/>
              </a:rPr>
              <a:t>Qох</a:t>
            </a:r>
            <a:r>
              <a:rPr lang="ru-RU" dirty="0" smtClean="0">
                <a:latin typeface="Palatino Linotype" pitchFamily="18" charset="0"/>
              </a:rPr>
              <a:t>(т) равна:</a:t>
            </a:r>
          </a:p>
          <a:p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Qox</a:t>
            </a:r>
            <a:r>
              <a:rPr lang="ru-RU" dirty="0" smtClean="0">
                <a:latin typeface="Palatino Linotype" pitchFamily="18" charset="0"/>
              </a:rPr>
              <a:t>(</a:t>
            </a:r>
            <a:r>
              <a:rPr lang="ru-RU" dirty="0" err="1" smtClean="0">
                <a:latin typeface="Palatino Linotype" pitchFamily="18" charset="0"/>
              </a:rPr>
              <a:t>r</a:t>
            </a:r>
            <a:r>
              <a:rPr lang="ru-RU" dirty="0" smtClean="0">
                <a:latin typeface="Palatino Linotype" pitchFamily="18" charset="0"/>
              </a:rPr>
              <a:t>) = ∫ </a:t>
            </a:r>
            <a:r>
              <a:rPr lang="en-US" dirty="0" smtClean="0">
                <a:latin typeface="Palatino Linotype" pitchFamily="18" charset="0"/>
              </a:rPr>
              <a:t>|</a:t>
            </a:r>
            <a:r>
              <a:rPr lang="ru-RU" dirty="0" smtClean="0">
                <a:latin typeface="Palatino Linotype" pitchFamily="18" charset="0"/>
              </a:rPr>
              <a:t>( </a:t>
            </a:r>
            <a:r>
              <a:rPr lang="ru-RU" dirty="0" err="1" smtClean="0">
                <a:latin typeface="Palatino Linotype" pitchFamily="18" charset="0"/>
              </a:rPr>
              <a:t>t</a:t>
            </a:r>
            <a:r>
              <a:rPr lang="ru-RU" dirty="0" smtClean="0">
                <a:latin typeface="Palatino Linotype" pitchFamily="18" charset="0"/>
              </a:rPr>
              <a:t> )</a:t>
            </a:r>
            <a:r>
              <a:rPr lang="ru-RU" dirty="0" err="1" smtClean="0">
                <a:latin typeface="Palatino Linotype" pitchFamily="18" charset="0"/>
              </a:rPr>
              <a:t>dt</a:t>
            </a:r>
            <a:r>
              <a:rPr lang="ru-RU" dirty="0" smtClean="0">
                <a:latin typeface="Palatino Linotype" pitchFamily="18" charset="0"/>
              </a:rPr>
              <a:t> где </a:t>
            </a:r>
            <a:r>
              <a:rPr lang="en-US" dirty="0" smtClean="0">
                <a:latin typeface="Palatino Linotype" pitchFamily="18" charset="0"/>
              </a:rPr>
              <a:t>|</a:t>
            </a:r>
            <a:r>
              <a:rPr lang="ru-RU" dirty="0" smtClean="0">
                <a:latin typeface="Palatino Linotype" pitchFamily="18" charset="0"/>
              </a:rPr>
              <a:t>(</a:t>
            </a:r>
            <a:r>
              <a:rPr lang="ru-RU" dirty="0" err="1" smtClean="0">
                <a:latin typeface="Palatino Linotype" pitchFamily="18" charset="0"/>
              </a:rPr>
              <a:t>t</a:t>
            </a:r>
            <a:r>
              <a:rPr lang="ru-RU" dirty="0" smtClean="0">
                <a:latin typeface="Palatino Linotype" pitchFamily="18" charset="0"/>
              </a:rPr>
              <a:t>) — величина инжекционного тока в момент времени </a:t>
            </a:r>
            <a:r>
              <a:rPr lang="ru-RU" dirty="0" err="1" smtClean="0">
                <a:latin typeface="Palatino Linotype" pitchFamily="18" charset="0"/>
              </a:rPr>
              <a:t>t</a:t>
            </a:r>
            <a:r>
              <a:rPr lang="ru-RU" dirty="0" smtClean="0">
                <a:latin typeface="Palatino Linotype" pitchFamily="18" charset="0"/>
              </a:rPr>
              <a:t>.</a:t>
            </a:r>
          </a:p>
          <a:p>
            <a:r>
              <a:rPr lang="ru-RU" dirty="0" smtClean="0">
                <a:latin typeface="Palatino Linotype" pitchFamily="18" charset="0"/>
              </a:rPr>
              <a:t>Величина туннельного тока I(</a:t>
            </a:r>
            <a:r>
              <a:rPr lang="ru-RU" dirty="0" err="1" smtClean="0">
                <a:latin typeface="Palatino Linotype" pitchFamily="18" charset="0"/>
              </a:rPr>
              <a:t>t</a:t>
            </a:r>
            <a:r>
              <a:rPr lang="ru-RU" dirty="0" smtClean="0">
                <a:latin typeface="Palatino Linotype" pitchFamily="18" charset="0"/>
              </a:rPr>
              <a:t>) описывается соотношением для туннельного тока </a:t>
            </a:r>
            <a:r>
              <a:rPr lang="ru-RU" dirty="0" err="1" smtClean="0">
                <a:latin typeface="Palatino Linotype" pitchFamily="18" charset="0"/>
              </a:rPr>
              <a:t>Фаулера-Нордгейма</a:t>
            </a:r>
            <a:r>
              <a:rPr lang="ru-RU" dirty="0" smtClean="0">
                <a:latin typeface="Palatino Linotype" pitchFamily="18" charset="0"/>
              </a:rPr>
              <a:t> из полупроводника в зону проводимости диэлектрика через треугольный барьер:</a:t>
            </a:r>
          </a:p>
          <a:p>
            <a:r>
              <a:rPr lang="ru-RU" dirty="0" smtClean="0">
                <a:latin typeface="Palatino Linotype" pitchFamily="18" charset="0"/>
              </a:rPr>
              <a:t>I(</a:t>
            </a:r>
            <a:r>
              <a:rPr lang="ru-RU" dirty="0" err="1" smtClean="0">
                <a:latin typeface="Palatino Linotype" pitchFamily="18" charset="0"/>
              </a:rPr>
              <a:t>t</a:t>
            </a:r>
            <a:r>
              <a:rPr lang="ru-RU" dirty="0" smtClean="0">
                <a:latin typeface="Palatino Linotype" pitchFamily="18" charset="0"/>
              </a:rPr>
              <a:t>) = А(E0x)*</a:t>
            </a:r>
            <a:r>
              <a:rPr lang="ru-RU" dirty="0" err="1" smtClean="0">
                <a:latin typeface="Palatino Linotype" pitchFamily="18" charset="0"/>
              </a:rPr>
              <a:t>ехр</a:t>
            </a:r>
            <a:r>
              <a:rPr lang="ru-RU" dirty="0" smtClean="0">
                <a:latin typeface="Palatino Linotype" pitchFamily="18" charset="0"/>
              </a:rPr>
              <a:t>(-E0/E0x), где А и Е0 — параметры, характерные для туннельного контакта.</a:t>
            </a:r>
          </a:p>
          <a:p>
            <a:r>
              <a:rPr lang="ru-RU" dirty="0" smtClean="0">
                <a:latin typeface="Palatino Linotype" pitchFamily="18" charset="0"/>
              </a:rPr>
              <a:t>Это уравнение называют уравнением </a:t>
            </a:r>
            <a:r>
              <a:rPr lang="ru-RU" dirty="0" err="1" smtClean="0">
                <a:latin typeface="Palatino Linotype" pitchFamily="18" charset="0"/>
              </a:rPr>
              <a:t>Фаулера-Нордгейма</a:t>
            </a:r>
            <a:r>
              <a:rPr lang="ru-RU" dirty="0" smtClean="0">
                <a:latin typeface="Palatino Linotype" pitchFamily="18" charset="0"/>
              </a:rPr>
              <a:t>.</a:t>
            </a:r>
            <a:endParaRPr lang="ru-RU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608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052736"/>
            <a:ext cx="7924800" cy="4878288"/>
          </a:xfrm>
        </p:spPr>
        <p:txBody>
          <a:bodyPr>
            <a:normAutofit/>
          </a:bodyPr>
          <a:lstStyle/>
          <a:p>
            <a:r>
              <a:rPr lang="ru-RU" dirty="0">
                <a:latin typeface="Palatino Linotype" pitchFamily="18" charset="0"/>
              </a:rPr>
              <a:t>Основной вклад в туннельный ток из полупроводника </a:t>
            </a:r>
            <a:r>
              <a:rPr lang="ru-RU" dirty="0" smtClean="0">
                <a:latin typeface="Palatino Linotype" pitchFamily="18" charset="0"/>
              </a:rPr>
              <a:t>дают электроны</a:t>
            </a:r>
            <a:r>
              <a:rPr lang="ru-RU" dirty="0">
                <a:latin typeface="Palatino Linotype" pitchFamily="18" charset="0"/>
              </a:rPr>
              <a:t>, расположенные вблизи дна зоны </a:t>
            </a:r>
            <a:r>
              <a:rPr lang="ru-RU" dirty="0" smtClean="0">
                <a:latin typeface="Palatino Linotype" pitchFamily="18" charset="0"/>
              </a:rPr>
              <a:t>проводимости полупроводника</a:t>
            </a:r>
            <a:r>
              <a:rPr lang="ru-RU" dirty="0">
                <a:latin typeface="Palatino Linotype" pitchFamily="18" charset="0"/>
              </a:rPr>
              <a:t>, а из металла – электроны, имеющие </a:t>
            </a:r>
            <a:r>
              <a:rPr lang="ru-RU" dirty="0" smtClean="0">
                <a:latin typeface="Palatino Linotype" pitchFamily="18" charset="0"/>
              </a:rPr>
              <a:t>энергию вблизи </a:t>
            </a:r>
            <a:r>
              <a:rPr lang="ru-RU" dirty="0">
                <a:latin typeface="Palatino Linotype" pitchFamily="18" charset="0"/>
              </a:rPr>
              <a:t>уровня Ферми в металле. Накапливаемый на </a:t>
            </a:r>
            <a:r>
              <a:rPr lang="ru-RU" dirty="0" smtClean="0">
                <a:latin typeface="Palatino Linotype" pitchFamily="18" charset="0"/>
              </a:rPr>
              <a:t>плавающем затворе </a:t>
            </a:r>
            <a:r>
              <a:rPr lang="ru-RU" dirty="0">
                <a:latin typeface="Palatino Linotype" pitchFamily="18" charset="0"/>
              </a:rPr>
              <a:t>инжектированный заряд Q(т) будет вызывать </a:t>
            </a:r>
            <a:r>
              <a:rPr lang="ru-RU" dirty="0" smtClean="0">
                <a:latin typeface="Palatino Linotype" pitchFamily="18" charset="0"/>
              </a:rPr>
              <a:t>уменьшение напряженности </a:t>
            </a:r>
            <a:r>
              <a:rPr lang="ru-RU" dirty="0">
                <a:latin typeface="Palatino Linotype" pitchFamily="18" charset="0"/>
              </a:rPr>
              <a:t>электрического поля </a:t>
            </a:r>
            <a:r>
              <a:rPr lang="ru-RU" dirty="0" err="1">
                <a:latin typeface="Palatino Linotype" pitchFamily="18" charset="0"/>
              </a:rPr>
              <a:t>Ет</a:t>
            </a:r>
            <a:r>
              <a:rPr lang="ru-RU" dirty="0">
                <a:latin typeface="Palatino Linotype" pitchFamily="18" charset="0"/>
              </a:rPr>
              <a:t> в первом диэлектрике.</a:t>
            </a:r>
          </a:p>
          <a:p>
            <a:r>
              <a:rPr lang="ru-RU" dirty="0" smtClean="0">
                <a:latin typeface="Palatino Linotype" pitchFamily="18" charset="0"/>
              </a:rPr>
              <a:t>Величина </a:t>
            </a:r>
            <a:r>
              <a:rPr lang="ru-RU" dirty="0">
                <a:latin typeface="Palatino Linotype" pitchFamily="18" charset="0"/>
              </a:rPr>
              <a:t>электрического поля </a:t>
            </a:r>
            <a:r>
              <a:rPr lang="ru-RU" dirty="0" err="1">
                <a:latin typeface="Palatino Linotype" pitchFamily="18" charset="0"/>
              </a:rPr>
              <a:t>Ет</a:t>
            </a:r>
            <a:r>
              <a:rPr lang="ru-RU" dirty="0">
                <a:latin typeface="Palatino Linotype" pitchFamily="18" charset="0"/>
              </a:rPr>
              <a:t>, </a:t>
            </a:r>
            <a:r>
              <a:rPr lang="ru-RU" dirty="0" smtClean="0">
                <a:latin typeface="Palatino Linotype" pitchFamily="18" charset="0"/>
              </a:rPr>
              <a:t>обуславливающая </a:t>
            </a:r>
            <a:r>
              <a:rPr lang="ru-RU" dirty="0" err="1" smtClean="0">
                <a:latin typeface="Palatino Linotype" pitchFamily="18" charset="0"/>
              </a:rPr>
              <a:t>туннелирование</a:t>
            </a:r>
            <a:r>
              <a:rPr lang="ru-RU" dirty="0">
                <a:latin typeface="Palatino Linotype" pitchFamily="18" charset="0"/>
              </a:rPr>
              <a:t>, равна</a:t>
            </a:r>
            <a:r>
              <a:rPr lang="ru-RU" dirty="0" smtClean="0">
                <a:latin typeface="Palatino Linotype" pitchFamily="18" charset="0"/>
              </a:rPr>
              <a:t>:</a:t>
            </a:r>
          </a:p>
          <a:p>
            <a:endParaRPr lang="ru-RU" dirty="0" smtClean="0">
              <a:latin typeface="Palatino Linotype" pitchFamily="18" charset="0"/>
            </a:endParaRPr>
          </a:p>
          <a:p>
            <a:endParaRPr lang="ru-RU" dirty="0" smtClean="0">
              <a:latin typeface="Palatino Linotype" pitchFamily="18" charset="0"/>
            </a:endParaRPr>
          </a:p>
          <a:p>
            <a:endParaRPr lang="ru-RU" dirty="0">
              <a:latin typeface="Palatino Linotype" pitchFamily="18" charset="0"/>
            </a:endParaRPr>
          </a:p>
          <a:p>
            <a:endParaRPr lang="ru-RU" dirty="0" smtClean="0">
              <a:latin typeface="Palatino Linotype" pitchFamily="18" charset="0"/>
            </a:endParaRPr>
          </a:p>
          <a:p>
            <a:r>
              <a:rPr lang="ru-RU" dirty="0" smtClean="0">
                <a:latin typeface="Palatino Linotype" pitchFamily="18" charset="0"/>
              </a:rPr>
              <a:t>Из </a:t>
            </a:r>
            <a:r>
              <a:rPr lang="ru-RU" dirty="0">
                <a:latin typeface="Palatino Linotype" pitchFamily="18" charset="0"/>
              </a:rPr>
              <a:t>уравнений следует, что при малых временах х </a:t>
            </a:r>
            <a:r>
              <a:rPr lang="ru-RU" dirty="0" smtClean="0">
                <a:latin typeface="Palatino Linotype" pitchFamily="18" charset="0"/>
              </a:rPr>
              <a:t>наполненный заряд </a:t>
            </a:r>
            <a:r>
              <a:rPr lang="ru-RU" dirty="0">
                <a:latin typeface="Palatino Linotype" pitchFamily="18" charset="0"/>
              </a:rPr>
              <a:t>Q(x) мал и линейно возрастает с временем т, поскольку поле </a:t>
            </a:r>
            <a:r>
              <a:rPr lang="ru-RU" dirty="0" smtClean="0">
                <a:latin typeface="Palatino Linotype" pitchFamily="18" charset="0"/>
              </a:rPr>
              <a:t>в окисле </a:t>
            </a:r>
            <a:r>
              <a:rPr lang="ru-RU" dirty="0" err="1">
                <a:latin typeface="Palatino Linotype" pitchFamily="18" charset="0"/>
              </a:rPr>
              <a:t>Еох</a:t>
            </a:r>
            <a:r>
              <a:rPr lang="ru-RU" dirty="0">
                <a:latin typeface="Palatino Linotype" pitchFamily="18" charset="0"/>
              </a:rPr>
              <a:t> и туннельный ток l(t) постоянны.</a:t>
            </a:r>
          </a:p>
          <a:p>
            <a:endParaRPr lang="ru-RU" dirty="0">
              <a:latin typeface="Palatino Linotype" pitchFamily="18" charset="0"/>
            </a:endParaRPr>
          </a:p>
          <a:p>
            <a:endParaRPr lang="ru-RU" dirty="0">
              <a:latin typeface="Palatino Linotype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429000"/>
            <a:ext cx="4725526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9478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Инжекция горячих электронов при лавинном умножении в</a:t>
            </a:r>
            <a:br>
              <a:rPr lang="ru-RU" sz="2800" dirty="0"/>
            </a:br>
            <a:r>
              <a:rPr lang="ru-RU" sz="2800" dirty="0"/>
              <a:t>области канала </a:t>
            </a:r>
            <a:r>
              <a:rPr lang="ru-RU" sz="2800" dirty="0" smtClean="0"/>
              <a:t>вблизи </a:t>
            </a:r>
            <a:r>
              <a:rPr lang="ru-RU" sz="2800" dirty="0" smtClean="0"/>
              <a:t>стока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372200" y="1628800"/>
            <a:ext cx="2450232" cy="3600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Palatino Linotype" pitchFamily="18" charset="0"/>
              </a:rPr>
              <a:t>	Двухмерный </a:t>
            </a:r>
            <a:r>
              <a:rPr lang="ru-RU" dirty="0" smtClean="0">
                <a:latin typeface="Palatino Linotype" pitchFamily="18" charset="0"/>
              </a:rPr>
              <a:t>характер распределения </a:t>
            </a:r>
            <a:r>
              <a:rPr lang="ru-RU" dirty="0">
                <a:latin typeface="Palatino Linotype" pitchFamily="18" charset="0"/>
              </a:rPr>
              <a:t>э</a:t>
            </a:r>
            <a:r>
              <a:rPr lang="ru-RU" dirty="0" smtClean="0">
                <a:latin typeface="Palatino Linotype" pitchFamily="18" charset="0"/>
              </a:rPr>
              <a:t>лектрического поля вблизи стока</a:t>
            </a:r>
            <a:r>
              <a:rPr lang="ru-RU" dirty="0">
                <a:latin typeface="Palatino Linotype" pitchFamily="18" charset="0"/>
              </a:rPr>
              <a:t> о</a:t>
            </a:r>
            <a:r>
              <a:rPr lang="ru-RU" dirty="0" smtClean="0">
                <a:latin typeface="Palatino Linotype" pitchFamily="18" charset="0"/>
              </a:rPr>
              <a:t>буславливает наличие как продольной</a:t>
            </a:r>
            <a:r>
              <a:rPr lang="ru-RU" dirty="0">
                <a:latin typeface="Palatino Linotype" pitchFamily="18" charset="0"/>
              </a:rPr>
              <a:t>, </a:t>
            </a:r>
            <a:r>
              <a:rPr lang="ru-RU" dirty="0" smtClean="0">
                <a:latin typeface="Palatino Linotype" pitchFamily="18" charset="0"/>
              </a:rPr>
              <a:t>так и поперечной составляющей поля </a:t>
            </a:r>
            <a:r>
              <a:rPr lang="ru-RU" dirty="0">
                <a:latin typeface="Palatino Linotype" pitchFamily="18" charset="0"/>
              </a:rPr>
              <a:t>за </a:t>
            </a:r>
            <a:r>
              <a:rPr lang="ru-RU" dirty="0" smtClean="0">
                <a:latin typeface="Palatino Linotype" pitchFamily="18" charset="0"/>
              </a:rPr>
              <a:t>счет приложенного напряжения к стоку </a:t>
            </a:r>
            <a:r>
              <a:rPr lang="ru-RU" dirty="0" err="1">
                <a:latin typeface="Palatino Linotype" pitchFamily="18" charset="0"/>
              </a:rPr>
              <a:t>Vd</a:t>
            </a:r>
            <a:r>
              <a:rPr lang="ru-RU" dirty="0">
                <a:latin typeface="Palatino Linotype" pitchFamily="18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6119860" cy="3757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5435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/>
              <a:t>Схема, иллюстрирующая разогрев и инжекцию горячих электронов</a:t>
            </a:r>
            <a:br>
              <a:rPr lang="ru-RU" sz="1800" dirty="0"/>
            </a:br>
            <a:r>
              <a:rPr lang="ru-RU" sz="1800" dirty="0"/>
              <a:t>из области канала вблизи стока в </a:t>
            </a:r>
            <a:r>
              <a:rPr lang="ru-RU" sz="1800" dirty="0" err="1"/>
              <a:t>подзатворный</a:t>
            </a:r>
            <a:r>
              <a:rPr lang="ru-RU" sz="1800" dirty="0"/>
              <a:t> диэлектрик для </a:t>
            </a:r>
            <a:r>
              <a:rPr lang="ru-RU" sz="1800" dirty="0" smtClean="0"/>
              <a:t>n- и </a:t>
            </a:r>
            <a:r>
              <a:rPr lang="ru-RU" sz="1800" dirty="0"/>
              <a:t>р- </a:t>
            </a:r>
            <a:r>
              <a:rPr lang="ru-RU" sz="1800" dirty="0" smtClean="0"/>
              <a:t>канальных МДП </a:t>
            </a:r>
            <a:r>
              <a:rPr lang="ru-RU" sz="1800" dirty="0"/>
              <a:t>транзисторов с плавающим </a:t>
            </a:r>
            <a:r>
              <a:rPr lang="ru-RU" sz="1800" dirty="0" smtClean="0"/>
              <a:t>затвором.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412776"/>
            <a:ext cx="4010479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0231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Характеристики программирования для флэш-элементов памяти с </a:t>
            </a:r>
            <a:r>
              <a:rPr lang="ru-RU" sz="2400" dirty="0" err="1" smtClean="0"/>
              <a:t>ис</a:t>
            </a:r>
            <a:r>
              <a:rPr lang="ru-RU" sz="2400" dirty="0" smtClean="0"/>
              <a:t>-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пользованием инжекции горячих электронов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0038" y="1412776"/>
            <a:ext cx="3729046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1852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Инжекция горячих электронов и дырок при межзонном</a:t>
            </a:r>
            <a:br>
              <a:rPr lang="ru-RU" sz="2800" dirty="0"/>
            </a:br>
            <a:r>
              <a:rPr lang="ru-RU" sz="2800" dirty="0" err="1" smtClean="0"/>
              <a:t>туннелировании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395205"/>
            <a:ext cx="4104456" cy="4438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2103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/>
              <a:t>Режимы записи</a:t>
            </a:r>
            <a:r>
              <a:rPr lang="en-US" altLang="ru-RU" sz="2800" dirty="0"/>
              <a:t>/</a:t>
            </a:r>
            <a:r>
              <a:rPr lang="ru-RU" altLang="ru-RU" sz="2800" dirty="0"/>
              <a:t>стирания в МДП – транзисторах флэш – элементов памяти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>
                <a:latin typeface="Palatino Linotype" pitchFamily="18" charset="0"/>
              </a:rPr>
              <a:t>Запись </a:t>
            </a:r>
            <a:r>
              <a:rPr lang="ru-RU" dirty="0">
                <a:latin typeface="Palatino Linotype" pitchFamily="18" charset="0"/>
              </a:rPr>
              <a:t>за счет инжекции горячих электронов вблизи стока; стирание за счет </a:t>
            </a:r>
            <a:r>
              <a:rPr lang="ru-RU" dirty="0" err="1">
                <a:latin typeface="Palatino Linotype" pitchFamily="18" charset="0"/>
              </a:rPr>
              <a:t>туннелирования</a:t>
            </a:r>
            <a:r>
              <a:rPr lang="ru-RU" dirty="0">
                <a:latin typeface="Palatino Linotype" pitchFamily="18" charset="0"/>
              </a:rPr>
              <a:t> </a:t>
            </a:r>
            <a:r>
              <a:rPr lang="ru-RU" dirty="0" err="1">
                <a:latin typeface="Palatino Linotype" pitchFamily="18" charset="0"/>
              </a:rPr>
              <a:t>Фаулера</a:t>
            </a:r>
            <a:r>
              <a:rPr lang="ru-RU" dirty="0">
                <a:latin typeface="Palatino Linotype" pitchFamily="18" charset="0"/>
              </a:rPr>
              <a:t>–</a:t>
            </a:r>
            <a:r>
              <a:rPr lang="ru-RU" dirty="0" err="1">
                <a:latin typeface="Palatino Linotype" pitchFamily="18" charset="0"/>
              </a:rPr>
              <a:t>Нордгейма</a:t>
            </a:r>
            <a:r>
              <a:rPr lang="ru-RU" dirty="0">
                <a:latin typeface="Palatino Linotype" pitchFamily="18" charset="0"/>
              </a:rPr>
              <a:t> в область </a:t>
            </a:r>
            <a:r>
              <a:rPr lang="ru-RU" dirty="0" smtClean="0">
                <a:latin typeface="Palatino Linotype" pitchFamily="18" charset="0"/>
              </a:rPr>
              <a:t>истока.</a:t>
            </a:r>
            <a:endParaRPr lang="ru-RU" dirty="0">
              <a:latin typeface="Palatino Linotype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64904"/>
            <a:ext cx="8200329" cy="2702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9993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Ячейка памяти на основе </a:t>
            </a:r>
            <a:r>
              <a:rPr lang="ru-RU" dirty="0" err="1" smtClean="0"/>
              <a:t>мдп</a:t>
            </a:r>
            <a:r>
              <a:rPr lang="ru-RU" dirty="0" smtClean="0"/>
              <a:t> – транзистора.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>
                <a:latin typeface="Palatino Linotype" pitchFamily="18" charset="0"/>
              </a:rPr>
              <a:t>На основе системы резистор – МДП – транзистор можно реализовать элементарную логическую ячейку с двумя значениями 0 и 1. </a:t>
            </a:r>
            <a:endParaRPr lang="ru-RU" dirty="0">
              <a:latin typeface="Palatino Linotype" pitchFamily="18" charset="0"/>
            </a:endParaRPr>
          </a:p>
        </p:txBody>
      </p:sp>
      <p:pic>
        <p:nvPicPr>
          <p:cNvPr id="4" name="Содержимое 3" descr="Элемент памяти.jpg"/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3317" y="2420888"/>
            <a:ext cx="7467600" cy="32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4984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/>
              <a:t>Режимы записи</a:t>
            </a:r>
            <a:r>
              <a:rPr lang="en-US" altLang="ru-RU" sz="2800" dirty="0"/>
              <a:t>/</a:t>
            </a:r>
            <a:r>
              <a:rPr lang="ru-RU" altLang="ru-RU" sz="2800" dirty="0"/>
              <a:t>стирания в МДП – транзисторах флэш – элементов памяти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>
                <a:latin typeface="Palatino Linotype" pitchFamily="18" charset="0"/>
              </a:rPr>
              <a:t>Запись </a:t>
            </a:r>
            <a:r>
              <a:rPr lang="ru-RU" dirty="0">
                <a:latin typeface="Palatino Linotype" pitchFamily="18" charset="0"/>
              </a:rPr>
              <a:t>за счет </a:t>
            </a:r>
            <a:r>
              <a:rPr lang="ru-RU" dirty="0" err="1">
                <a:latin typeface="Palatino Linotype" pitchFamily="18" charset="0"/>
              </a:rPr>
              <a:t>туннелирования</a:t>
            </a:r>
            <a:r>
              <a:rPr lang="ru-RU" dirty="0">
                <a:latin typeface="Palatino Linotype" pitchFamily="18" charset="0"/>
              </a:rPr>
              <a:t> </a:t>
            </a:r>
            <a:r>
              <a:rPr lang="ru-RU" dirty="0" err="1">
                <a:latin typeface="Palatino Linotype" pitchFamily="18" charset="0"/>
              </a:rPr>
              <a:t>Фаулера</a:t>
            </a:r>
            <a:r>
              <a:rPr lang="ru-RU" dirty="0">
                <a:latin typeface="Palatino Linotype" pitchFamily="18" charset="0"/>
              </a:rPr>
              <a:t>–</a:t>
            </a:r>
            <a:r>
              <a:rPr lang="ru-RU" dirty="0" err="1">
                <a:latin typeface="Palatino Linotype" pitchFamily="18" charset="0"/>
              </a:rPr>
              <a:t>Нордгейма</a:t>
            </a:r>
            <a:r>
              <a:rPr lang="ru-RU" dirty="0">
                <a:latin typeface="Palatino Linotype" pitchFamily="18" charset="0"/>
              </a:rPr>
              <a:t> из области канала; стирание за счет </a:t>
            </a:r>
            <a:r>
              <a:rPr lang="ru-RU" dirty="0" err="1">
                <a:latin typeface="Palatino Linotype" pitchFamily="18" charset="0"/>
              </a:rPr>
              <a:t>туннелирования</a:t>
            </a:r>
            <a:r>
              <a:rPr lang="ru-RU" dirty="0">
                <a:latin typeface="Palatino Linotype" pitchFamily="18" charset="0"/>
              </a:rPr>
              <a:t> в область </a:t>
            </a:r>
            <a:r>
              <a:rPr lang="ru-RU" dirty="0" smtClean="0">
                <a:latin typeface="Palatino Linotype" pitchFamily="18" charset="0"/>
              </a:rPr>
              <a:t>стока.</a:t>
            </a:r>
            <a:endParaRPr lang="ru-RU" dirty="0">
              <a:latin typeface="Palatino Linotype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92896"/>
            <a:ext cx="8272179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9613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/>
              <a:t>Режимы записи</a:t>
            </a:r>
            <a:r>
              <a:rPr lang="en-US" altLang="ru-RU" sz="2800" dirty="0"/>
              <a:t>/</a:t>
            </a:r>
            <a:r>
              <a:rPr lang="ru-RU" altLang="ru-RU" sz="2800" dirty="0"/>
              <a:t>стирания в МДП – транзисторах флэш – элементов памяти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>
                <a:latin typeface="Palatino Linotype" pitchFamily="18" charset="0"/>
              </a:rPr>
              <a:t>Запись </a:t>
            </a:r>
            <a:r>
              <a:rPr lang="ru-RU" dirty="0">
                <a:latin typeface="Palatino Linotype" pitchFamily="18" charset="0"/>
              </a:rPr>
              <a:t>и стирание за счет </a:t>
            </a:r>
            <a:r>
              <a:rPr lang="ru-RU" dirty="0" err="1">
                <a:latin typeface="Palatino Linotype" pitchFamily="18" charset="0"/>
              </a:rPr>
              <a:t>туннелирования</a:t>
            </a:r>
            <a:r>
              <a:rPr lang="ru-RU" dirty="0">
                <a:latin typeface="Palatino Linotype" pitchFamily="18" charset="0"/>
              </a:rPr>
              <a:t> </a:t>
            </a:r>
            <a:r>
              <a:rPr lang="ru-RU" dirty="0" err="1">
                <a:latin typeface="Palatino Linotype" pitchFamily="18" charset="0"/>
              </a:rPr>
              <a:t>Фаулера</a:t>
            </a:r>
            <a:r>
              <a:rPr lang="ru-RU" dirty="0">
                <a:latin typeface="Palatino Linotype" pitchFamily="18" charset="0"/>
              </a:rPr>
              <a:t>–</a:t>
            </a:r>
            <a:r>
              <a:rPr lang="ru-RU" dirty="0" err="1">
                <a:latin typeface="Palatino Linotype" pitchFamily="18" charset="0"/>
              </a:rPr>
              <a:t>Нордгейма</a:t>
            </a:r>
            <a:r>
              <a:rPr lang="ru-RU" dirty="0">
                <a:latin typeface="Palatino Linotype" pitchFamily="18" charset="0"/>
              </a:rPr>
              <a:t> из/в область </a:t>
            </a:r>
            <a:r>
              <a:rPr lang="ru-RU" dirty="0" smtClean="0">
                <a:latin typeface="Palatino Linotype" pitchFamily="18" charset="0"/>
              </a:rPr>
              <a:t>канала.</a:t>
            </a:r>
            <a:endParaRPr lang="ru-RU" dirty="0">
              <a:latin typeface="Palatino Linotype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20888"/>
            <a:ext cx="7554371" cy="264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4145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altLang="ru-RU" dirty="0">
                <a:latin typeface="Palatino Linotype" pitchFamily="18" charset="0"/>
              </a:rPr>
              <a:t>В.А. Гуртов «Твердотельная электроника</a:t>
            </a:r>
            <a:r>
              <a:rPr lang="ru-RU" altLang="ru-RU" dirty="0" smtClean="0">
                <a:latin typeface="Palatino Linotype" pitchFamily="18" charset="0"/>
              </a:rPr>
              <a:t>»</a:t>
            </a:r>
            <a:endParaRPr lang="ru-RU" altLang="ru-RU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445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3200" dirty="0"/>
          </a:p>
          <a:p>
            <a:endParaRPr lang="ru-RU" sz="3200" dirty="0" smtClean="0"/>
          </a:p>
          <a:p>
            <a:pPr>
              <a:buNone/>
            </a:pPr>
            <a:r>
              <a:rPr lang="ru-RU" sz="6600" dirty="0" smtClean="0"/>
              <a:t> Спасибо </a:t>
            </a:r>
            <a:r>
              <a:rPr lang="ru-RU" sz="6600" dirty="0" smtClean="0"/>
              <a:t>за </a:t>
            </a:r>
            <a:r>
              <a:rPr lang="ru-RU" sz="6600" dirty="0" smtClean="0"/>
              <a:t>внимание!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xmlns="" val="408707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548680"/>
            <a:ext cx="7924800" cy="4114800"/>
          </a:xfrm>
        </p:spPr>
        <p:txBody>
          <a:bodyPr/>
          <a:lstStyle/>
          <a:p>
            <a:r>
              <a:rPr lang="ru-RU" sz="1600" dirty="0" smtClean="0">
                <a:latin typeface="Palatino Linotype" pitchFamily="18" charset="0"/>
              </a:rPr>
              <a:t>Но у этих схем есть один недостаток – при отключении напряжения питания записанная информация исчезает.</a:t>
            </a:r>
          </a:p>
          <a:p>
            <a:r>
              <a:rPr lang="ru-RU" sz="1600" dirty="0" smtClean="0">
                <a:latin typeface="Palatino Linotype" pitchFamily="18" charset="0"/>
              </a:rPr>
              <a:t>Для реализации энергонезависимого </a:t>
            </a:r>
            <a:r>
              <a:rPr lang="ru-RU" sz="1600" dirty="0" err="1" smtClean="0">
                <a:latin typeface="Palatino Linotype" pitchFamily="18" charset="0"/>
              </a:rPr>
              <a:t>репрограммируемого</a:t>
            </a:r>
            <a:r>
              <a:rPr lang="ru-RU" sz="1600" dirty="0" smtClean="0">
                <a:latin typeface="Palatino Linotype" pitchFamily="18" charset="0"/>
              </a:rPr>
              <a:t> полупроводникового запоминающего устройства необходим МДП – транзистор, в котором обратимым образом было бы возможно изменять пороговое напряжение </a:t>
            </a:r>
            <a:r>
              <a:rPr lang="en-US" sz="1600" dirty="0">
                <a:latin typeface="Palatino Linotype" pitchFamily="18" charset="0"/>
              </a:rPr>
              <a:t>V</a:t>
            </a:r>
            <a:r>
              <a:rPr lang="ru-RU" sz="1600" dirty="0" smtClean="0">
                <a:latin typeface="Palatino Linotype" pitchFamily="18" charset="0"/>
              </a:rPr>
              <a:t>т</a:t>
            </a:r>
            <a:r>
              <a:rPr lang="en-US" sz="1600" dirty="0" smtClean="0">
                <a:latin typeface="Palatino Linotype" pitchFamily="18" charset="0"/>
              </a:rPr>
              <a:t> </a:t>
            </a:r>
            <a:r>
              <a:rPr lang="ru-RU" sz="1600" dirty="0" smtClean="0">
                <a:latin typeface="Palatino Linotype" pitchFamily="18" charset="0"/>
              </a:rPr>
              <a:t>за счёт изменения встроенного в диэлектрик заряда </a:t>
            </a:r>
            <a:r>
              <a:rPr lang="en-US" sz="1600" dirty="0">
                <a:latin typeface="Palatino Linotype" pitchFamily="18" charset="0"/>
              </a:rPr>
              <a:t>Q</a:t>
            </a:r>
            <a:r>
              <a:rPr lang="ru-RU" sz="1600" dirty="0" smtClean="0">
                <a:latin typeface="Palatino Linotype" pitchFamily="18" charset="0"/>
              </a:rPr>
              <a:t>ох.</a:t>
            </a:r>
            <a:endParaRPr lang="ru-RU" sz="1600" dirty="0">
              <a:latin typeface="Palatino Linotype" pitchFamily="18" charset="0"/>
            </a:endParaRPr>
          </a:p>
          <a:p>
            <a:pPr marL="0" indent="0">
              <a:buNone/>
            </a:pPr>
            <a:endParaRPr lang="ru-RU" dirty="0">
              <a:latin typeface="Palatino Linotype" pitchFamily="18" charset="0"/>
            </a:endParaRPr>
          </a:p>
          <a:p>
            <a:endParaRPr lang="ru-RU" dirty="0">
              <a:latin typeface="Palatino Linotype" pitchFamily="18" charset="0"/>
            </a:endParaRPr>
          </a:p>
        </p:txBody>
      </p:sp>
      <p:pic>
        <p:nvPicPr>
          <p:cNvPr id="10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64904"/>
            <a:ext cx="6620278" cy="3227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323528" y="5929313"/>
            <a:ext cx="83529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r>
              <a:rPr lang="ru-RU" altLang="ru-RU" dirty="0"/>
              <a:t>1 – начальное состояние; 2 – транзистор «закрыт»; 3 – транзистор «открыт»</a:t>
            </a:r>
          </a:p>
        </p:txBody>
      </p:sp>
    </p:spTree>
    <p:extLst>
      <p:ext uri="{BB962C8B-B14F-4D97-AF65-F5344CB8AC3E}">
        <p14:creationId xmlns:p14="http://schemas.microsoft.com/office/powerpoint/2010/main" xmlns="" val="244424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2988" y="1196975"/>
            <a:ext cx="705802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Palatino Linotype" pitchFamily="18" charset="0"/>
              </a:rPr>
              <a:t>РПЗУ создаются на основе двух видов транзисторов: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Palatino Linotype" pitchFamily="18" charset="0"/>
              </a:rPr>
              <a:t>Транзисторы со структурой метал – нитрид – окисел – полупроводник(МНОП-транзисторы)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Palatino Linotype" pitchFamily="18" charset="0"/>
              </a:rPr>
              <a:t>Полевые транзисторы с плавающим затвором</a:t>
            </a:r>
          </a:p>
        </p:txBody>
      </p:sp>
      <p:pic>
        <p:nvPicPr>
          <p:cNvPr id="11267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80928"/>
            <a:ext cx="8648103" cy="2985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8603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650" y="333375"/>
            <a:ext cx="7543800" cy="9144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МНОП ПТ</a:t>
            </a:r>
            <a:endParaRPr lang="ru-RU" dirty="0"/>
          </a:p>
        </p:txBody>
      </p:sp>
      <p:sp>
        <p:nvSpPr>
          <p:cNvPr id="12292" name="TextBox 2"/>
          <p:cNvSpPr txBox="1">
            <a:spLocks noChangeArrowheads="1"/>
          </p:cNvSpPr>
          <p:nvPr/>
        </p:nvSpPr>
        <p:spPr bwMode="auto">
          <a:xfrm>
            <a:off x="1782860" y="4149080"/>
            <a:ext cx="583247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r>
              <a:rPr lang="ru-RU" altLang="ru-RU" dirty="0"/>
              <a:t>В МНОП транзисторе в качестве </a:t>
            </a:r>
            <a:r>
              <a:rPr lang="ru-RU" altLang="ru-RU" dirty="0" err="1" smtClean="0"/>
              <a:t>подзатворного</a:t>
            </a:r>
            <a:r>
              <a:rPr lang="ru-RU" altLang="ru-RU" dirty="0" smtClean="0"/>
              <a:t> </a:t>
            </a:r>
            <a:r>
              <a:rPr lang="ru-RU" altLang="ru-RU" dirty="0"/>
              <a:t>диэлектрика используют двухслойное покрытие.</a:t>
            </a:r>
          </a:p>
          <a:p>
            <a:r>
              <a:rPr lang="ru-RU" altLang="ru-RU" dirty="0"/>
              <a:t>Первый слой – двуокись кремния, толщина порядка 50 </a:t>
            </a:r>
            <a:r>
              <a:rPr lang="en-US" altLang="ru-RU" dirty="0"/>
              <a:t>Å</a:t>
            </a:r>
            <a:r>
              <a:rPr lang="ru-RU" altLang="ru-RU" dirty="0"/>
              <a:t>.</a:t>
            </a:r>
          </a:p>
          <a:p>
            <a:r>
              <a:rPr lang="ru-RU" altLang="ru-RU" dirty="0"/>
              <a:t>Второй слой – толстый слой нитрида кремния(1000 </a:t>
            </a:r>
            <a:r>
              <a:rPr lang="en-US" altLang="ru-RU" dirty="0"/>
              <a:t>Å</a:t>
            </a:r>
            <a:r>
              <a:rPr lang="ru-RU" altLang="ru-RU" dirty="0"/>
              <a:t>), который имеет ловушки в запрещенной зоне.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951" y="1341438"/>
            <a:ext cx="4035272" cy="257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1108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8099425" cy="257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899592" y="3140968"/>
            <a:ext cx="7038975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r>
              <a:rPr lang="ru-RU" altLang="ru-RU" dirty="0"/>
              <a:t>Из-за того что диэлектрическая постоянная нитрида кремния в 2 раза больше чем у </a:t>
            </a:r>
            <a:r>
              <a:rPr lang="ru-RU" altLang="ru-RU" dirty="0" err="1"/>
              <a:t>двуокисла</a:t>
            </a:r>
            <a:r>
              <a:rPr lang="ru-RU" altLang="ru-RU" dirty="0"/>
              <a:t> кремния, при подаче на затвор положительного импульса в окисле возникает сильное электрическое поле, которое захватывает электроны из полупроводника. </a:t>
            </a:r>
            <a:r>
              <a:rPr lang="ru-RU" altLang="ru-RU" dirty="0" err="1"/>
              <a:t>Инжектированые</a:t>
            </a:r>
            <a:r>
              <a:rPr lang="ru-RU" altLang="ru-RU" dirty="0"/>
              <a:t> электроны захватываются на глубине ловушек в нитриде кремния и создаю встроенный отрицательный заряд в диэлектрике. Вследствие этого при снятии напряжения с затвора, заряд оставшийся в ловушках хранится длительное время и создает встроенный инверсионный канал.</a:t>
            </a:r>
          </a:p>
        </p:txBody>
      </p:sp>
    </p:spTree>
    <p:extLst>
      <p:ext uri="{BB962C8B-B14F-4D97-AF65-F5344CB8AC3E}">
        <p14:creationId xmlns:p14="http://schemas.microsoft.com/office/powerpoint/2010/main" xmlns="" val="134441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1241425" y="4032250"/>
            <a:ext cx="6696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r>
              <a:rPr lang="ru-RU" altLang="ru-RU"/>
              <a:t>При подаче импульса отрицательного напряжения происходит туннелирование электронов из ловушек в нитриде кремния в зону проводимости полупроводника. Вследствие этого инверсионный канал исчезает.</a:t>
            </a:r>
          </a:p>
        </p:txBody>
      </p:sp>
      <p:pic>
        <p:nvPicPr>
          <p:cNvPr id="14339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750" y="981075"/>
            <a:ext cx="8099425" cy="257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4541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404225" cy="1151409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МОП ПТ с плавающим затвором</a:t>
            </a:r>
            <a:endParaRPr lang="ru-RU" dirty="0"/>
          </a:p>
        </p:txBody>
      </p:sp>
      <p:pic>
        <p:nvPicPr>
          <p:cNvPr id="15363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970" r="2956" b="7272"/>
          <a:stretch>
            <a:fillRect/>
          </a:stretch>
        </p:blipFill>
        <p:spPr bwMode="auto">
          <a:xfrm>
            <a:off x="2538491" y="1700808"/>
            <a:ext cx="4213225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1770412" y="4653136"/>
            <a:ext cx="57610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r>
              <a:rPr lang="ru-RU" altLang="ru-RU" dirty="0"/>
              <a:t>В транзисторах с плавающим затвором </a:t>
            </a:r>
            <a:r>
              <a:rPr lang="ru-RU" altLang="ru-RU" dirty="0" smtClean="0"/>
              <a:t>инжектированный </a:t>
            </a:r>
            <a:r>
              <a:rPr lang="ru-RU" altLang="ru-RU" dirty="0"/>
              <a:t>заряд хранится на плавающем затворе, который находится между первым и вторым </a:t>
            </a:r>
            <a:r>
              <a:rPr lang="ru-RU" altLang="ru-RU" dirty="0" smtClean="0"/>
              <a:t>под затворными </a:t>
            </a:r>
            <a:r>
              <a:rPr lang="ru-RU" altLang="ru-RU" dirty="0"/>
              <a:t>диэлектриками.</a:t>
            </a:r>
          </a:p>
        </p:txBody>
      </p:sp>
    </p:spTree>
    <p:extLst>
      <p:ext uri="{BB962C8B-B14F-4D97-AF65-F5344CB8AC3E}">
        <p14:creationId xmlns:p14="http://schemas.microsoft.com/office/powerpoint/2010/main" xmlns="" val="266044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3725" y="476250"/>
            <a:ext cx="8027988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Box 5"/>
          <p:cNvSpPr txBox="1">
            <a:spLocks noChangeArrowheads="1"/>
          </p:cNvSpPr>
          <p:nvPr/>
        </p:nvSpPr>
        <p:spPr bwMode="auto">
          <a:xfrm>
            <a:off x="1331640" y="3356992"/>
            <a:ext cx="6408738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r>
              <a:rPr lang="ru-RU" altLang="ru-RU" dirty="0"/>
              <a:t>При подаче положительного импульса на затвор электроны из полупроводника туннелируют на плавающий затвор создавая на нем отрицательный заряд.</a:t>
            </a:r>
          </a:p>
          <a:p>
            <a:r>
              <a:rPr lang="ru-RU" altLang="ru-RU" dirty="0"/>
              <a:t>Обратный процесс идёт при подаче отрицательного импульса.</a:t>
            </a:r>
          </a:p>
          <a:p>
            <a:r>
              <a:rPr lang="ru-RU" altLang="ru-RU" dirty="0"/>
              <a:t>При снятии напряжения с затвора возможно частичное растекание заряда из-за </a:t>
            </a:r>
            <a:r>
              <a:rPr lang="ru-RU" altLang="ru-RU" dirty="0" err="1"/>
              <a:t>туннелирования</a:t>
            </a:r>
            <a:r>
              <a:rPr lang="ru-RU" altLang="ru-RU" dirty="0"/>
              <a:t> электронов обратно в полупроводник.</a:t>
            </a:r>
          </a:p>
        </p:txBody>
      </p:sp>
    </p:spTree>
    <p:extLst>
      <p:ext uri="{BB962C8B-B14F-4D97-AF65-F5344CB8AC3E}">
        <p14:creationId xmlns:p14="http://schemas.microsoft.com/office/powerpoint/2010/main" xmlns="" val="182748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742</TotalTime>
  <Words>811</Words>
  <Application>Microsoft Office PowerPoint</Application>
  <PresentationFormat>Экран (4:3)</PresentationFormat>
  <Paragraphs>61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Горизонт</vt:lpstr>
      <vt:lpstr>Репрограммируемые полупроводниковые запоминающие устройства на основе МДП-транзисторов.</vt:lpstr>
      <vt:lpstr>Ячейка памяти на основе мдп – транзистора. </vt:lpstr>
      <vt:lpstr>Слайд 3</vt:lpstr>
      <vt:lpstr>Слайд 4</vt:lpstr>
      <vt:lpstr>МНОП ПТ</vt:lpstr>
      <vt:lpstr>Слайд 6</vt:lpstr>
      <vt:lpstr>Слайд 7</vt:lpstr>
      <vt:lpstr>МОП ПТ с плавающим затвором</vt:lpstr>
      <vt:lpstr>Слайд 9</vt:lpstr>
      <vt:lpstr>Характеристики флэш-памяти</vt:lpstr>
      <vt:lpstr>Применение МДП транзисторов с  плавающим затвором.</vt:lpstr>
      <vt:lpstr>Механизм записи информационного заряда на плавающий затвор в p- и n-канальном МДП-транзисторе</vt:lpstr>
      <vt:lpstr>Туннельная инжекция Фаулера-Нордгейма</vt:lpstr>
      <vt:lpstr>Слайд 14</vt:lpstr>
      <vt:lpstr>Инжекция горячих электронов при лавинном умножении в области канала вблизи стока</vt:lpstr>
      <vt:lpstr>Схема, иллюстрирующая разогрев и инжекцию горячих электронов из области канала вблизи стока в подзатворный диэлектрик для n- и р- канальных МДП транзисторов с плавающим затвором.</vt:lpstr>
      <vt:lpstr>Характеристики программирования для флэш-элементов памяти с ис- пользованием инжекции горячих электронов:</vt:lpstr>
      <vt:lpstr>Инжекция горячих электронов и дырок при межзонном туннелировании</vt:lpstr>
      <vt:lpstr>Режимы записи/стирания в МДП – транзисторах флэш – элементов памяти </vt:lpstr>
      <vt:lpstr>Режимы записи/стирания в МДП – транзисторах флэш – элементов памяти </vt:lpstr>
      <vt:lpstr>Режимы записи/стирания в МДП – транзисторах флэш – элементов памяти </vt:lpstr>
      <vt:lpstr>Источники.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Репрограммируемые полупроводниковые запоминающие устройства на основе МДП-транзисторов.</dc:title>
  <dc:creator>илья</dc:creator>
  <cp:lastModifiedBy>Егор</cp:lastModifiedBy>
  <cp:revision>57</cp:revision>
  <dcterms:created xsi:type="dcterms:W3CDTF">2017-12-04T11:26:03Z</dcterms:created>
  <dcterms:modified xsi:type="dcterms:W3CDTF">2017-12-05T00:12:03Z</dcterms:modified>
</cp:coreProperties>
</file>