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9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05617-3056-4297-ADEB-0BA723295148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24B51-12E9-4160-BA30-AAB6DCB677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652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24B51-12E9-4160-BA30-AAB6DCB677B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089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24B51-12E9-4160-BA30-AAB6DCB677B7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508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B2BA-BC61-4239-8F94-B14A5CE81376}" type="datetime1">
              <a:rPr lang="ru-RU" smtClean="0"/>
              <a:t>19.12.2017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35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2A0E-2493-4774-BD44-3856697038DE}" type="datetime1">
              <a:rPr lang="ru-RU" smtClean="0"/>
              <a:t>19.12.2017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31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323-8520-4C3E-B96A-0ABBE7874C1E}" type="datetime1">
              <a:rPr lang="ru-RU" smtClean="0"/>
              <a:t>19.12.2017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39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4866-523A-4FF0-8FAD-A263DCA1D8C6}" type="datetime1">
              <a:rPr lang="ru-RU" smtClean="0"/>
              <a:t>19.12.2017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1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CBAC-72C3-4BD6-954E-94574B3F208C}" type="datetime1">
              <a:rPr lang="ru-RU" smtClean="0"/>
              <a:t>19.12.2017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433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B26AA-DAAE-41D2-ABDB-7012814915F7}" type="datetime1">
              <a:rPr lang="ru-RU" smtClean="0"/>
              <a:t>19.12.2017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0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87EA7-B6F3-4596-B77B-1BEBB216F11E}" type="datetime1">
              <a:rPr lang="ru-RU" smtClean="0"/>
              <a:t>19.12.2017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79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0092-3D82-4362-968E-11AF3248B398}" type="datetime1">
              <a:rPr lang="ru-RU" smtClean="0"/>
              <a:t>19.12.2017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70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450AC-1A5F-4755-A153-FC76932C3FEA}" type="datetime1">
              <a:rPr lang="ru-RU" smtClean="0"/>
              <a:t>19.12.2017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65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C5578-B682-47E1-9632-CA1029033775}" type="datetime1">
              <a:rPr lang="ru-RU" smtClean="0"/>
              <a:t>19.12.2017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81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0012-61E3-45D5-A62B-2C8F558A72FE}" type="datetime1">
              <a:rPr lang="ru-RU" smtClean="0"/>
              <a:t>19.12.2017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71658-F9D2-49B7-AFF9-9CA8A9EA68A2}" type="datetime1">
              <a:rPr lang="ru-RU" smtClean="0"/>
              <a:t>19.12.2017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82A23-F515-4488-A8B0-C0C9F2F88E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37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Фотоприемники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5701771"/>
            <a:ext cx="6858000" cy="495829"/>
          </a:xfrm>
        </p:spPr>
        <p:txBody>
          <a:bodyPr/>
          <a:lstStyle/>
          <a:p>
            <a:r>
              <a:rPr lang="ru-RU" dirty="0" smtClean="0"/>
              <a:t>Выполнил: Белюсенко Владимир, гр. 21312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06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dirty="0" smtClean="0"/>
              <a:t>Под действием оптического излучения образуется электронно-дырочная пара и в области пространственного заряда p-n перехода резко возрастает обратный ток фотодиода.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857" y="3553168"/>
            <a:ext cx="5031610" cy="2025108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7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ВАХ фотодиода	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932" y="1494775"/>
            <a:ext cx="5674657" cy="4685891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0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простота </a:t>
            </a:r>
            <a:r>
              <a:rPr lang="ru-RU" sz="2400" dirty="0"/>
              <a:t>технологии изготовления и структуры</a:t>
            </a:r>
          </a:p>
          <a:p>
            <a:r>
              <a:rPr lang="ru-RU" sz="2400" dirty="0"/>
              <a:t>сочетание высокой </a:t>
            </a:r>
            <a:r>
              <a:rPr lang="ru-RU" sz="2400" dirty="0" err="1"/>
              <a:t>фоточувствительности</a:t>
            </a:r>
            <a:r>
              <a:rPr lang="ru-RU" sz="2400" dirty="0"/>
              <a:t> и быстродействия</a:t>
            </a:r>
          </a:p>
          <a:p>
            <a:r>
              <a:rPr lang="ru-RU" sz="2400" dirty="0"/>
              <a:t>малое сопротивление базы</a:t>
            </a:r>
          </a:p>
          <a:p>
            <a:r>
              <a:rPr lang="ru-RU" sz="2400" dirty="0"/>
              <a:t>малая </a:t>
            </a:r>
            <a:r>
              <a:rPr lang="ru-RU" sz="2400" dirty="0" smtClean="0"/>
              <a:t>инерционность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85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Фототранзистор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499195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Отличается от обычного биполярного транзистора тем, что полупроводниковый базовый слой прибора доступен для воздействия внешнего оптического облучения, за счёт этого ток через прибор зависит от интенсивности этого облучения.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965" y="1690689"/>
            <a:ext cx="2534385" cy="3213630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работы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512" y="1826156"/>
            <a:ext cx="4577838" cy="3670520"/>
          </a:xfrm>
        </p:spPr>
      </p:pic>
      <p:sp>
        <p:nvSpPr>
          <p:cNvPr id="5" name="TextBox 4"/>
          <p:cNvSpPr txBox="1"/>
          <p:nvPr/>
        </p:nvSpPr>
        <p:spPr>
          <a:xfrm>
            <a:off x="628650" y="1690689"/>
            <a:ext cx="29273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Аналог </a:t>
            </a:r>
            <a:r>
              <a:rPr lang="ru-RU" sz="2000" dirty="0"/>
              <a:t>обычного биполярного транзистора с управлением базовым </a:t>
            </a:r>
            <a:r>
              <a:rPr lang="ru-RU" sz="2000" dirty="0" smtClean="0"/>
              <a:t>током, но </a:t>
            </a:r>
            <a:r>
              <a:rPr lang="ru-RU" sz="2000" dirty="0"/>
              <a:t>в фототранзисторе базовым током является фототок.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53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Фототранзистор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ru-RU" altLang="ru-RU" dirty="0"/>
              <a:t>Общий ток: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altLang="ru-RU" dirty="0" smtClean="0"/>
          </a:p>
          <a:p>
            <a:pPr marL="0" indent="0">
              <a:buNone/>
            </a:pPr>
            <a:r>
              <a:rPr lang="ru-RU" altLang="ru-RU" dirty="0" smtClean="0"/>
              <a:t>В </a:t>
            </a:r>
            <a:r>
              <a:rPr lang="ru-RU" altLang="ru-RU" dirty="0"/>
              <a:t>режиме работы с плавающей базой </a:t>
            </a:r>
            <a:r>
              <a:rPr lang="ru-RU" altLang="ru-RU" dirty="0" err="1"/>
              <a:t>фотоносители</a:t>
            </a:r>
            <a:r>
              <a:rPr lang="ru-RU" altLang="ru-RU" dirty="0"/>
              <a:t> дают вклад в ток коллектора в виде фототока </a:t>
            </a:r>
            <a:r>
              <a:rPr lang="ru-RU" altLang="ru-RU" b="1" dirty="0" err="1"/>
              <a:t>Iph</a:t>
            </a:r>
            <a:r>
              <a:rPr lang="ru-RU" alt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2440964"/>
            <a:ext cx="2978150" cy="858476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73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517" y="2414059"/>
            <a:ext cx="7886700" cy="1325563"/>
          </a:xfrm>
        </p:spPr>
        <p:txBody>
          <a:bodyPr/>
          <a:lstStyle/>
          <a:p>
            <a:r>
              <a:rPr lang="ru-RU" dirty="0" smtClean="0"/>
              <a:t>Другие виды фотоприемников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72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На барьере </a:t>
            </a:r>
            <a:r>
              <a:rPr lang="ru-RU" altLang="ru-RU" dirty="0" err="1" smtClean="0"/>
              <a:t>Шоттки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altLang="ru-RU" sz="2400" dirty="0"/>
              <a:t>В области пространственного заряда диода с барьером </a:t>
            </a:r>
            <a:r>
              <a:rPr lang="ru-RU" altLang="ru-RU" sz="2400" dirty="0" err="1"/>
              <a:t>Шоттки</a:t>
            </a:r>
            <a:r>
              <a:rPr lang="ru-RU" altLang="ru-RU" sz="2400" dirty="0"/>
              <a:t> на основе полупроводника n-типа при обратном смещении генерируемые </a:t>
            </a:r>
            <a:r>
              <a:rPr lang="ru-RU" altLang="ru-RU" sz="2400" dirty="0" err="1"/>
              <a:t>электронно</a:t>
            </a:r>
            <a:r>
              <a:rPr lang="ru-RU" altLang="ru-RU" sz="2400" dirty="0"/>
              <a:t> - дырочные пары разделяются электрическим полем, и дырки выбрасываются в металлический контакт, а электроны - в базу. Так как ОПЗ имеет малую ширину и примыкает к </a:t>
            </a:r>
            <a:r>
              <a:rPr lang="ru-RU" altLang="ru-RU" sz="2400" dirty="0" err="1"/>
              <a:t>светоприемной</a:t>
            </a:r>
            <a:r>
              <a:rPr lang="ru-RU" altLang="ru-RU" sz="2400" dirty="0"/>
              <a:t> поверхности, то такие фотодиоды обладают высокой квантовой эффективностью и высоким коэффициентом поглощения в области малых длин волн. Оптическое излучение полностью поглощается в ОПЗ фотодиода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38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На </a:t>
            </a:r>
            <a:r>
              <a:rPr lang="ru-RU" altLang="ru-RU" dirty="0" smtClean="0"/>
              <a:t>гетеропереходах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altLang="ru-RU" sz="2400" dirty="0"/>
              <a:t>Полупроводник с более широкой запрещенной зоной используется как окно, которое пропускает оптическое излучение с энергией, меньшей чем ширина запрещенной зоны без заметного поглощения. И тогда эффективность фотодиода будет зависеть только от того, на каком расстоянии расположен p-n переход от </a:t>
            </a:r>
            <a:r>
              <a:rPr lang="ru-RU" altLang="ru-RU" sz="2400" dirty="0" err="1"/>
              <a:t>светоприемной</a:t>
            </a:r>
            <a:r>
              <a:rPr lang="ru-RU" altLang="ru-RU" sz="2400" dirty="0"/>
              <a:t> поверхности</a:t>
            </a:r>
            <a:r>
              <a:rPr lang="ru-RU" altLang="ru-RU" sz="2400" dirty="0" smtClean="0"/>
              <a:t>.</a:t>
            </a:r>
            <a:endParaRPr lang="ru-RU" alt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45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Лавинные </a:t>
            </a:r>
            <a:r>
              <a:rPr lang="ru-RU" altLang="ru-RU" dirty="0" smtClean="0"/>
              <a:t>фотодиоды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altLang="ru-RU" sz="2400" dirty="0"/>
              <a:t>На них подается обратное напряжение, достаточное для развития ударной ионизации в ОПЗ, то есть, сила фототока, квантовый выход и чувствительность возрастают в М раз (М - </a:t>
            </a:r>
            <a:r>
              <a:rPr lang="ru-RU" altLang="ru-RU" sz="2400" dirty="0" err="1"/>
              <a:t>коффициент</a:t>
            </a:r>
            <a:r>
              <a:rPr lang="ru-RU" altLang="ru-RU" sz="2400" dirty="0"/>
              <a:t> лавинного умножения). Преимущество заключается в том, что они имеют меньшее значение мощности, эквивалентной шуму</a:t>
            </a:r>
            <a:r>
              <a:rPr lang="ru-RU" altLang="ru-RU" sz="2400" dirty="0" smtClean="0"/>
              <a:t>.</a:t>
            </a:r>
            <a:endParaRPr lang="ru-RU" alt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36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Фотоприемники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3819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Фотоприемники - </a:t>
            </a:r>
            <a:r>
              <a:rPr lang="ru-RU" dirty="0"/>
              <a:t> </a:t>
            </a:r>
            <a:r>
              <a:rPr lang="ru-RU" dirty="0" smtClean="0"/>
              <a:t>полупроводниковые </a:t>
            </a:r>
            <a:r>
              <a:rPr lang="ru-RU" dirty="0"/>
              <a:t>приборы, регистрирующие оптическое излучение и преобразующие оптический сигнал на входе в электрический сигнал на выходе фотодетектора. 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756" y="1825625"/>
            <a:ext cx="5712488" cy="4351338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0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Фотоприемники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качестве фотоприемников могут быть использованы:</a:t>
            </a:r>
          </a:p>
          <a:p>
            <a:r>
              <a:rPr lang="ru-RU" dirty="0" smtClean="0"/>
              <a:t>Фоторезисторы</a:t>
            </a:r>
          </a:p>
          <a:p>
            <a:r>
              <a:rPr lang="ru-RU" dirty="0" smtClean="0"/>
              <a:t>Фотодиоды</a:t>
            </a:r>
          </a:p>
          <a:p>
            <a:r>
              <a:rPr lang="ru-RU" dirty="0" smtClean="0"/>
              <a:t>Фототранзисторы и др.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16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Фотоэлектрические 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ru-RU" sz="2400" dirty="0" smtClean="0"/>
              <a:t>Внутренний фотоэффект - изменение электропроводности вещества при его освещении</a:t>
            </a:r>
          </a:p>
          <a:p>
            <a:pPr marL="385763" indent="-385763">
              <a:buFont typeface="+mj-lt"/>
              <a:buAutoNum type="arabicPeriod"/>
            </a:pPr>
            <a:r>
              <a:rPr lang="ru-RU" sz="2400" dirty="0" smtClean="0"/>
              <a:t>Фотоэффект в запирающем слое – возникновение ЭДС на границе двух материалов под действием света (используют в п/п фотоэлементах)</a:t>
            </a:r>
          </a:p>
          <a:p>
            <a:pPr marL="385763" indent="-385763">
              <a:buFont typeface="+mj-lt"/>
              <a:buAutoNum type="arabicPeriod"/>
            </a:pPr>
            <a:r>
              <a:rPr lang="ru-RU" sz="2400" dirty="0" smtClean="0"/>
              <a:t>Внешний фотоэффект – испускание веществом электронов под действием света (используют в вакуумных и газонаполненных фотоэлементах)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3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Фоторезисторы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Используется явление изменения сопротивления вещества под действием инфракрасного, видимого или ультрафиолетового излучения.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0" y="3409950"/>
            <a:ext cx="2600028" cy="2080022"/>
          </a:xfrm>
          <a:prstGeom prst="rect">
            <a:avLst/>
          </a:prstGeo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22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работы фоторезистора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822" y="1690689"/>
            <a:ext cx="4644355" cy="29414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8649" y="4900083"/>
            <a:ext cx="3898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AutoNum type="arabicPeriod"/>
            </a:pPr>
            <a:r>
              <a:rPr lang="ru-RU" sz="2400" dirty="0"/>
              <a:t>Подложка</a:t>
            </a:r>
          </a:p>
          <a:p>
            <a:pPr marL="257175" indent="-257175">
              <a:buAutoNum type="arabicPeriod"/>
            </a:pPr>
            <a:r>
              <a:rPr lang="ru-RU" sz="2400" dirty="0"/>
              <a:t>Светочувствительный п/п</a:t>
            </a:r>
          </a:p>
          <a:p>
            <a:pPr marL="257175" indent="-257175">
              <a:buAutoNum type="arabicPeriod"/>
            </a:pPr>
            <a:r>
              <a:rPr lang="ru-RU" sz="2400" dirty="0"/>
              <a:t>Электроды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38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параметры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Интегральная чувствительность: </a:t>
            </a:r>
            <a:r>
              <a:rPr lang="en-US" dirty="0" smtClean="0"/>
              <a:t>K=(I</a:t>
            </a:r>
            <a:r>
              <a:rPr lang="ru-RU" sz="1500" dirty="0" err="1"/>
              <a:t>св</a:t>
            </a:r>
            <a:r>
              <a:rPr lang="ru-RU" dirty="0" smtClean="0"/>
              <a:t>-</a:t>
            </a:r>
            <a:r>
              <a:rPr lang="en-US" dirty="0" smtClean="0"/>
              <a:t>I</a:t>
            </a:r>
            <a:r>
              <a:rPr lang="ru-RU" sz="1500" dirty="0"/>
              <a:t>т</a:t>
            </a:r>
            <a:r>
              <a:rPr lang="ru-RU" dirty="0" smtClean="0"/>
              <a:t>)/Ф=</a:t>
            </a:r>
            <a:r>
              <a:rPr lang="en-US" dirty="0" smtClean="0"/>
              <a:t>I</a:t>
            </a:r>
            <a:r>
              <a:rPr lang="ru-RU" baseline="-25000" dirty="0" smtClean="0"/>
              <a:t>Ф</a:t>
            </a:r>
            <a:r>
              <a:rPr lang="ru-RU" dirty="0" smtClean="0"/>
              <a:t>/Ф</a:t>
            </a:r>
            <a:endParaRPr lang="ru-RU" dirty="0" smtClean="0"/>
          </a:p>
          <a:p>
            <a:r>
              <a:rPr lang="ru-RU" dirty="0" smtClean="0"/>
              <a:t>Удельная чувствительность: </a:t>
            </a:r>
            <a:r>
              <a:rPr lang="ru-RU" dirty="0"/>
              <a:t>Ко=</a:t>
            </a:r>
            <a:r>
              <a:rPr lang="en-US" dirty="0"/>
              <a:t>I</a:t>
            </a:r>
            <a:r>
              <a:rPr lang="ru-RU" baseline="-25000" dirty="0"/>
              <a:t>Ф</a:t>
            </a:r>
            <a:r>
              <a:rPr lang="ru-RU" dirty="0"/>
              <a:t>/Ф</a:t>
            </a:r>
            <a:r>
              <a:rPr lang="en-US" dirty="0" smtClean="0"/>
              <a:t>U</a:t>
            </a:r>
            <a:endParaRPr lang="ru-RU" dirty="0" smtClean="0"/>
          </a:p>
          <a:p>
            <a:r>
              <a:rPr lang="ru-RU" dirty="0" smtClean="0"/>
              <a:t>Спектральная чувствительность</a:t>
            </a:r>
            <a:r>
              <a:rPr lang="ru-RU" dirty="0"/>
              <a:t> 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28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ВАХ и световая характеристика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18272"/>
            <a:ext cx="6493724" cy="3312528"/>
          </a:xfrm>
        </p:spPr>
      </p:pic>
      <p:sp>
        <p:nvSpPr>
          <p:cNvPr id="5" name="TextBox 4"/>
          <p:cNvSpPr txBox="1"/>
          <p:nvPr/>
        </p:nvSpPr>
        <p:spPr>
          <a:xfrm>
            <a:off x="901701" y="4880450"/>
            <a:ext cx="660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а) Вольтамперная характеристика фоторезистора; б) световая характеристика фоторезистора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7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Фотодиод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473" y="3489438"/>
            <a:ext cx="5286393" cy="2267862"/>
          </a:xfrm>
        </p:spPr>
      </p:pic>
      <p:sp>
        <p:nvSpPr>
          <p:cNvPr id="5" name="TextBox 4"/>
          <p:cNvSpPr txBox="1"/>
          <p:nvPr/>
        </p:nvSpPr>
        <p:spPr>
          <a:xfrm>
            <a:off x="606407" y="1989899"/>
            <a:ext cx="7436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Фотодиод может работать в двух режимах: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фотогальванический — без внешнего напряжения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фотодиодный — с внешним обратным </a:t>
            </a:r>
            <a:r>
              <a:rPr lang="ru-RU" sz="2400" dirty="0" smtClean="0"/>
              <a:t>напряжением</a:t>
            </a:r>
            <a:endParaRPr lang="ru-RU" sz="2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2A23-F515-4488-A8B0-C0C9F2F88E9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66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460</Words>
  <Application>Microsoft Office PowerPoint</Application>
  <PresentationFormat>Экран (4:3)</PresentationFormat>
  <Paragraphs>76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Фотоприемники</vt:lpstr>
      <vt:lpstr>Фотоприемники</vt:lpstr>
      <vt:lpstr>Фотоприемники</vt:lpstr>
      <vt:lpstr>Фотоэлектрические явления</vt:lpstr>
      <vt:lpstr>Фоторезисторы</vt:lpstr>
      <vt:lpstr>Принцип работы фоторезистора</vt:lpstr>
      <vt:lpstr>Основные параметры</vt:lpstr>
      <vt:lpstr>ВАХ и световая характеристика</vt:lpstr>
      <vt:lpstr>Фотодиод</vt:lpstr>
      <vt:lpstr>Принцип действия</vt:lpstr>
      <vt:lpstr>ВАХ фотодиода </vt:lpstr>
      <vt:lpstr>Особенности</vt:lpstr>
      <vt:lpstr>Фототранзистор</vt:lpstr>
      <vt:lpstr>Принцип работы</vt:lpstr>
      <vt:lpstr>Фототранзистор</vt:lpstr>
      <vt:lpstr>Другие виды фотоприемников</vt:lpstr>
      <vt:lpstr>На барьере Шоттки</vt:lpstr>
      <vt:lpstr>На гетеропереходах</vt:lpstr>
      <vt:lpstr>Лавинные фотодиоды</vt:lpstr>
      <vt:lpstr>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Фотоприемники</dc:title>
  <dc:creator>Grxxn Xl</dc:creator>
  <cp:lastModifiedBy>Grxxn Xl</cp:lastModifiedBy>
  <cp:revision>16</cp:revision>
  <dcterms:created xsi:type="dcterms:W3CDTF">2017-12-18T23:15:40Z</dcterms:created>
  <dcterms:modified xsi:type="dcterms:W3CDTF">2017-12-19T01:47:29Z</dcterms:modified>
</cp:coreProperties>
</file>