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F8E04-38C1-481C-B307-26A950958A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9D9EC-0742-4992-9BB1-DCDCB0385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651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9D9EC-0742-4992-9BB1-DCDCB0385D3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50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57D1-4397-4CA3-A708-DD0FC4AA72BD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8F5-99BF-4956-A66E-F7A3C7071C74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2E70-6F88-4AB9-81A6-841898223A71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50E11-0A04-4707-8128-59F545FD370E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BFAE-E3DF-4B68-A357-6EECE82F3A3C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6CA6-CC78-4E05-BB4F-16F135963995}" type="datetime1">
              <a:rPr lang="ru-RU" smtClean="0"/>
              <a:t>18.12.2017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C9C9-AC6E-4236-91F9-ED34A9171754}" type="datetime1">
              <a:rPr lang="ru-RU" smtClean="0"/>
              <a:t>18.12.2017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EB5B-6B29-4E28-A389-66108DF3C2CC}" type="datetime1">
              <a:rPr lang="ru-RU" smtClean="0"/>
              <a:t>18.12.2017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409C-1624-430A-812F-85D5652DADC5}" type="datetime1">
              <a:rPr lang="ru-RU" smtClean="0"/>
              <a:t>18.12.2017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9213-F1CF-4365-9CF6-13CE41A6ABF9}" type="datetime1">
              <a:rPr lang="ru-RU" smtClean="0"/>
              <a:t>18.12.2017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34FC-35CF-49BC-A177-C8758355AA2B}" type="datetime1">
              <a:rPr lang="ru-RU" smtClean="0"/>
              <a:t>18.12.2017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7310D22-076D-40F3-AC0F-AA75310581D8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5085184"/>
            <a:ext cx="5637010" cy="882119"/>
          </a:xfrm>
        </p:spPr>
        <p:txBody>
          <a:bodyPr/>
          <a:lstStyle/>
          <a:p>
            <a:r>
              <a:rPr lang="ru-RU" dirty="0" smtClean="0"/>
              <a:t>Выполнила: Бараева Екатерина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гр. 21312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sz="8800" dirty="0" smtClean="0"/>
              <a:t>Светодиоды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1122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48264" y="6237312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z="1800" smtClean="0"/>
              <a:t>10</a:t>
            </a:fld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331640" y="2132856"/>
            <a:ext cx="64008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345546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352928" cy="576064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endParaRPr lang="ru-RU" sz="2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GB" sz="2800" dirty="0" err="1" smtClean="0">
                <a:solidFill>
                  <a:schemeClr val="tx1"/>
                </a:solidFill>
              </a:rPr>
              <a:t>Светодиодом</a:t>
            </a:r>
            <a:r>
              <a:rPr lang="en-GB" sz="2800" dirty="0">
                <a:solidFill>
                  <a:schemeClr val="tx1"/>
                </a:solidFill>
              </a:rPr>
              <a:t>, </a:t>
            </a:r>
            <a:r>
              <a:rPr lang="en-GB" sz="2800" dirty="0" err="1">
                <a:solidFill>
                  <a:schemeClr val="tx1"/>
                </a:solidFill>
              </a:rPr>
              <a:t>или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излучающим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диодом</a:t>
            </a:r>
            <a:r>
              <a:rPr lang="en-GB" sz="2800" dirty="0">
                <a:solidFill>
                  <a:schemeClr val="tx1"/>
                </a:solidFill>
              </a:rPr>
              <a:t>, </a:t>
            </a:r>
            <a:r>
              <a:rPr lang="ru-RU" sz="2800" dirty="0">
                <a:solidFill>
                  <a:schemeClr val="tx1"/>
                </a:solidFill>
              </a:rPr>
              <a:t>называют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полупроводниковый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прибор</a:t>
            </a:r>
            <a:r>
              <a:rPr lang="en-GB" sz="2800" dirty="0">
                <a:solidFill>
                  <a:schemeClr val="tx1"/>
                </a:solidFill>
              </a:rPr>
              <a:t> (p-n </a:t>
            </a:r>
            <a:r>
              <a:rPr lang="en-GB" sz="2800" dirty="0" err="1">
                <a:solidFill>
                  <a:schemeClr val="tx1"/>
                </a:solidFill>
              </a:rPr>
              <a:t>переход</a:t>
            </a:r>
            <a:r>
              <a:rPr lang="en-GB" sz="2800" dirty="0">
                <a:solidFill>
                  <a:schemeClr val="tx1"/>
                </a:solidFill>
              </a:rPr>
              <a:t>), </a:t>
            </a:r>
            <a:r>
              <a:rPr lang="en-GB" sz="2800" dirty="0" err="1">
                <a:solidFill>
                  <a:schemeClr val="tx1"/>
                </a:solidFill>
              </a:rPr>
              <a:t>излучающий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кванты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света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при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протекании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через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него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прямого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тока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GB" sz="2800" dirty="0">
                <a:solidFill>
                  <a:schemeClr val="tx1"/>
                </a:solidFill>
              </a:rPr>
              <a:t>         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GB" sz="2800" dirty="0" err="1">
                <a:solidFill>
                  <a:schemeClr val="tx1"/>
                </a:solidFill>
              </a:rPr>
              <a:t>Светодиоды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выпускаются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красного</a:t>
            </a:r>
            <a:r>
              <a:rPr lang="en-GB" sz="2800" dirty="0">
                <a:solidFill>
                  <a:schemeClr val="tx1"/>
                </a:solidFill>
              </a:rPr>
              <a:t>, </a:t>
            </a:r>
            <a:r>
              <a:rPr lang="en-GB" sz="2800" dirty="0" err="1">
                <a:solidFill>
                  <a:schemeClr val="tx1"/>
                </a:solidFill>
              </a:rPr>
              <a:t>оранжевого</a:t>
            </a:r>
            <a:r>
              <a:rPr lang="en-GB" sz="2800" dirty="0">
                <a:solidFill>
                  <a:schemeClr val="tx1"/>
                </a:solidFill>
              </a:rPr>
              <a:t>, </a:t>
            </a:r>
            <a:r>
              <a:rPr lang="en-GB" sz="2800" dirty="0" err="1">
                <a:solidFill>
                  <a:schemeClr val="tx1"/>
                </a:solidFill>
              </a:rPr>
              <a:t>зеленого</a:t>
            </a:r>
            <a:r>
              <a:rPr lang="en-GB" sz="2800" dirty="0">
                <a:solidFill>
                  <a:schemeClr val="tx1"/>
                </a:solidFill>
              </a:rPr>
              <a:t>, </a:t>
            </a:r>
            <a:r>
              <a:rPr lang="en-GB" sz="2800" dirty="0" err="1">
                <a:solidFill>
                  <a:schemeClr val="tx1"/>
                </a:solidFill>
              </a:rPr>
              <a:t>желтого</a:t>
            </a:r>
            <a:r>
              <a:rPr lang="en-GB" sz="2800" dirty="0">
                <a:solidFill>
                  <a:schemeClr val="tx1"/>
                </a:solidFill>
              </a:rPr>
              <a:t>, </a:t>
            </a:r>
            <a:r>
              <a:rPr lang="en-GB" sz="2800" dirty="0" err="1">
                <a:solidFill>
                  <a:schemeClr val="tx1"/>
                </a:solidFill>
              </a:rPr>
              <a:t>голубого</a:t>
            </a:r>
            <a:r>
              <a:rPr lang="en-GB" sz="2800" dirty="0">
                <a:solidFill>
                  <a:schemeClr val="tx1"/>
                </a:solidFill>
              </a:rPr>
              <a:t>, </a:t>
            </a:r>
            <a:r>
              <a:rPr lang="en-GB" sz="2800" dirty="0" err="1">
                <a:solidFill>
                  <a:schemeClr val="tx1"/>
                </a:solidFill>
              </a:rPr>
              <a:t>фиолетового</a:t>
            </a:r>
            <a:r>
              <a:rPr lang="en-GB" sz="2800" dirty="0">
                <a:solidFill>
                  <a:schemeClr val="tx1"/>
                </a:solidFill>
              </a:rPr>
              <a:t>, </a:t>
            </a:r>
            <a:r>
              <a:rPr lang="en-GB" sz="2800" dirty="0" err="1">
                <a:solidFill>
                  <a:schemeClr val="tx1"/>
                </a:solidFill>
              </a:rPr>
              <a:t>белого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цветов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свечения</a:t>
            </a:r>
            <a:r>
              <a:rPr lang="en-GB" sz="2800" dirty="0">
                <a:solidFill>
                  <a:schemeClr val="tx1"/>
                </a:solidFill>
              </a:rPr>
              <a:t>, а </a:t>
            </a:r>
            <a:r>
              <a:rPr lang="en-GB" sz="2800" dirty="0" err="1">
                <a:solidFill>
                  <a:schemeClr val="tx1"/>
                </a:solidFill>
              </a:rPr>
              <a:t>также</a:t>
            </a:r>
            <a:r>
              <a:rPr lang="en-GB" sz="2800" dirty="0">
                <a:solidFill>
                  <a:schemeClr val="tx1"/>
                </a:solidFill>
              </a:rPr>
              <a:t> с </a:t>
            </a:r>
            <a:r>
              <a:rPr lang="en-GB" sz="2800" dirty="0" err="1">
                <a:solidFill>
                  <a:schemeClr val="tx1"/>
                </a:solidFill>
              </a:rPr>
              <a:t>переменным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цветом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свечения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  <a:r>
              <a:rPr lang="en-GB" sz="2800" dirty="0" err="1">
                <a:solidFill>
                  <a:schemeClr val="tx1"/>
                </a:solidFill>
              </a:rPr>
              <a:t>Светодиоды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чаще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всего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используют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как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индикаторные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устройства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315200" y="6381328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z="1800" smtClean="0"/>
              <a:t>2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6059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8640"/>
            <a:ext cx="6552728" cy="6378916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452320" y="6384993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z="1800" smtClean="0"/>
              <a:t>3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18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856984" cy="626469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GB" sz="2800" dirty="0">
                <a:solidFill>
                  <a:schemeClr val="tx1"/>
                </a:solidFill>
              </a:rPr>
              <a:t>      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По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характеристике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излучения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излучающие диоды </a:t>
            </a:r>
            <a:r>
              <a:rPr lang="en-GB" sz="2800" dirty="0" err="1">
                <a:solidFill>
                  <a:schemeClr val="tx1"/>
                </a:solidFill>
              </a:rPr>
              <a:t>делятся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на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две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группы</a:t>
            </a:r>
            <a:r>
              <a:rPr lang="en-GB" sz="2800" dirty="0">
                <a:solidFill>
                  <a:schemeClr val="tx1"/>
                </a:solidFill>
              </a:rPr>
              <a:t>: </a:t>
            </a:r>
          </a:p>
          <a:p>
            <a:pPr lvl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endParaRPr lang="ru-RU" sz="2800" dirty="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с </a:t>
            </a:r>
            <a:r>
              <a:rPr lang="en-GB" sz="2800" dirty="0" err="1">
                <a:solidFill>
                  <a:schemeClr val="tx1"/>
                </a:solidFill>
              </a:rPr>
              <a:t>излучением</a:t>
            </a:r>
            <a:r>
              <a:rPr lang="en-GB" sz="2800" dirty="0">
                <a:solidFill>
                  <a:schemeClr val="tx1"/>
                </a:solidFill>
              </a:rPr>
              <a:t> в </a:t>
            </a:r>
            <a:r>
              <a:rPr lang="en-GB" sz="2800" dirty="0" err="1">
                <a:solidFill>
                  <a:schemeClr val="tx1"/>
                </a:solidFill>
              </a:rPr>
              <a:t>видимой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части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спектра</a:t>
            </a:r>
            <a:r>
              <a:rPr lang="en-GB" sz="2800" dirty="0">
                <a:solidFill>
                  <a:schemeClr val="tx1"/>
                </a:solidFill>
              </a:rPr>
              <a:t> – </a:t>
            </a:r>
            <a:r>
              <a:rPr lang="en-GB" sz="2800" dirty="0" err="1">
                <a:solidFill>
                  <a:schemeClr val="tx1"/>
                </a:solidFill>
              </a:rPr>
              <a:t>светодиоды</a:t>
            </a:r>
            <a:r>
              <a:rPr lang="en-GB" sz="2800" dirty="0">
                <a:solidFill>
                  <a:schemeClr val="tx1"/>
                </a:solidFill>
              </a:rPr>
              <a:t>; </a:t>
            </a:r>
          </a:p>
          <a:p>
            <a:pPr lvl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с </a:t>
            </a:r>
            <a:r>
              <a:rPr lang="en-GB" sz="2800" dirty="0" err="1">
                <a:solidFill>
                  <a:schemeClr val="tx1"/>
                </a:solidFill>
              </a:rPr>
              <a:t>излучением</a:t>
            </a:r>
            <a:r>
              <a:rPr lang="en-GB" sz="2800" dirty="0">
                <a:solidFill>
                  <a:schemeClr val="tx1"/>
                </a:solidFill>
              </a:rPr>
              <a:t> в </a:t>
            </a:r>
            <a:r>
              <a:rPr lang="en-GB" sz="2800" dirty="0" err="1">
                <a:solidFill>
                  <a:schemeClr val="tx1"/>
                </a:solidFill>
              </a:rPr>
              <a:t>инфракрасной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части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спектра</a:t>
            </a:r>
            <a:r>
              <a:rPr lang="en-GB" sz="2800" dirty="0">
                <a:solidFill>
                  <a:schemeClr val="tx1"/>
                </a:solidFill>
              </a:rPr>
              <a:t> - </a:t>
            </a:r>
            <a:r>
              <a:rPr lang="en-GB" sz="2800" dirty="0" err="1">
                <a:solidFill>
                  <a:schemeClr val="tx1"/>
                </a:solidFill>
              </a:rPr>
              <a:t>диоды</a:t>
            </a:r>
            <a:r>
              <a:rPr lang="en-GB" sz="2800" dirty="0">
                <a:solidFill>
                  <a:schemeClr val="tx1"/>
                </a:solidFill>
              </a:rPr>
              <a:t> ИК-</a:t>
            </a:r>
            <a:r>
              <a:rPr lang="en-GB" sz="2800" dirty="0" err="1">
                <a:solidFill>
                  <a:schemeClr val="tx1"/>
                </a:solidFill>
              </a:rPr>
              <a:t>излучения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GB" sz="2800" dirty="0">
                <a:solidFill>
                  <a:schemeClr val="tx1"/>
                </a:solidFill>
              </a:rPr>
              <a:t>      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861048"/>
            <a:ext cx="5202591" cy="2419442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452320" y="6381328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z="1800" smtClean="0"/>
              <a:t>4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9984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3672408" cy="6552728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Спектральная чувствительность человеческого глаза находится в диапазоне цветов от фиолетового до красного и имеет максимум для зеленого цвета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45720" indent="0">
              <a:buNone/>
            </a:pPr>
            <a:endParaRPr lang="ru-RU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" indent="0">
              <a:buNone/>
            </a:pP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" indent="0">
              <a:buNone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настоящее время светодиоды, используемые при изготовлении экранов, излучают монохромный цвет определенной длины: синий - от 430 до 470 </a:t>
            </a:r>
            <a:r>
              <a:rPr lang="ru-RU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нм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зеленый - от 515 до 530 </a:t>
            </a:r>
            <a:r>
              <a:rPr lang="ru-RU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нм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красный - от 630 до 670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нм</a:t>
            </a:r>
            <a:r>
              <a:rPr lang="ru-RU" sz="2400" b="1" dirty="0">
                <a:solidFill>
                  <a:schemeClr val="tx1"/>
                </a:solidFill>
              </a:rPr>
              <a:t>.</a:t>
            </a:r>
          </a:p>
          <a:p>
            <a:pPr marL="45720" indent="0">
              <a:buNone/>
            </a:pPr>
            <a:endParaRPr lang="ru-RU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Picture 7" descr="Параметры светодиода LED диспле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8159" y="476672"/>
            <a:ext cx="5235040" cy="58149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315200" y="6462462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z="1800" smtClean="0"/>
              <a:t>5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6908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45720" indent="0" fontAlgn="base">
              <a:buNone/>
            </a:pPr>
            <a:r>
              <a:rPr lang="ru-RU" dirty="0" smtClean="0"/>
              <a:t>                      </a:t>
            </a:r>
            <a:r>
              <a:rPr lang="ru-RU" sz="3900" dirty="0" smtClean="0"/>
              <a:t>Как </a:t>
            </a:r>
            <a:r>
              <a:rPr lang="ru-RU" sz="3900" dirty="0"/>
              <a:t>работает светодиод</a:t>
            </a:r>
            <a:r>
              <a:rPr lang="ru-RU" sz="3900" dirty="0" smtClean="0"/>
              <a:t>?</a:t>
            </a:r>
          </a:p>
          <a:p>
            <a:pPr fontAlgn="base">
              <a:buFont typeface="Arial" pitchFamily="34" charset="0"/>
              <a:buChar char="•"/>
            </a:pPr>
            <a:r>
              <a:rPr lang="ru-RU" sz="2400" dirty="0" smtClean="0"/>
              <a:t>Свечение </a:t>
            </a:r>
            <a:r>
              <a:rPr lang="ru-RU" sz="2400" dirty="0"/>
              <a:t>возникает при рекомбинации электронов и дырок в области p-n-перехода. Значит, прежде всего нужен p-n-переход, то есть контакт двух полупроводников с разными типами проводимости. Для этого </a:t>
            </a:r>
            <a:r>
              <a:rPr lang="ru-RU" sz="2400" dirty="0" err="1"/>
              <a:t>приконтактные</a:t>
            </a:r>
            <a:r>
              <a:rPr lang="ru-RU" sz="2400" dirty="0"/>
              <a:t> слои полупроводникового кристалла легируют разными примесями: по одну сторону акцепторными, по другую - донорскими.</a:t>
            </a:r>
          </a:p>
          <a:p>
            <a:pPr fontAlgn="base">
              <a:buFont typeface="Arial" pitchFamily="34" charset="0"/>
              <a:buChar char="•"/>
            </a:pPr>
            <a:r>
              <a:rPr lang="ru-RU" sz="2400" dirty="0"/>
              <a:t>Но не всякий p-n-переход излучает свет. Почему? Во-первых, ширина запрещенной зоны в активной области светодиода должна быть близка к энергии квантов света видимого диапазона. Во-вторых, вероятность излучения при рекомбинации электронно-дырочных пар должна быть высокой, для чего полупроводниковый кристалл должен содержать мало дефектов, из-за которых рекомбинация происходит без излучения. Эти условия в той или иной степени противоречат друг другу.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452320" y="6470668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z="1800" smtClean="0"/>
              <a:t>6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0477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836712"/>
            <a:ext cx="4581128" cy="50737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Чтобы соблюсти оба условия, одного р-п-перехода в кристалле оказывается недостаточно, и приходится изготавливать многослойные полупроводниковые структуры, так называемые </a:t>
            </a:r>
            <a:r>
              <a:rPr lang="ru-RU" dirty="0" err="1"/>
              <a:t>гетероструктуры</a:t>
            </a:r>
            <a:r>
              <a:rPr lang="ru-RU" dirty="0"/>
              <a:t>, за изучение которых российский физик академик Жорес Алферов получил Нобелевскую премию 2000 года.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565" y="679585"/>
            <a:ext cx="4095241" cy="5184576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524328" y="6381328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z="1800" smtClean="0"/>
              <a:t>7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4553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1564" y="249382"/>
            <a:ext cx="9102436" cy="6608618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sz="3600" dirty="0" smtClean="0"/>
              <a:t>                    </a:t>
            </a:r>
            <a:r>
              <a:rPr lang="ru-RU" sz="4600" dirty="0" smtClean="0"/>
              <a:t>Чем </a:t>
            </a:r>
            <a:r>
              <a:rPr lang="ru-RU" sz="4600" dirty="0"/>
              <a:t>хорош светодиод</a:t>
            </a:r>
            <a:r>
              <a:rPr lang="ru-RU" sz="4600" dirty="0" smtClean="0"/>
              <a:t>?</a:t>
            </a:r>
          </a:p>
          <a:p>
            <a:pPr marL="45720" indent="0" fontAlgn="base">
              <a:buNone/>
            </a:pPr>
            <a:endParaRPr lang="ru-RU" sz="34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sz="3400" dirty="0" smtClean="0"/>
              <a:t>В </a:t>
            </a:r>
            <a:r>
              <a:rPr lang="ru-RU" sz="3400" dirty="0"/>
              <a:t>светодиоде, в отличие от лампы накаливания или люминесцентной лампы, электрический ток преобразуется непосредственно в световое излучение, и, теоретически, это можно сделать почти без потерь. </a:t>
            </a:r>
            <a:endParaRPr lang="ru-RU" sz="34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sz="3400" dirty="0" smtClean="0"/>
              <a:t>Светодиод </a:t>
            </a:r>
            <a:r>
              <a:rPr lang="ru-RU" sz="3400" dirty="0"/>
              <a:t>(при должном теплоотводе) мало </a:t>
            </a:r>
            <a:r>
              <a:rPr lang="ru-RU" sz="3400" dirty="0" smtClean="0"/>
              <a:t>нагревается. </a:t>
            </a:r>
          </a:p>
          <a:p>
            <a:pPr fontAlgn="base">
              <a:buFont typeface="Arial" pitchFamily="34" charset="0"/>
              <a:buChar char="•"/>
            </a:pPr>
            <a:r>
              <a:rPr lang="ru-RU" sz="3400" dirty="0" smtClean="0"/>
              <a:t>Светодиод </a:t>
            </a:r>
            <a:r>
              <a:rPr lang="ru-RU" sz="3400" dirty="0"/>
              <a:t>излучает в узкой части спектра, его цвет чист, что особенно ценят дизайнеры, а УФ- и ИК-излучения, как правило, отсутствуют. </a:t>
            </a:r>
            <a:endParaRPr lang="ru-RU" sz="34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sz="3400" dirty="0" smtClean="0"/>
              <a:t>Светодиод </a:t>
            </a:r>
            <a:r>
              <a:rPr lang="ru-RU" sz="3400" dirty="0"/>
              <a:t>механически прочен и исключительно надежен, его срок службы достигает 100 тысяч часов, что в 100 раз больше, чем у лампочки накаливания, и в 10 раз больше, чем у люминесцентной лампы. </a:t>
            </a:r>
            <a:endParaRPr lang="ru-RU" sz="3400" dirty="0" smtClean="0"/>
          </a:p>
          <a:p>
            <a:pPr fontAlgn="base">
              <a:buFont typeface="Arial" pitchFamily="34" charset="0"/>
              <a:buChar char="•"/>
            </a:pPr>
            <a:r>
              <a:rPr lang="ru-RU" sz="3400" dirty="0"/>
              <a:t>С</a:t>
            </a:r>
            <a:r>
              <a:rPr lang="ru-RU" sz="3400" dirty="0" smtClean="0"/>
              <a:t>ветодиод </a:t>
            </a:r>
            <a:r>
              <a:rPr lang="ru-RU" sz="3400" dirty="0"/>
              <a:t>- низковольтный электроприбор, а стало быть, безопасный.</a:t>
            </a:r>
          </a:p>
          <a:p>
            <a:pPr marL="45720" indent="0">
              <a:buNone/>
            </a:pP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24328" y="6381328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z="1800" smtClean="0"/>
              <a:t>8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26928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92280" y="6237312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z="1800" smtClean="0"/>
              <a:t>9</a:t>
            </a:fld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28600" y="404664"/>
            <a:ext cx="8856984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000" dirty="0" smtClean="0"/>
              <a:t>Недостатки светодиодов.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</a:rPr>
              <a:t>Поверхностный взгляд на использование светодиодов сразу отмечает их высокую стоимость - главный недостаток по сравнению с лампами накаливания и неоновыми трубками различных типов. 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</a:rPr>
              <a:t>Также недостатком при использовании светодиодов в конструировании объемных букв средних и крупных размеров можно считать их миниатюрность, из-за которой требуется объединять многочисленные отдельные светодиоды в группы. Чтобы обеспечить яркий и красочный свет, мгновенно привлекающий внимание, требуется большое количество светодиодов.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26086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134</TotalTime>
  <Words>453</Words>
  <Application>Microsoft Office PowerPoint</Application>
  <PresentationFormat>Экран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Светодиоды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Светодиоды</dc:title>
  <dc:creator>Кикусенок</dc:creator>
  <cp:lastModifiedBy>Кикусенок</cp:lastModifiedBy>
  <cp:revision>9</cp:revision>
  <dcterms:created xsi:type="dcterms:W3CDTF">2017-12-17T14:40:38Z</dcterms:created>
  <dcterms:modified xsi:type="dcterms:W3CDTF">2017-12-18T17:39:04Z</dcterms:modified>
</cp:coreProperties>
</file>