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sldIdLst>
    <p:sldId id="262" r:id="rId2"/>
    <p:sldId id="256" r:id="rId3"/>
    <p:sldId id="260" r:id="rId4"/>
    <p:sldId id="257" r:id="rId5"/>
    <p:sldId id="258" r:id="rId6"/>
    <p:sldId id="259" r:id="rId7"/>
    <p:sldId id="261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55E8C-BC36-48A2-861A-48CDB67C02F6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9773E-B3E0-4ED0-A291-F7E22CB40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84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EDB4-FFF3-46AF-A330-EE442364E0ED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08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3ED3-A65C-4296-B154-8DD80CA3C333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18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3B62-3702-4F41-83B9-DFDD27A109C2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38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7770-DACC-4583-9AD7-5B57B7D0D2CE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70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20085-1C68-4BD4-9699-381AF4C88B8A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1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5863-FBD8-4E84-914D-21BA0B40E5FD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639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94D8-BDC4-4C02-BFAA-2294051C8484}" type="datetime1">
              <a:rPr lang="ru-RU" smtClean="0"/>
              <a:t>18.12.2017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6476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2858B-F2A0-49CF-ADD4-616F1FACD744}" type="datetime1">
              <a:rPr lang="ru-RU" smtClean="0"/>
              <a:t>18.12.2017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4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FA1C-69EF-4737-B871-F7FD6EC081F1}" type="datetime1">
              <a:rPr lang="ru-RU" smtClean="0"/>
              <a:t>18.12.2017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5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B54ABE2-907B-4343-A708-CE37B2DE98FA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703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7069-D0AE-4707-939D-7AF04D4973EF}" type="datetime1">
              <a:rPr lang="ru-RU" smtClean="0"/>
              <a:t>18.12.2017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35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6B977F-C504-470D-9D17-D482A1EA65E1}" type="datetime1">
              <a:rPr lang="ru-RU" smtClean="0"/>
              <a:t>18.12.2017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5FD6EC6-0A73-47EF-BEB4-3EAFAA52AA2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3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n-battery.biz/stat/princip_raboty_i_ustrijstvo_solnechnoj_batarei.php" TargetMode="External"/><Relationship Id="rId2" Type="http://schemas.openxmlformats.org/officeDocument/2006/relationships/hyperlink" Target="http://dssp.petrsu.ru/d/manuals/solar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hyperlink" Target="http://dssp.petrsu.ru/?q=node/25" TargetMode="External"/><Relationship Id="rId4" Type="http://schemas.openxmlformats.org/officeDocument/2006/relationships/hyperlink" Target="https://itc.ua/articles/solnechnyie-batarei-kak-eto-rabotaet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B4B1500-33EF-4623-A4EF-2B17BDD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1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C4BC2FF-807C-42D3-A8CC-0AB8F43C9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456" y="1926058"/>
            <a:ext cx="5509994" cy="27549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DFDAA9-D6B2-4FFF-B611-4DF522A81E8F}"/>
              </a:ext>
            </a:extLst>
          </p:cNvPr>
          <p:cNvSpPr txBox="1"/>
          <p:nvPr/>
        </p:nvSpPr>
        <p:spPr>
          <a:xfrm>
            <a:off x="4605557" y="545284"/>
            <a:ext cx="30921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Здравствуйте</a:t>
            </a:r>
          </a:p>
        </p:txBody>
      </p:sp>
    </p:spTree>
    <p:extLst>
      <p:ext uri="{BB962C8B-B14F-4D97-AF65-F5344CB8AC3E}">
        <p14:creationId xmlns:p14="http://schemas.microsoft.com/office/powerpoint/2010/main" val="1241656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13A51-240A-45C0-99BA-0213504A2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Фотоэлектрические свойства </a:t>
            </a:r>
            <a:r>
              <a:rPr lang="en-US" dirty="0"/>
              <a:t>p-n-</a:t>
            </a:r>
            <a:r>
              <a:rPr lang="ru-RU" dirty="0"/>
              <a:t>перехода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A370F3E-FDAF-4F3A-922D-68D22FB83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AF1C0-9B2A-451F-B60E-E8B3278B948B}"/>
              </a:ext>
            </a:extLst>
          </p:cNvPr>
          <p:cNvSpPr txBox="1"/>
          <p:nvPr/>
        </p:nvSpPr>
        <p:spPr>
          <a:xfrm>
            <a:off x="847288" y="2063692"/>
            <a:ext cx="56122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Если энергия квантов света больше ширины запрещенной зоны полупроводников p-n-перехода, то под действием света генерируются электрон-дырочные пары. Они разделяются полем потенциального барьера в области перехода и движутся в n- и p- области, где они являются основными носителями. В результате, электронов в n-области и дырок в p-области становится в избытке и эти области приобретают отрицательный и положительный заряды, соответственно. При отсутствии внешней цепи, накопление зарядов вызывает понижение и даже исчезновение потенциального барьера. Как следствие, разделение пар прекращается. Наступает состояние равновесия – насыщение. Напряжение возникающее в таком состоянии на p-n-переходе называют напряжением размыкания или холостого хода </a:t>
            </a:r>
            <a:r>
              <a:rPr lang="ru-RU" sz="1600" dirty="0" err="1"/>
              <a:t>Uхх</a:t>
            </a:r>
            <a:r>
              <a:rPr lang="ru-RU" sz="1600" dirty="0"/>
              <a:t>. Подключив к прибору внешнюю цепь, можно отбирать электроэнергию.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2063BD1-97FE-4A89-99CF-B8E852179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344" y="2282114"/>
            <a:ext cx="3797494" cy="181645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C66EA4A-3630-4F41-92FA-1CBE3FAE0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092" y="4489812"/>
            <a:ext cx="2102946" cy="15787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887480-30DA-4188-93A8-1E37535401CC}"/>
              </a:ext>
            </a:extLst>
          </p:cNvPr>
          <p:cNvSpPr txBox="1"/>
          <p:nvPr/>
        </p:nvSpPr>
        <p:spPr>
          <a:xfrm>
            <a:off x="7960674" y="4017192"/>
            <a:ext cx="2595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Диаграмма энергетических уровней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6B399A-4C58-4F80-BA5D-AA46668D12D6}"/>
              </a:ext>
            </a:extLst>
          </p:cNvPr>
          <p:cNvSpPr txBox="1"/>
          <p:nvPr/>
        </p:nvSpPr>
        <p:spPr>
          <a:xfrm>
            <a:off x="8010177" y="6029269"/>
            <a:ext cx="2127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Структура солнечной батареи</a:t>
            </a:r>
          </a:p>
        </p:txBody>
      </p:sp>
    </p:spTree>
    <p:extLst>
      <p:ext uri="{BB962C8B-B14F-4D97-AF65-F5344CB8AC3E}">
        <p14:creationId xmlns:p14="http://schemas.microsoft.com/office/powerpoint/2010/main" val="273932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CBAE7-5B15-4861-97C6-2ECC66D5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Перспективы солнечной энергетики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BB44CB-4483-4C4A-916F-6C2B0DBC0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11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69BB4A-59D0-4A47-9CEF-5CE753F2519C}"/>
              </a:ext>
            </a:extLst>
          </p:cNvPr>
          <p:cNvSpPr txBox="1"/>
          <p:nvPr/>
        </p:nvSpPr>
        <p:spPr>
          <a:xfrm>
            <a:off x="1097280" y="1853967"/>
            <a:ext cx="10115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мире ежегодный прирост энергетики за последние пять лет составлял в среднем около 50 %. Полученная на основе солнечного излучения энергия гипотетически сможет к 2050 году обеспечить 20—25 % потребностей человечества в электричестве и сократит выбросы углекислоты. Как полагают эксперты Международного энергетического агентства (IEA), солнечная энергетика уже через 40 лет при соответствующем уровне распространения передовых технологий будет вырабатывать около 9 тысяч тераватт-часов — или 20—25 % всего необходимого электричества, и это обеспечит сокращение выбросов углекислого газа на 6 млрд тонн ежегодно.</a:t>
            </a:r>
          </a:p>
        </p:txBody>
      </p:sp>
    </p:spTree>
    <p:extLst>
      <p:ext uri="{BB962C8B-B14F-4D97-AF65-F5344CB8AC3E}">
        <p14:creationId xmlns:p14="http://schemas.microsoft.com/office/powerpoint/2010/main" val="282971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E6704FF-39F0-4C28-ABD3-EFCF4019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B8814A-9802-47DE-AA70-AF09116310E9}"/>
              </a:ext>
            </a:extLst>
          </p:cNvPr>
          <p:cNvSpPr txBox="1"/>
          <p:nvPr/>
        </p:nvSpPr>
        <p:spPr>
          <a:xfrm>
            <a:off x="385893" y="335560"/>
            <a:ext cx="3259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Немного ссылок на источники: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F6047-EC9B-4CC1-B803-44C70E8C76E6}"/>
              </a:ext>
            </a:extLst>
          </p:cNvPr>
          <p:cNvSpPr txBox="1"/>
          <p:nvPr/>
        </p:nvSpPr>
        <p:spPr>
          <a:xfrm>
            <a:off x="385893" y="704892"/>
            <a:ext cx="81275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http://dssp.petrsu.ru/d/manuals/solar.pdf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3"/>
              </a:rPr>
              <a:t>http://www.sun-battery.biz/stat/princip_raboty_i_ustrijstvo_solnechnoj_batarei.php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4"/>
              </a:rPr>
              <a:t>https://itc.ua/articles/solnechnyie-batarei-kak-eto-rabotaet/</a:t>
            </a:r>
            <a:endParaRPr lang="ru-RU" dirty="0"/>
          </a:p>
          <a:p>
            <a:endParaRPr lang="ru-RU" dirty="0"/>
          </a:p>
          <a:p>
            <a:r>
              <a:rPr lang="en-US" dirty="0">
                <a:hlinkClick r:id="rId5"/>
              </a:rPr>
              <a:t>http://dssp.petrsu.ru/?q=node/25</a:t>
            </a:r>
            <a:r>
              <a:rPr lang="ru-RU" dirty="0"/>
              <a:t>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Особая благодарность Ипатову Дмитрию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1E93FD-2B84-40C4-8B1F-80BB5E6B3E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86" y="4281880"/>
            <a:ext cx="1423332" cy="142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75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2661305-EA5F-41C2-B0F6-A0CAC8BA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13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8F421A-9FFB-4191-B234-834768C36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6411B0-B590-423B-8E73-976686B15EE1}"/>
              </a:ext>
            </a:extLst>
          </p:cNvPr>
          <p:cNvSpPr txBox="1"/>
          <p:nvPr/>
        </p:nvSpPr>
        <p:spPr>
          <a:xfrm>
            <a:off x="3600274" y="335845"/>
            <a:ext cx="49914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Спасибо за внимание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>
                <a:solidFill>
                  <a:schemeClr val="bg1"/>
                </a:solidFill>
              </a:rPr>
              <a:t>                  </a:t>
            </a: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r>
              <a:rPr lang="ru-RU" sz="3600" dirty="0">
                <a:solidFill>
                  <a:schemeClr val="bg1"/>
                </a:solidFill>
              </a:rPr>
              <a:t>      Всего доброго!</a:t>
            </a:r>
          </a:p>
        </p:txBody>
      </p:sp>
    </p:spTree>
    <p:extLst>
      <p:ext uri="{BB962C8B-B14F-4D97-AF65-F5344CB8AC3E}">
        <p14:creationId xmlns:p14="http://schemas.microsoft.com/office/powerpoint/2010/main" val="173696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9E5C7-9B47-4FE6-88FA-DF00B0D155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Солнечные батареи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9CD2B1-A865-48D8-8E4E-C69230C95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ru-RU" dirty="0"/>
          </a:p>
          <a:p>
            <a:r>
              <a:rPr lang="ru-RU" dirty="0"/>
              <a:t>Выполнили студенты 21318 группы</a:t>
            </a:r>
          </a:p>
          <a:p>
            <a:r>
              <a:rPr lang="ru-RU" dirty="0"/>
              <a:t>Орловский Кирилл</a:t>
            </a:r>
          </a:p>
          <a:p>
            <a:r>
              <a:rPr lang="ru-RU" dirty="0"/>
              <a:t>Аллахвердиев </a:t>
            </a:r>
            <a:r>
              <a:rPr lang="ru-RU" dirty="0" err="1"/>
              <a:t>Бахрам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BD1F0-FF54-49C6-8EFC-DB6A4435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6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37000-A16F-48D9-9888-D943BF90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dirty="0"/>
              <a:t>История создания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6B5FE04-0FA5-4C54-A39C-DC5579EE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3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AFA04B-4C53-41DF-A5A3-2671BE30F689}"/>
              </a:ext>
            </a:extLst>
          </p:cNvPr>
          <p:cNvSpPr txBox="1"/>
          <p:nvPr/>
        </p:nvSpPr>
        <p:spPr>
          <a:xfrm>
            <a:off x="1157681" y="2080470"/>
            <a:ext cx="99979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Солнечные батареи – это уже вторая попытка человечества обуздать безграничную энергию Солнца и заставить ее работать себе на благо. Первыми появились солнечные коллекторы (солнечные термальные электростанции), в которых электричество вырабатывает нагретая до температуры кипения под сконцентрированными солнечными лучами вода.</a:t>
            </a:r>
          </a:p>
          <a:p>
            <a:endParaRPr lang="ru-RU" dirty="0"/>
          </a:p>
          <a:p>
            <a:r>
              <a:rPr lang="ru-RU" dirty="0"/>
              <a:t>Солнечные же батареи производят непосредственно электричество, что намного эффективнее. При прямой трансформации теряется значительно меньше энергии, чем при многоступенчатой, как у коллекторов (концентрация солнечных лучей, нагрев воды и выделение пара, вращение паровой турбины и только в конце выработка электричества генератором).</a:t>
            </a:r>
          </a:p>
        </p:txBody>
      </p:sp>
    </p:spTree>
    <p:extLst>
      <p:ext uri="{BB962C8B-B14F-4D97-AF65-F5344CB8AC3E}">
        <p14:creationId xmlns:p14="http://schemas.microsoft.com/office/powerpoint/2010/main" val="417018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F65BB-E0EF-4668-8BD9-528133AB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Устройство солнечной батареи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D01FD0BA-CC44-45AC-A780-8541A89B5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94" y="810501"/>
            <a:ext cx="6384022" cy="494123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70F49E2B-4A3A-422B-8FBC-FB5D3B0F7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A49AA7-1689-4253-970C-FD0841A72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01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A8940E7-E32D-4312-A2A4-6109C023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5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B6833-C4A7-47FC-AA58-830B97502E9E}"/>
              </a:ext>
            </a:extLst>
          </p:cNvPr>
          <p:cNvSpPr txBox="1"/>
          <p:nvPr/>
        </p:nvSpPr>
        <p:spPr>
          <a:xfrm>
            <a:off x="609600" y="1307094"/>
            <a:ext cx="109727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Верхний слой p-n перехода, который обладает избытком электронов, соединен с металлическими пластинами, выполняющими роль положительного электрода, пропускающими свет и придающими элементу дополнительную жесткость. Нижний слой в конструкции солнечной батареи имеет недостаток электронов и к нему приклеена сплошная металлическая пластина, выполняющая функцию отрицательного электрода.</a:t>
            </a:r>
          </a:p>
        </p:txBody>
      </p:sp>
    </p:spTree>
    <p:extLst>
      <p:ext uri="{BB962C8B-B14F-4D97-AF65-F5344CB8AC3E}">
        <p14:creationId xmlns:p14="http://schemas.microsoft.com/office/powerpoint/2010/main" val="105164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9D68D82-5520-4971-BC27-BED0E54B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6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D8C77A-6B31-4C33-87D8-3DA9C73D30AB}"/>
              </a:ext>
            </a:extLst>
          </p:cNvPr>
          <p:cNvSpPr txBox="1"/>
          <p:nvPr/>
        </p:nvSpPr>
        <p:spPr>
          <a:xfrm>
            <a:off x="453006" y="545284"/>
            <a:ext cx="107594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Возникновение электрического тока в солнечной батарее обусловлено процессами, происходящими в </a:t>
            </a:r>
          </a:p>
          <a:p>
            <a:r>
              <a:rPr lang="ru-RU" dirty="0"/>
              <a:t>фотоэлементах при попадании на них солнечного излучения.</a:t>
            </a:r>
          </a:p>
          <a:p>
            <a:r>
              <a:rPr lang="ru-RU" dirty="0"/>
              <a:t>Процесс преобразования энергии солнца в электрической ток называется фотоэлектрическим эффектом.</a:t>
            </a:r>
          </a:p>
          <a:p>
            <a:endParaRPr lang="ru-RU" dirty="0"/>
          </a:p>
          <a:p>
            <a:r>
              <a:rPr lang="ru-RU" dirty="0"/>
              <a:t>Фотоэффект – перераспределение электронов по энергетическим состояниям в конденсированной среде, </a:t>
            </a:r>
          </a:p>
          <a:p>
            <a:r>
              <a:rPr lang="ru-RU" dirty="0"/>
              <a:t>происходящего при поглощении электромагнитного излучения.</a:t>
            </a:r>
          </a:p>
          <a:p>
            <a:endParaRPr lang="ru-RU" dirty="0"/>
          </a:p>
          <a:p>
            <a:r>
              <a:rPr lang="ru-RU" dirty="0"/>
              <a:t>Данное явление открыл французский физик Александр Эдмон Беккерель в середине XIX века. Первый же действующий фотоэлемент спустя полвека создал русский ученый Александр Столетов. А уже в двадцатом столетии фотоэлектрический эффект количественно описал Альберт Эйнштейн.</a:t>
            </a:r>
            <a:endParaRPr lang="en-US" dirty="0"/>
          </a:p>
          <a:p>
            <a:endParaRPr lang="en-US" dirty="0"/>
          </a:p>
          <a:p>
            <a:r>
              <a:rPr lang="ru-RU" dirty="0"/>
              <a:t>В солнечных батареях используется вентильный фотоэффект, основывающийся на возникновении электродвижущей силы в </a:t>
            </a:r>
            <a:r>
              <a:rPr lang="en-US" dirty="0"/>
              <a:t>p-n </a:t>
            </a:r>
            <a:r>
              <a:rPr lang="ru-RU" dirty="0"/>
              <a:t>переходе под действием света.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EDAAB1-7E0A-4C63-9208-45D0364ED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578" y="4238603"/>
            <a:ext cx="3340332" cy="196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5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D9E05-5516-4ADD-964A-13BD55C0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фотоэлементов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D7E19C2-DB3D-4AC3-A72E-6F45B2DB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7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D5A09B-BCA3-43A2-B1CA-1773DB287FA9}"/>
              </a:ext>
            </a:extLst>
          </p:cNvPr>
          <p:cNvSpPr txBox="1"/>
          <p:nvPr/>
        </p:nvSpPr>
        <p:spPr>
          <a:xfrm>
            <a:off x="1097280" y="1790248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Первым в истории фотоэлектрическим материалом был селен. Именно с его помощью производили фотоэлементы в конце XIX и начале XX веков. Но учитывая крайне малый КПД (менее 1 процента), селену сразу же начали искать замену.</a:t>
            </a:r>
          </a:p>
          <a:p>
            <a:r>
              <a:rPr lang="ru-RU" dirty="0"/>
              <a:t>Массовое же производство солнечных батарей стало возможным после того как телекоммуникационная компания </a:t>
            </a:r>
            <a:r>
              <a:rPr lang="ru-RU" dirty="0" err="1"/>
              <a:t>Bell</a:t>
            </a:r>
            <a:r>
              <a:rPr lang="ru-RU" dirty="0"/>
              <a:t> </a:t>
            </a:r>
            <a:r>
              <a:rPr lang="ru-RU" dirty="0" err="1"/>
              <a:t>Telephone</a:t>
            </a:r>
            <a:r>
              <a:rPr lang="ru-RU" dirty="0"/>
              <a:t> разработала фотоэлемент на основе кремния. Он до сих пор остается самым распространенным материалом в производстве солнечных батарей. Правда, очистка кремния – процесс крайне затратный, а потому мало-помалу пробуются альтернативы: соединения меди, индия, галлия и кадмия.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D838374-CB3E-4EC3-A7AF-F84344E65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44" y="4565144"/>
            <a:ext cx="2278834" cy="142806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39919A3-F7F8-4536-AF7E-F473426C82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222611"/>
            <a:ext cx="2360802" cy="17706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79E80A-A3B6-42BA-ADF3-9005BD442155}"/>
              </a:ext>
            </a:extLst>
          </p:cNvPr>
          <p:cNvSpPr txBox="1"/>
          <p:nvPr/>
        </p:nvSpPr>
        <p:spPr>
          <a:xfrm>
            <a:off x="3632433" y="505017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&lt;- </a:t>
            </a:r>
            <a:r>
              <a:rPr lang="ru-RU" dirty="0"/>
              <a:t>Это селен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4A9A8-9529-4D3E-881F-5AC639E0DEAA}"/>
              </a:ext>
            </a:extLst>
          </p:cNvPr>
          <p:cNvSpPr txBox="1"/>
          <p:nvPr/>
        </p:nvSpPr>
        <p:spPr>
          <a:xfrm>
            <a:off x="9353725" y="5107912"/>
            <a:ext cx="168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&lt;- </a:t>
            </a:r>
            <a:r>
              <a:rPr lang="ru-RU" dirty="0"/>
              <a:t>Это кремний</a:t>
            </a:r>
          </a:p>
        </p:txBody>
      </p:sp>
    </p:spTree>
    <p:extLst>
      <p:ext uri="{BB962C8B-B14F-4D97-AF65-F5344CB8AC3E}">
        <p14:creationId xmlns:p14="http://schemas.microsoft.com/office/powerpoint/2010/main" val="416168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EA31D-955D-4741-A83C-EBB65F43F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работы солнечных батарей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4D501F3-6C0A-4D48-83A6-97B35BEF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8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C2102A-D39C-4B1B-8755-46ED7AAA0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278" y="2386460"/>
            <a:ext cx="2748402" cy="23533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A42FB5-C415-4019-861B-43DA0144451A}"/>
              </a:ext>
            </a:extLst>
          </p:cNvPr>
          <p:cNvSpPr txBox="1"/>
          <p:nvPr/>
        </p:nvSpPr>
        <p:spPr>
          <a:xfrm>
            <a:off x="1097280" y="2197916"/>
            <a:ext cx="6981318" cy="209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dirty="0">
                <a:cs typeface="Calibri Light" panose="020F0302020204030204" pitchFamily="34" charset="0"/>
              </a:rPr>
              <a:t>Элемент солнечной батареи представляет собой пластинку кремния </a:t>
            </a:r>
            <a:r>
              <a:rPr lang="en-US" dirty="0">
                <a:cs typeface="Calibri Light" panose="020F0302020204030204" pitchFamily="34" charset="0"/>
              </a:rPr>
              <a:t>n</a:t>
            </a:r>
            <a:r>
              <a:rPr lang="ru-RU" dirty="0">
                <a:cs typeface="Calibri Light" panose="020F0302020204030204" pitchFamily="34" charset="0"/>
              </a:rPr>
              <a:t>-типа, окруженную слоем кремния  р-типа толщиной около одного микрона, с контактами для присоединения к внешней цепи.</a:t>
            </a:r>
          </a:p>
          <a:p>
            <a:pPr>
              <a:lnSpc>
                <a:spcPct val="80000"/>
              </a:lnSpc>
              <a:defRPr/>
            </a:pPr>
            <a:endParaRPr lang="ru-RU" dirty="0">
              <a:cs typeface="Calibri Light" panose="020F03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dirty="0">
                <a:cs typeface="Calibri Light" panose="020F0302020204030204" pitchFamily="34" charset="0"/>
              </a:rPr>
              <a:t>	 Когда СЭ освещается, поглощенные фотоны генерируют неравновесные электрон - дырочные пары. Электроны, генерируемые в p-слое вблизи      p-n-перехода, подходят к  p-n переходу и существующим в нем электрическим полем выносятся в   n-область. </a:t>
            </a:r>
          </a:p>
        </p:txBody>
      </p:sp>
    </p:spTree>
    <p:extLst>
      <p:ext uri="{BB962C8B-B14F-4D97-AF65-F5344CB8AC3E}">
        <p14:creationId xmlns:p14="http://schemas.microsoft.com/office/powerpoint/2010/main" val="869717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D5B3D94-7C4B-4597-B5DE-8025595E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6EC6-0A73-47EF-BEB4-3EAFAA52AA27}" type="slidenum">
              <a:rPr lang="ru-RU" smtClean="0"/>
              <a:t>9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FE6C47-6D97-4313-89DB-24278C7C5506}"/>
              </a:ext>
            </a:extLst>
          </p:cNvPr>
          <p:cNvSpPr txBox="1"/>
          <p:nvPr/>
        </p:nvSpPr>
        <p:spPr>
          <a:xfrm>
            <a:off x="729842" y="620785"/>
            <a:ext cx="10764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Аналогично и избыточные дырки, созданные в n-слое, частично переносятся в p-слой. В результате  n-слой приобретает дополнительный отрицательный заряд, а p-слой – положительный. Снижается первоначальная контактная разность потенциалов между p- и n-слоями полупроводника, и во внешней цепи появляется напряжение. Отрицательному полюсу источника тока соответствует n-слой, а p-слой – положительному.</a:t>
            </a:r>
          </a:p>
          <a:p>
            <a:endParaRPr lang="ru-RU" dirty="0"/>
          </a:p>
        </p:txBody>
      </p:sp>
      <p:pic>
        <p:nvPicPr>
          <p:cNvPr id="4" name="Picture 4" descr="p-n">
            <a:extLst>
              <a:ext uri="{FF2B5EF4-FFF2-40B4-BE49-F238E27FC236}">
                <a16:creationId xmlns:a16="http://schemas.microsoft.com/office/drawing/2014/main" id="{9C0C006A-EEBE-49A2-865A-A3DE7E35C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195" y="2546045"/>
            <a:ext cx="5905500" cy="289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A0F606-EBC6-4E81-AB16-410FC0E9ECDD}"/>
              </a:ext>
            </a:extLst>
          </p:cNvPr>
          <p:cNvSpPr txBox="1"/>
          <p:nvPr/>
        </p:nvSpPr>
        <p:spPr>
          <a:xfrm>
            <a:off x="729842" y="5536455"/>
            <a:ext cx="109392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400" dirty="0"/>
              <a:t>Зонная модель разомкнутого p-n-перехода: а) - в начальный момент освещения; б) - изменение зонной модели под действием постоянного освещения и возникновение </a:t>
            </a:r>
            <a:r>
              <a:rPr lang="ru-RU" altLang="ru-RU" sz="1400" dirty="0" err="1"/>
              <a:t>фотоЭДС</a:t>
            </a:r>
            <a:r>
              <a:rPr lang="ru-RU" altLang="ru-RU" sz="1400" dirty="0"/>
              <a:t>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42852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541</TotalTime>
  <Words>715</Words>
  <Application>Microsoft Office PowerPoint</Application>
  <PresentationFormat>Широкоэкранный</PresentationFormat>
  <Paragraphs>80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Ретро</vt:lpstr>
      <vt:lpstr>Презентация PowerPoint</vt:lpstr>
      <vt:lpstr>Солнечные батареи</vt:lpstr>
      <vt:lpstr>История создания</vt:lpstr>
      <vt:lpstr>Устройство солнечной батареи</vt:lpstr>
      <vt:lpstr>Презентация PowerPoint</vt:lpstr>
      <vt:lpstr>Презентация PowerPoint</vt:lpstr>
      <vt:lpstr>Материалы фотоэлементов</vt:lpstr>
      <vt:lpstr>Принципы работы солнечных батарей </vt:lpstr>
      <vt:lpstr>Презентация PowerPoint</vt:lpstr>
      <vt:lpstr>Фотоэлектрические свойства p-n-перехода</vt:lpstr>
      <vt:lpstr>Перспективы солнечной энергетики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Солнечные батареи</dc:title>
  <dc:creator>Kirill Orlovskiy</dc:creator>
  <cp:lastModifiedBy>Kirill Orlovskiy</cp:lastModifiedBy>
  <cp:revision>17</cp:revision>
  <dcterms:created xsi:type="dcterms:W3CDTF">2017-12-18T15:24:36Z</dcterms:created>
  <dcterms:modified xsi:type="dcterms:W3CDTF">2017-12-19T00:26:12Z</dcterms:modified>
</cp:coreProperties>
</file>