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72" r:id="rId14"/>
    <p:sldId id="274" r:id="rId15"/>
    <p:sldId id="270" r:id="rId16"/>
    <p:sldId id="279" r:id="rId17"/>
    <p:sldId id="280" r:id="rId18"/>
    <p:sldId id="281" r:id="rId19"/>
    <p:sldId id="273" r:id="rId20"/>
    <p:sldId id="282" r:id="rId21"/>
    <p:sldId id="283" r:id="rId22"/>
    <p:sldId id="284" r:id="rId23"/>
    <p:sldId id="285" r:id="rId24"/>
    <p:sldId id="286" r:id="rId25"/>
    <p:sldId id="288" r:id="rId26"/>
    <p:sldId id="289" r:id="rId27"/>
    <p:sldId id="290" r:id="rId28"/>
    <p:sldId id="29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714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710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87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545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308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630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325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577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9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92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160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F9D06-A461-4D5D-B281-671F92DA00E8}" type="datetimeFigureOut">
              <a:rPr lang="ru-RU" smtClean="0"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43771-9EB7-4737-AA05-1DCC25AB9E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25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00808"/>
            <a:ext cx="7772400" cy="3816424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FF00"/>
                </a:solidFill>
                <a:latin typeface="Bebas Neue Bold" panose="020B0606020202050201" pitchFamily="34" charset="-52"/>
              </a:rPr>
              <a:t>Условные обозначения и классификация отечественных полупроводниковых приборов</a:t>
            </a:r>
            <a: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  <a:t/>
            </a:r>
            <a:b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</a:br>
            <a:endParaRPr lang="ru-RU" sz="4000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11811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  <a:t>Система обозначений JEDEC </a:t>
            </a: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Наиболее распространенной является система обозначений </a:t>
            </a:r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JEDEC</a:t>
            </a: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, принятая объединенным техническим советом по электронным приборам США</a:t>
            </a:r>
          </a:p>
        </p:txBody>
      </p:sp>
    </p:spTree>
    <p:extLst>
      <p:ext uri="{BB962C8B-B14F-4D97-AF65-F5344CB8AC3E}">
        <p14:creationId xmlns:p14="http://schemas.microsoft.com/office/powerpoint/2010/main" val="3312937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Условное обозначение состоит из четырех элементов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38912" indent="-32004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Первый элемент  </a:t>
            </a:r>
            <a:r>
              <a:rPr lang="ru-RU" sz="2400" b="1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-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Число </a:t>
            </a:r>
            <a:r>
              <a:rPr lang="ru-RU" sz="2400" dirty="0" err="1" smtClean="0">
                <a:solidFill>
                  <a:schemeClr val="bg1"/>
                </a:solidFill>
                <a:latin typeface="Bebas Neue Bold" panose="020B0606020202050201" pitchFamily="34" charset="-52"/>
              </a:rPr>
              <a:t>p-n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переходов:</a:t>
            </a:r>
            <a:b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endParaRPr lang="ru-RU" sz="24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438912" indent="-32004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1 – диод</a:t>
            </a:r>
          </a:p>
          <a:p>
            <a:pPr marL="438912" indent="-32004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2 – транзистор</a:t>
            </a:r>
          </a:p>
          <a:p>
            <a:pPr marL="438912" indent="-32004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3 – тиристор</a:t>
            </a:r>
          </a:p>
          <a:p>
            <a:pPr marL="438912" indent="-320040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4 - </a:t>
            </a:r>
            <a:r>
              <a:rPr lang="ru-RU" sz="2400" dirty="0" err="1" smtClean="0">
                <a:solidFill>
                  <a:schemeClr val="bg1"/>
                </a:solidFill>
                <a:latin typeface="Bebas Neue Bold" panose="020B0606020202050201" pitchFamily="34" charset="-52"/>
              </a:rPr>
              <a:t>оптопара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endParaRPr lang="ru-RU" sz="24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438912" indent="-320040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Второй элемент </a:t>
            </a:r>
            <a:r>
              <a:rPr lang="en-US" sz="2400" b="1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- </a:t>
            </a: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состоит из буквы N и серийного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номера</a:t>
            </a:r>
          </a:p>
          <a:p>
            <a:pPr marL="438912" indent="-320040">
              <a:lnSpc>
                <a:spcPct val="80000"/>
              </a:lnSpc>
              <a:spcBef>
                <a:spcPts val="0"/>
              </a:spcBef>
              <a:buNone/>
              <a:defRPr/>
            </a:pPr>
            <a:endParaRPr lang="ru-RU" sz="2400" b="1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438912" indent="-320040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Третий элемент - </a:t>
            </a: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одна или несколько букв</a:t>
            </a:r>
            <a:endParaRPr lang="ru-RU" sz="2400" b="1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  Пример</a:t>
            </a: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: 2N2221A, 2N904.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ru-RU" dirty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47565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  <a:t>система </a:t>
            </a:r>
            <a:r>
              <a:rPr lang="ru-RU" b="1" dirty="0" err="1">
                <a:solidFill>
                  <a:srgbClr val="FFFF00"/>
                </a:solidFill>
                <a:latin typeface="Bebas Neue Bold" panose="020B0606020202050201" pitchFamily="34" charset="-52"/>
              </a:rPr>
              <a:t>Pro</a:t>
            </a:r>
            <a:r>
              <a:rPr lang="ru-RU" b="1" dirty="0">
                <a:solidFill>
                  <a:srgbClr val="FFFF00"/>
                </a:solidFill>
                <a:latin typeface="Bebas Neue Bold" panose="020B0606020202050201" pitchFamily="34" charset="-52"/>
              </a:rPr>
              <a:t> </a:t>
            </a:r>
            <a:r>
              <a:rPr lang="ru-RU" b="1" dirty="0" err="1">
                <a:solidFill>
                  <a:srgbClr val="FFFF00"/>
                </a:solidFill>
                <a:latin typeface="Bebas Neue Bold" panose="020B0606020202050201" pitchFamily="34" charset="-52"/>
              </a:rPr>
              <a:t>Electron</a:t>
            </a:r>
            <a: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  <a:t> </a:t>
            </a:r>
            <a:endParaRPr lang="ru-RU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Первый элемент </a:t>
            </a: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–материал</a:t>
            </a:r>
            <a:r>
              <a:rPr lang="ru-RU" alt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 (буква)</a:t>
            </a:r>
            <a:endParaRPr lang="ru-RU" altLang="ru-RU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eaLnBrk="1" hangingPunct="1">
              <a:buFont typeface="Arial" charset="0"/>
              <a:buNone/>
            </a:pP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   A - германий</a:t>
            </a:r>
            <a:b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B - кремний</a:t>
            </a:r>
            <a:b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С - арсенид галлия</a:t>
            </a:r>
            <a:b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D - антимонид индия</a:t>
            </a:r>
            <a:b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R - другие материалы</a:t>
            </a:r>
          </a:p>
          <a:p>
            <a:pPr eaLnBrk="1" hangingPunct="1">
              <a:buFont typeface="Arial" charset="0"/>
              <a:buNone/>
            </a:pPr>
            <a:endParaRPr lang="ru-RU" altLang="ru-RU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395434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Второй элемент</a:t>
            </a:r>
          </a:p>
        </p:txBody>
      </p:sp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 rtlCol="0">
            <a:noAutofit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7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Тип прибора: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      A - детекторный, смесительный диод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В - варикап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С - маломощный низкочастотный транзистор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D - мощный низкочастотный транзистор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Е - туннельный диод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F - маломощный высокочастотный транзистор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G - несколько приборов в одном корпусе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Н - </a:t>
            </a:r>
            <a:r>
              <a:rPr lang="ru-RU" sz="1700" dirty="0" err="1" smtClean="0">
                <a:solidFill>
                  <a:schemeClr val="bg1"/>
                </a:solidFill>
                <a:latin typeface="Bebas Neue Bold" panose="020B0606020202050201" pitchFamily="34" charset="-52"/>
              </a:rPr>
              <a:t>магнитодиод</a:t>
            </a: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/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K - генераторы Холла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L - мощный высокочастотный транзистор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М - модуляторы и умножители Холла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Р - фотодиод, фототранзистор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Q - излучающие приборы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R - прибор, работающий в области пробоя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S - маломощный переключающий транзистор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T - мощный регулирующий или переключающий прибор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U - мощный переключающий транзистор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Х - </a:t>
            </a:r>
            <a:r>
              <a:rPr lang="ru-RU" sz="1700" dirty="0" err="1" smtClean="0">
                <a:solidFill>
                  <a:schemeClr val="bg1"/>
                </a:solidFill>
                <a:latin typeface="Bebas Neue Bold" panose="020B0606020202050201" pitchFamily="34" charset="-52"/>
              </a:rPr>
              <a:t>умножительный</a:t>
            </a: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диод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Y - мощный выпрямительный диод</a:t>
            </a:r>
            <a:b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sz="17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Z - стабилитрон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ru-RU" sz="17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1567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Третий и четвертый элемент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Третий </a:t>
            </a:r>
            <a:r>
              <a:rPr lang="ru-RU" sz="2400" dirty="0">
                <a:solidFill>
                  <a:srgbClr val="FFFF00"/>
                </a:solidFill>
                <a:latin typeface="Bebas Neue Bold" panose="020B0606020202050201" pitchFamily="34" charset="-52"/>
              </a:rPr>
              <a:t>элемент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-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(</a:t>
            </a: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цифра или буква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)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обозначает в буквенно-цифровом коде полупроводниковые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приборы</a:t>
            </a:r>
            <a:endParaRPr lang="ru-RU" sz="2400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>
              <a:buNone/>
            </a:pPr>
            <a:endParaRPr lang="ru-RU" sz="2400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Четвертый элемент - </a:t>
            </a: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(2 цифры) </a:t>
            </a:r>
            <a:endParaRPr lang="ru-RU" sz="24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означает </a:t>
            </a: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порядковый номер технологической разработки и изменяется от 01 до 99.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Например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-  </a:t>
            </a: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ВТХ10-200 </a:t>
            </a:r>
          </a:p>
          <a:p>
            <a:pPr eaLnBrk="1" hangingPunct="1">
              <a:buFont typeface="Arial" charset="0"/>
              <a:buNone/>
            </a:pPr>
            <a:endParaRPr lang="ru-RU" altLang="ru-RU" sz="24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232029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Система </a:t>
            </a:r>
            <a:r>
              <a:rPr lang="en-US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JIS</a:t>
            </a:r>
            <a:endParaRPr lang="ru-RU" sz="4000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Система стандартных обозначений, разработанная в Японии (стандарт </a:t>
            </a:r>
            <a: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  <a:t>JIS-C-7012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, принятый ассоциацией EIAJ-</a:t>
            </a:r>
            <a:r>
              <a:rPr lang="ru-RU" dirty="0" err="1">
                <a:solidFill>
                  <a:schemeClr val="bg1"/>
                </a:solidFill>
                <a:latin typeface="Bebas Neue Bold" panose="020B0606020202050201" pitchFamily="34" charset="-52"/>
              </a:rPr>
              <a:t>Electronic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Bebas Neue Bold" panose="020B0606020202050201" pitchFamily="34" charset="-52"/>
              </a:rPr>
              <a:t>Industries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Bebas Neue Bold" panose="020B0606020202050201" pitchFamily="34" charset="-52"/>
              </a:rPr>
              <a:t>Association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Bebas Neue Bold" panose="020B0606020202050201" pitchFamily="34" charset="-52"/>
              </a:rPr>
              <a:t>of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Bebas Neue Bold" panose="020B0606020202050201" pitchFamily="34" charset="-52"/>
              </a:rPr>
              <a:t>Japan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) позволяет определить класс полупроводникового прибора (диод или транзистор), его назначение, тип проводимости 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полупроводника</a:t>
            </a:r>
            <a:endParaRPr lang="ru-RU" dirty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07532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  <a:t>Условное обозначение состоит из пяти элементов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Первый элемент</a:t>
            </a:r>
            <a:r>
              <a:rPr lang="en-US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-</a:t>
            </a: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цифра : 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    0 – фотодиод, фототранзистор</a:t>
            </a:r>
            <a:b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1 - диод</a:t>
            </a:r>
            <a:b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2 - транзистор</a:t>
            </a:r>
            <a:b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3 – тиристор</a:t>
            </a:r>
            <a:endParaRPr lang="en-US" altLang="ru-RU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eaLnBrk="1" hangingPunct="1">
              <a:buFont typeface="Arial" charset="0"/>
              <a:buNone/>
            </a:pPr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Второй элемент</a:t>
            </a:r>
            <a:r>
              <a:rPr lang="en-US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- </a:t>
            </a: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Буква </a:t>
            </a:r>
            <a:r>
              <a:rPr lang="en-US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S</a:t>
            </a: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</a:t>
            </a:r>
          </a:p>
          <a:p>
            <a:pPr eaLnBrk="1" hangingPunct="1">
              <a:buFont typeface="Arial" charset="0"/>
              <a:buNone/>
            </a:pPr>
            <a:endParaRPr lang="ru-RU" altLang="ru-RU" sz="24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270106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  <a:t>Третий элемент: тип прибора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А - высокочастотный </a:t>
            </a: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PNP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транзистор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B -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низкочастотный </a:t>
            </a: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PNP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транзистор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С - высокочастотный </a:t>
            </a: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NPN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транзистор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D -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низкочастотный </a:t>
            </a: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NPN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транзистор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Е - диод </a:t>
            </a:r>
            <a:r>
              <a:rPr lang="ru-RU" dirty="0" err="1">
                <a:solidFill>
                  <a:schemeClr val="bg1"/>
                </a:solidFill>
                <a:latin typeface="Bebas Neue Bold" panose="020B0606020202050201" pitchFamily="34" charset="-52"/>
              </a:rPr>
              <a:t>Есаки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 (четырехслойный диод </a:t>
            </a: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PNPN)</a:t>
            </a:r>
            <a:b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F -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тиристор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G -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диод Ганна (четырехслойный диод </a:t>
            </a: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NPNP)</a:t>
            </a:r>
            <a:b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Н - однопереходной транзистор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J -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полевой транзистор с </a:t>
            </a: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N-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каналом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К - полевой транзистор с </a:t>
            </a: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P-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каналом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М - симметричный тиристор (</a:t>
            </a:r>
            <a:r>
              <a:rPr lang="ru-RU" dirty="0" err="1">
                <a:solidFill>
                  <a:schemeClr val="bg1"/>
                </a:solidFill>
                <a:latin typeface="Bebas Neue Bold" panose="020B0606020202050201" pitchFamily="34" charset="-52"/>
              </a:rPr>
              <a:t>семистор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)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Q -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светоизлучающий диод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R -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выпрямительный диод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S - </a:t>
            </a:r>
            <a:r>
              <a:rPr lang="ru-RU" dirty="0" err="1">
                <a:solidFill>
                  <a:schemeClr val="bg1"/>
                </a:solidFill>
                <a:latin typeface="Bebas Neue Bold" panose="020B0606020202050201" pitchFamily="34" charset="-52"/>
              </a:rPr>
              <a:t>малосигнальный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 диод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Т - лавинный диод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V -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варикап</a:t>
            </a:r>
            <a:b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en-US" dirty="0">
                <a:solidFill>
                  <a:schemeClr val="bg1"/>
                </a:solidFill>
                <a:latin typeface="Bebas Neue Bold" panose="020B0606020202050201" pitchFamily="34" charset="-52"/>
              </a:rPr>
              <a:t>Z -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стабилитрон</a:t>
            </a:r>
          </a:p>
          <a:p>
            <a:endParaRPr lang="ru-RU" dirty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37887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Четвертый</a:t>
            </a:r>
            <a:r>
              <a:rPr lang="en-US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</a:t>
            </a:r>
            <a:r>
              <a:rPr lang="ru-RU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и пятый </a:t>
            </a:r>
            <a: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  <a:t>элемент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ru-RU" alt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Четвертый элемент </a:t>
            </a:r>
            <a:r>
              <a:rPr lang="ru-RU" alt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- серийный номер: </a:t>
            </a:r>
          </a:p>
          <a:p>
            <a:pPr>
              <a:buNone/>
            </a:pP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обозначает регистрационный номер технологической разработки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и 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начинается </a:t>
            </a: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с числа 11</a:t>
            </a:r>
            <a:endParaRPr lang="ru-RU" altLang="ru-RU" sz="24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eaLnBrk="1" hangingPunct="1">
              <a:buFont typeface="Arial" charset="0"/>
              <a:buNone/>
            </a:pPr>
            <a:endParaRPr lang="ru-RU" altLang="ru-RU" sz="2400" dirty="0" smtClean="0">
              <a:solidFill>
                <a:srgbClr val="FFFF00"/>
              </a:solidFill>
              <a:latin typeface="Bebas Neue Bold" panose="020B0606020202050201" pitchFamily="34" charset="-52"/>
            </a:endParaRPr>
          </a:p>
          <a:p>
            <a:pPr>
              <a:buNone/>
            </a:pPr>
            <a:r>
              <a:rPr lang="ru-RU" alt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Пятый элемент </a:t>
            </a:r>
            <a:r>
              <a:rPr lang="ru-RU" alt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– </a:t>
            </a: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модификацию разработки </a:t>
            </a:r>
            <a:endParaRPr lang="ru-RU" altLang="ru-RU" sz="24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>
              <a:buNone/>
            </a:pPr>
            <a:r>
              <a:rPr lang="ru-RU" sz="2400" dirty="0">
                <a:solidFill>
                  <a:schemeClr val="bg1"/>
                </a:solidFill>
                <a:latin typeface="Bebas Neue Bold" panose="020B0606020202050201" pitchFamily="34" charset="-52"/>
              </a:rPr>
              <a:t>А и В - первая и вторая модификация</a:t>
            </a:r>
            <a:endParaRPr lang="ru-RU" altLang="ru-RU" sz="24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84840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0157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>
                <a:solidFill>
                  <a:srgbClr val="FFFF00"/>
                </a:solidFill>
                <a:latin typeface="Bebas Neue Bold" panose="020B0606020202050201" pitchFamily="34" charset="-52"/>
              </a:rPr>
              <a:t>Графические обозначения и стандарты</a:t>
            </a:r>
            <a:r>
              <a:rPr lang="ru-RU" sz="4800" dirty="0">
                <a:solidFill>
                  <a:srgbClr val="FFFF00"/>
                </a:solidFill>
                <a:latin typeface="Bebas Neue Bold" panose="020B0606020202050201" pitchFamily="34" charset="-52"/>
              </a:rPr>
              <a:t/>
            </a:r>
            <a:br>
              <a:rPr lang="ru-RU" sz="4800" dirty="0">
                <a:solidFill>
                  <a:srgbClr val="FFFF00"/>
                </a:solidFill>
                <a:latin typeface="Bebas Neue Bold" panose="020B0606020202050201" pitchFamily="34" charset="-52"/>
              </a:rPr>
            </a:br>
            <a:endParaRPr lang="ru-RU" sz="4800" dirty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80920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FFFF00"/>
                </a:solidFill>
                <a:latin typeface="Bebas Neue Bold" panose="020B0606020202050201" pitchFamily="34" charset="-52"/>
              </a:rPr>
              <a:t>Введение</a:t>
            </a:r>
            <a: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  <a:t/>
            </a:r>
            <a:b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</a:br>
            <a:endParaRPr lang="ru-RU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dirty="0">
                <a:solidFill>
                  <a:schemeClr val="bg1"/>
                </a:solidFill>
                <a:latin typeface="Bebas Neue Bold" panose="020B0606020202050201" pitchFamily="34" charset="-52"/>
              </a:rPr>
              <a:t>Первый ГОСТ на систему обозначений </a:t>
            </a:r>
            <a:r>
              <a:rPr lang="ru-RU" sz="30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полупроводниковых </a:t>
            </a:r>
            <a:r>
              <a:rPr lang="ru-RU" sz="3000" dirty="0">
                <a:solidFill>
                  <a:schemeClr val="bg1"/>
                </a:solidFill>
                <a:latin typeface="Bebas Neue Bold" panose="020B0606020202050201" pitchFamily="34" charset="-52"/>
              </a:rPr>
              <a:t>приборов </a:t>
            </a:r>
            <a:r>
              <a:rPr lang="ru-RU" sz="3000" dirty="0">
                <a:solidFill>
                  <a:srgbClr val="FFFF00"/>
                </a:solidFill>
                <a:latin typeface="Bebas Neue Bold" panose="020B0606020202050201" pitchFamily="34" charset="-52"/>
              </a:rPr>
              <a:t>ГОСТ 10862-64 </a:t>
            </a:r>
            <a:r>
              <a:rPr lang="ru-RU" sz="3000" dirty="0">
                <a:solidFill>
                  <a:schemeClr val="bg1"/>
                </a:solidFill>
                <a:latin typeface="Bebas Neue Bold" panose="020B0606020202050201" pitchFamily="34" charset="-52"/>
              </a:rPr>
              <a:t>был введен в 1964 году</a:t>
            </a:r>
            <a:r>
              <a:rPr lang="ru-RU" sz="30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.</a:t>
            </a:r>
          </a:p>
          <a:p>
            <a:pPr marL="0" indent="0">
              <a:buNone/>
            </a:pPr>
            <a:endParaRPr lang="ru-RU" sz="30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Основные </a:t>
            </a:r>
            <a:r>
              <a:rPr lang="ru-RU" sz="2800" dirty="0">
                <a:solidFill>
                  <a:srgbClr val="FFFF00"/>
                </a:solidFill>
                <a:latin typeface="Bebas Neue Bold" panose="020B0606020202050201" pitchFamily="34" charset="-52"/>
              </a:rPr>
              <a:t>термины, определения и буквенные </a:t>
            </a:r>
            <a:r>
              <a:rPr lang="ru-RU" sz="28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обозначения</a:t>
            </a:r>
            <a:r>
              <a:rPr lang="en-US" sz="28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: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1) </a:t>
            </a:r>
            <a:r>
              <a:rPr lang="ru-RU" sz="3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25529-82 </a:t>
            </a:r>
            <a:r>
              <a:rPr lang="ru-RU" sz="3600" dirty="0">
                <a:solidFill>
                  <a:schemeClr val="bg1"/>
                </a:solidFill>
                <a:latin typeface="Bebas Neue Bold" panose="020B0606020202050201" pitchFamily="34" charset="-52"/>
              </a:rPr>
              <a:t>- Диоды </a:t>
            </a:r>
            <a:r>
              <a:rPr lang="ru-RU" sz="3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полупроводниковые</a:t>
            </a:r>
            <a:endParaRPr lang="en-US" sz="3600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r>
              <a:rPr lang="en-US" sz="3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2) </a:t>
            </a:r>
            <a:r>
              <a:rPr lang="ru-RU" sz="3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19095-73 </a:t>
            </a:r>
            <a:r>
              <a:rPr lang="ru-RU" sz="3600" dirty="0">
                <a:solidFill>
                  <a:schemeClr val="bg1"/>
                </a:solidFill>
                <a:latin typeface="Bebas Neue Bold" panose="020B0606020202050201" pitchFamily="34" charset="-52"/>
              </a:rPr>
              <a:t>- Транзисторы </a:t>
            </a:r>
            <a:r>
              <a:rPr lang="ru-RU" sz="3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полевые</a:t>
            </a:r>
            <a:endParaRPr lang="en-US" sz="3600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r>
              <a:rPr lang="en-US" sz="3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3) </a:t>
            </a:r>
            <a:r>
              <a:rPr lang="ru-RU" sz="3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20003-74 </a:t>
            </a:r>
            <a:r>
              <a:rPr lang="ru-RU" sz="3600" dirty="0">
                <a:solidFill>
                  <a:schemeClr val="bg1"/>
                </a:solidFill>
                <a:latin typeface="Bebas Neue Bold" panose="020B0606020202050201" pitchFamily="34" charset="-52"/>
              </a:rPr>
              <a:t>- Транзисторы </a:t>
            </a:r>
            <a:r>
              <a:rPr lang="ru-RU" sz="3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биполярные</a:t>
            </a:r>
            <a:endParaRPr lang="en-US" sz="3600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r>
              <a:rPr lang="en-US" sz="3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4) </a:t>
            </a:r>
            <a:r>
              <a:rPr lang="ru-RU" sz="3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20332-84 </a:t>
            </a:r>
            <a:r>
              <a:rPr lang="ru-RU" sz="3600" dirty="0">
                <a:solidFill>
                  <a:schemeClr val="bg1"/>
                </a:solidFill>
                <a:latin typeface="Bebas Neue Bold" panose="020B0606020202050201" pitchFamily="34" charset="-52"/>
              </a:rPr>
              <a:t>- </a:t>
            </a:r>
            <a:r>
              <a:rPr lang="ru-RU" sz="3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Тиристоры</a:t>
            </a:r>
            <a:endParaRPr lang="ru-RU" sz="3600" dirty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39765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  <a:t>Биполярные транзисторы</a:t>
            </a:r>
          </a:p>
        </p:txBody>
      </p:sp>
      <p:pic>
        <p:nvPicPr>
          <p:cNvPr id="4" name="Picture 6" descr="BIPOL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49289" y="1600200"/>
            <a:ext cx="5845421" cy="4525963"/>
          </a:xfrm>
        </p:spPr>
      </p:pic>
    </p:spTree>
    <p:extLst>
      <p:ext uri="{BB962C8B-B14F-4D97-AF65-F5344CB8AC3E}">
        <p14:creationId xmlns:p14="http://schemas.microsoft.com/office/powerpoint/2010/main" val="137721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  <a:t>Полевые транзисторы</a:t>
            </a:r>
          </a:p>
        </p:txBody>
      </p:sp>
      <p:pic>
        <p:nvPicPr>
          <p:cNvPr id="4" name="Picture 4" descr="polevik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49289" y="1600200"/>
            <a:ext cx="5845421" cy="4525963"/>
          </a:xfrm>
        </p:spPr>
      </p:pic>
    </p:spTree>
    <p:extLst>
      <p:ext uri="{BB962C8B-B14F-4D97-AF65-F5344CB8AC3E}">
        <p14:creationId xmlns:p14="http://schemas.microsoft.com/office/powerpoint/2010/main" val="102012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  <a:t>Тиристоры</a:t>
            </a:r>
          </a:p>
        </p:txBody>
      </p:sp>
      <p:pic>
        <p:nvPicPr>
          <p:cNvPr id="4" name="Picture 4" descr="tiristor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49289" y="1600200"/>
            <a:ext cx="5845421" cy="4525963"/>
          </a:xfrm>
        </p:spPr>
      </p:pic>
    </p:spTree>
    <p:extLst>
      <p:ext uri="{BB962C8B-B14F-4D97-AF65-F5344CB8AC3E}">
        <p14:creationId xmlns:p14="http://schemas.microsoft.com/office/powerpoint/2010/main" val="133586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  <a:t>Диоды</a:t>
            </a:r>
          </a:p>
        </p:txBody>
      </p:sp>
      <p:pic>
        <p:nvPicPr>
          <p:cNvPr id="4" name="Picture 4" descr="diod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49289" y="1600200"/>
            <a:ext cx="5845421" cy="4525963"/>
          </a:xfrm>
        </p:spPr>
      </p:pic>
    </p:spTree>
    <p:extLst>
      <p:ext uri="{BB962C8B-B14F-4D97-AF65-F5344CB8AC3E}">
        <p14:creationId xmlns:p14="http://schemas.microsoft.com/office/powerpoint/2010/main" val="157276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err="1">
                <a:solidFill>
                  <a:srgbClr val="FFFF00"/>
                </a:solidFill>
                <a:latin typeface="Bebas Neue Bold" panose="020B0606020202050201" pitchFamily="34" charset="-52"/>
              </a:rPr>
              <a:t>Оптоприборы</a:t>
            </a:r>
            <a:endParaRPr lang="ru-RU" sz="4000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pic>
        <p:nvPicPr>
          <p:cNvPr id="4" name="Picture 4" descr="opto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49289" y="1600200"/>
            <a:ext cx="5845421" cy="4525963"/>
          </a:xfrm>
        </p:spPr>
      </p:pic>
    </p:spTree>
    <p:extLst>
      <p:ext uri="{BB962C8B-B14F-4D97-AF65-F5344CB8AC3E}">
        <p14:creationId xmlns:p14="http://schemas.microsoft.com/office/powerpoint/2010/main" val="350723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  <a:latin typeface="Bebas Neue Bold" panose="020B0606020202050201" pitchFamily="34" charset="-52"/>
              </a:rPr>
              <a:t>Условные обозначения электрических параметров и сравнительные справочные данные полупроводниковых приборов</a:t>
            </a:r>
            <a: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  <a:t/>
            </a:r>
            <a:b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</a:br>
            <a:endParaRPr lang="ru-RU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73387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Для полупроводниковых приборов определены и стандартизованы значения основных электрических параметров и предельные 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эксплуатационные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характеристики, которые приводятся в 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справочниках </a:t>
            </a:r>
            <a:endParaRPr lang="ru-RU" dirty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79525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  <a:t>Биполярные транзисторы</a:t>
            </a:r>
          </a:p>
        </p:txBody>
      </p:sp>
      <p:pic>
        <p:nvPicPr>
          <p:cNvPr id="4" name="Объект 3" descr="http://dssp.petrsu.ru/book/chapter9/imgs/content/t914.gif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27584" y="1628800"/>
            <a:ext cx="7128792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3772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  <a:t>Диоды</a:t>
            </a:r>
          </a:p>
        </p:txBody>
      </p:sp>
      <p:pic>
        <p:nvPicPr>
          <p:cNvPr id="4" name="Объект 3" descr="http://dssp.petrsu.ru/book/chapter9/imgs/content/t915.gif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115616" y="1628800"/>
            <a:ext cx="705678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00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04864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Спасибо за внимание</a:t>
            </a:r>
            <a:endParaRPr lang="ru-RU" sz="6000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24128" y="4509120"/>
            <a:ext cx="3312368" cy="187220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Авторы</a:t>
            </a:r>
            <a:r>
              <a:rPr lang="en-US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: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Валерий Жук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Александр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Зарубин</a:t>
            </a:r>
          </a:p>
        </p:txBody>
      </p:sp>
    </p:spTree>
    <p:extLst>
      <p:ext uri="{BB962C8B-B14F-4D97-AF65-F5344CB8AC3E}">
        <p14:creationId xmlns:p14="http://schemas.microsoft.com/office/powerpoint/2010/main" val="397840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FF00"/>
                </a:solidFill>
                <a:latin typeface="Bebas Neue Bold" panose="020B0606020202050201" pitchFamily="34" charset="-52"/>
              </a:rPr>
              <a:t>Условные обозначения и классификация отечественных полупроводниковых приборов</a:t>
            </a:r>
            <a: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  <a:t/>
            </a:r>
            <a:br>
              <a:rPr lang="ru-RU" sz="4000" dirty="0">
                <a:solidFill>
                  <a:srgbClr val="FFFF00"/>
                </a:solidFill>
                <a:latin typeface="Bebas Neue Bold" panose="020B0606020202050201" pitchFamily="34" charset="-52"/>
              </a:rPr>
            </a:br>
            <a:endParaRPr lang="ru-RU" sz="4000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ОСТ </a:t>
            </a:r>
            <a: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  <a:t>11.336.919-81 </a:t>
            </a:r>
            <a:endParaRPr lang="ru-RU" dirty="0" smtClean="0">
              <a:solidFill>
                <a:srgbClr val="FFFF00"/>
              </a:solidFill>
              <a:latin typeface="Bebas Neue Bold" panose="020B0606020202050201" pitchFamily="34" charset="-52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"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Приборы полупроводниковые. Система условных обозначений" </a:t>
            </a:r>
            <a:endParaRPr lang="en-US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1) 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состоит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из 5 элементов. </a:t>
            </a:r>
            <a:endParaRPr lang="en-US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2) 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В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основу системы обозначения положен буквенно-цифровой код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.</a:t>
            </a:r>
          </a:p>
          <a:p>
            <a:pPr marL="0" indent="0">
              <a:buNone/>
            </a:pPr>
            <a:r>
              <a:rPr lang="ru-RU" sz="6600" u="sng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Г</a:t>
            </a:r>
            <a:r>
              <a:rPr lang="ru-RU" sz="6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</a:t>
            </a:r>
            <a:r>
              <a:rPr lang="ru-RU" sz="6600" u="sng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Т</a:t>
            </a:r>
            <a:r>
              <a:rPr lang="ru-RU" sz="6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</a:t>
            </a:r>
            <a:r>
              <a:rPr lang="ru-RU" sz="6600" u="sng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</a:t>
            </a:r>
            <a:r>
              <a:rPr lang="ru-RU" sz="6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</a:t>
            </a:r>
            <a:r>
              <a:rPr lang="ru-RU" sz="6600" u="sng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17</a:t>
            </a:r>
            <a:r>
              <a:rPr lang="ru-RU" sz="6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</a:t>
            </a:r>
            <a:r>
              <a:rPr lang="ru-RU" sz="6600" u="sng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В</a:t>
            </a:r>
            <a:r>
              <a:rPr lang="ru-RU" sz="6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</a:t>
            </a:r>
            <a:r>
              <a:rPr lang="ru-RU" sz="6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– </a:t>
            </a:r>
            <a:r>
              <a:rPr lang="ru-RU" sz="4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буквенно</a:t>
            </a:r>
            <a:r>
              <a:rPr lang="ru-RU" sz="4400" dirty="0">
                <a:solidFill>
                  <a:schemeClr val="bg1"/>
                </a:solidFill>
                <a:latin typeface="Bebas Neue Bold" panose="020B0606020202050201" pitchFamily="34" charset="-52"/>
              </a:rPr>
              <a:t>-</a:t>
            </a:r>
            <a:r>
              <a:rPr lang="ru-RU" sz="4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цифровой код</a:t>
            </a:r>
            <a:endParaRPr lang="ru-RU" sz="4400" i="1" dirty="0">
              <a:solidFill>
                <a:srgbClr val="FFFF00"/>
              </a:solidFill>
              <a:latin typeface="Bebas Neue Bold" panose="020B0606020202050201" pitchFamily="34" charset="-52"/>
            </a:endParaRP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endParaRPr lang="ru-RU" dirty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5379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Первый элемент</a:t>
            </a:r>
            <a:endParaRPr lang="ru-RU" sz="4000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600200"/>
            <a:ext cx="3394720" cy="4525963"/>
          </a:xfrm>
        </p:spPr>
        <p:txBody>
          <a:bodyPr>
            <a:normAutofit fontScale="92500" lnSpcReduction="20000"/>
          </a:bodyPr>
          <a:lstStyle/>
          <a:p>
            <a:pPr marL="438912" indent="-320040">
              <a:spcBef>
                <a:spcPts val="0"/>
              </a:spcBef>
              <a:buNone/>
              <a:defRPr/>
            </a:pPr>
            <a: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  <a:t>Исходный </a:t>
            </a:r>
            <a:r>
              <a:rPr 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материал</a:t>
            </a:r>
            <a:endParaRPr lang="en-US" dirty="0" smtClean="0">
              <a:solidFill>
                <a:srgbClr val="FFFF00"/>
              </a:solidFill>
              <a:latin typeface="Bebas Neue Bold" panose="020B0606020202050201" pitchFamily="34" charset="-52"/>
            </a:endParaRPr>
          </a:p>
          <a:p>
            <a:pPr marL="438912" indent="-320040">
              <a:spcBef>
                <a:spcPts val="0"/>
              </a:spcBef>
              <a:buNone/>
              <a:defRPr/>
            </a:pPr>
            <a:endParaRPr lang="ru-RU" u="sng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1) 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Германий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или его 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соединения</a:t>
            </a:r>
            <a:endParaRPr lang="en-US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457200" indent="-457200">
              <a:spcBef>
                <a:spcPts val="0"/>
              </a:spcBef>
              <a:buFont typeface="Arial" pitchFamily="34" charset="0"/>
              <a:buAutoNum type="arabicParenR"/>
              <a:defRPr/>
            </a:pPr>
            <a:endParaRPr lang="ru-RU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2) 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Кремний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или его 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соединения</a:t>
            </a:r>
            <a:endParaRPr lang="en-US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457200" indent="-457200">
              <a:spcBef>
                <a:spcPts val="0"/>
              </a:spcBef>
              <a:buFont typeface="Arial" pitchFamily="34" charset="0"/>
              <a:buAutoNum type="arabicParenR"/>
              <a:defRPr/>
            </a:pPr>
            <a:endParaRPr lang="ru-RU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3) 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Соединения галлия</a:t>
            </a:r>
            <a:endParaRPr lang="en-US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457200" indent="-457200">
              <a:spcBef>
                <a:spcPts val="0"/>
              </a:spcBef>
              <a:buFont typeface="Arial" pitchFamily="34" charset="0"/>
              <a:buAutoNum type="arabicParenR"/>
              <a:defRPr/>
            </a:pPr>
            <a:endParaRPr lang="ru-RU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4) </a:t>
            </a:r>
            <a:r>
              <a:rPr 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Соединения </a:t>
            </a:r>
            <a:r>
              <a:rPr lang="ru-RU" dirty="0">
                <a:solidFill>
                  <a:schemeClr val="bg1"/>
                </a:solidFill>
                <a:latin typeface="Bebas Neue Bold" panose="020B0606020202050201" pitchFamily="34" charset="-52"/>
              </a:rPr>
              <a:t>индия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316735" y="1556792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38912" indent="-320040">
              <a:defRPr/>
            </a:pPr>
            <a:r>
              <a:rPr lang="ru-RU" sz="3000" dirty="0">
                <a:solidFill>
                  <a:srgbClr val="FFFF00"/>
                </a:solidFill>
                <a:latin typeface="Bebas Neue Bold" panose="020B0606020202050201" pitchFamily="34" charset="-52"/>
              </a:rPr>
              <a:t>Условные </a:t>
            </a:r>
            <a:r>
              <a:rPr lang="ru-RU" sz="3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обозначения</a:t>
            </a:r>
            <a:endParaRPr lang="en-US" sz="3000" dirty="0" smtClean="0">
              <a:solidFill>
                <a:srgbClr val="FFFF00"/>
              </a:solidFill>
              <a:latin typeface="Bebas Neue Bold" panose="020B0606020202050201" pitchFamily="34" charset="-52"/>
            </a:endParaRPr>
          </a:p>
          <a:p>
            <a:pPr marL="438912" indent="-320040">
              <a:defRPr/>
            </a:pPr>
            <a:endParaRPr lang="en-US" sz="30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>
              <a:defRPr/>
            </a:pPr>
            <a:r>
              <a:rPr lang="ru-RU" sz="3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1) </a:t>
            </a:r>
            <a:r>
              <a:rPr lang="ru-RU" sz="30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Г </a:t>
            </a:r>
            <a:r>
              <a:rPr lang="ru-RU" sz="3000" dirty="0">
                <a:solidFill>
                  <a:schemeClr val="bg1"/>
                </a:solidFill>
                <a:latin typeface="Bebas Neue Bold" panose="020B0606020202050201" pitchFamily="34" charset="-52"/>
              </a:rPr>
              <a:t>или </a:t>
            </a:r>
            <a:r>
              <a:rPr lang="ru-RU" sz="30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1</a:t>
            </a:r>
            <a:endParaRPr lang="en-US" sz="30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514350" indent="-514350">
              <a:buFont typeface="Arial" pitchFamily="34" charset="0"/>
              <a:buAutoNum type="arabicParenR"/>
              <a:defRPr/>
            </a:pPr>
            <a:endParaRPr lang="ru-RU" sz="3000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>
              <a:defRPr/>
            </a:pPr>
            <a:r>
              <a:rPr lang="ru-RU" sz="3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2)</a:t>
            </a:r>
            <a:r>
              <a:rPr lang="ru-RU" sz="30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К </a:t>
            </a:r>
            <a:r>
              <a:rPr lang="ru-RU" sz="3000" dirty="0">
                <a:solidFill>
                  <a:schemeClr val="bg1"/>
                </a:solidFill>
                <a:latin typeface="Bebas Neue Bold" panose="020B0606020202050201" pitchFamily="34" charset="-52"/>
              </a:rPr>
              <a:t>или </a:t>
            </a:r>
            <a:r>
              <a:rPr lang="ru-RU" sz="30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2</a:t>
            </a:r>
            <a:endParaRPr lang="en-US" sz="30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514350" indent="-514350">
              <a:buFont typeface="Arial" pitchFamily="34" charset="0"/>
              <a:buAutoNum type="arabicParenR"/>
              <a:defRPr/>
            </a:pPr>
            <a:endParaRPr lang="ru-RU" sz="3000" dirty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>
              <a:defRPr/>
            </a:pPr>
            <a:r>
              <a:rPr lang="ru-RU" sz="3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3)</a:t>
            </a:r>
            <a:r>
              <a:rPr lang="ru-RU" sz="30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А </a:t>
            </a:r>
            <a:r>
              <a:rPr lang="ru-RU" sz="3000" dirty="0">
                <a:solidFill>
                  <a:schemeClr val="bg1"/>
                </a:solidFill>
                <a:latin typeface="Bebas Neue Bold" panose="020B0606020202050201" pitchFamily="34" charset="-52"/>
              </a:rPr>
              <a:t>или </a:t>
            </a:r>
            <a:r>
              <a:rPr lang="ru-RU" sz="30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3</a:t>
            </a:r>
            <a:endParaRPr lang="en-US" sz="30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514350" indent="-514350">
              <a:buFont typeface="Arial" pitchFamily="34" charset="0"/>
              <a:buAutoNum type="arabicParenR"/>
              <a:defRPr/>
            </a:pPr>
            <a:endParaRPr lang="ru-RU" sz="30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>
              <a:defRPr/>
            </a:pPr>
            <a:r>
              <a:rPr lang="ru-RU" sz="3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4) </a:t>
            </a:r>
            <a:r>
              <a:rPr lang="ru-RU" sz="30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И </a:t>
            </a:r>
            <a:r>
              <a:rPr lang="ru-RU" sz="3000" dirty="0">
                <a:solidFill>
                  <a:schemeClr val="bg1"/>
                </a:solidFill>
                <a:latin typeface="Bebas Neue Bold" panose="020B0606020202050201" pitchFamily="34" charset="-52"/>
              </a:rPr>
              <a:t>или 4</a:t>
            </a:r>
          </a:p>
        </p:txBody>
      </p:sp>
    </p:spTree>
    <p:extLst>
      <p:ext uri="{BB962C8B-B14F-4D97-AF65-F5344CB8AC3E}">
        <p14:creationId xmlns:p14="http://schemas.microsoft.com/office/powerpoint/2010/main" val="706912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1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Второй элемент</a:t>
            </a:r>
            <a:endParaRPr lang="ru-RU" sz="4000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357188" y="1285875"/>
            <a:ext cx="7743204" cy="52149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8912" indent="-320040" algn="just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Подкласс приборов</a:t>
            </a:r>
          </a:p>
          <a:p>
            <a:pPr marL="438912" indent="-320040" algn="just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ru-RU" sz="2400" dirty="0" smtClean="0">
              <a:solidFill>
                <a:srgbClr val="FFFF00"/>
              </a:solidFill>
              <a:latin typeface="Bebas Neue Bold" panose="020B0606020202050201" pitchFamily="34" charset="-52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1)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Выпрямительные, универсальные, импульсные</a:t>
            </a:r>
            <a:r>
              <a:rPr lang="en-US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диоды</a:t>
            </a:r>
            <a:r>
              <a:rPr lang="en-US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 </a:t>
            </a:r>
            <a:r>
              <a:rPr lang="en-US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Д</a:t>
            </a:r>
            <a:r>
              <a:rPr lang="en-US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                                                                   </a:t>
            </a:r>
            <a:endParaRPr lang="ru-RU" sz="24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2)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Транзисторы биполярные                                                                    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Т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3)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Транзисторы полевые                                                                            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П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4)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Варикапы                                                                                                       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В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5)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Тиристоры диодные                                                                                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Н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6)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Тиристоры триодные                                                                               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У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7)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Туннельные диоды                                                                                  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И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8)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Стабилитроны                                                                                              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С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9)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Выпрямительные столбы                                                                     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Ц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10)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Диоды Ганна                                                                                              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Б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11) 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Сверхвысокочастотные диоды                                                      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А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12) </a:t>
            </a:r>
            <a:r>
              <a:rPr lang="ru-RU" sz="2400" dirty="0" err="1" smtClean="0">
                <a:solidFill>
                  <a:schemeClr val="bg1"/>
                </a:solidFill>
                <a:latin typeface="Bebas Neue Bold" panose="020B0606020202050201" pitchFamily="34" charset="-52"/>
              </a:rPr>
              <a:t>Оптопары</a:t>
            </a:r>
            <a:r>
              <a:rPr 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                                                                                                                 </a:t>
            </a:r>
            <a:r>
              <a:rPr 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О</a:t>
            </a:r>
          </a:p>
        </p:txBody>
      </p:sp>
      <p:sp>
        <p:nvSpPr>
          <p:cNvPr id="6" name="Содержимое 4"/>
          <p:cNvSpPr>
            <a:spLocks noGrp="1"/>
          </p:cNvSpPr>
          <p:nvPr>
            <p:ph sz="half" idx="4294967295"/>
          </p:nvPr>
        </p:nvSpPr>
        <p:spPr>
          <a:xfrm>
            <a:off x="6732240" y="1266733"/>
            <a:ext cx="2214562" cy="864096"/>
          </a:xfrm>
          <a:prstGeom prst="rect">
            <a:avLst/>
          </a:prstGeo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sz="24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Обозначения</a:t>
            </a:r>
          </a:p>
        </p:txBody>
      </p:sp>
    </p:spTree>
    <p:extLst>
      <p:ext uri="{BB962C8B-B14F-4D97-AF65-F5344CB8AC3E}">
        <p14:creationId xmlns:p14="http://schemas.microsoft.com/office/powerpoint/2010/main" val="1132158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Третий элемент</a:t>
            </a:r>
            <a:endParaRPr lang="ru-RU" sz="4000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7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eaLnBrk="1" hangingPunct="1">
              <a:buFont typeface="Arial" charset="0"/>
              <a:buNone/>
            </a:pPr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Назначение прибора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Диоды выпрямительные,  с прямым током, А:</a:t>
            </a:r>
            <a:b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- менее 0,3                                                                                                           </a:t>
            </a:r>
            <a:r>
              <a:rPr lang="ru-RU" altLang="ru-RU" sz="2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</a:t>
            </a: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/>
            </a:r>
            <a:b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- 0,3..10                                                                                                                  </a:t>
            </a:r>
            <a:r>
              <a:rPr lang="ru-RU" altLang="ru-RU" sz="2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2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    - диоды прочие (</a:t>
            </a:r>
            <a:r>
              <a:rPr lang="ru-RU" altLang="ru-RU" sz="2600" dirty="0" err="1" smtClean="0">
                <a:solidFill>
                  <a:schemeClr val="bg1"/>
                </a:solidFill>
                <a:latin typeface="Bebas Neue Bold" panose="020B0606020202050201" pitchFamily="34" charset="-52"/>
              </a:rPr>
              <a:t>магнито</a:t>
            </a: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-,</a:t>
            </a:r>
            <a:r>
              <a:rPr lang="ru-RU" altLang="ru-RU" sz="2600" dirty="0" err="1" smtClean="0">
                <a:solidFill>
                  <a:schemeClr val="bg1"/>
                </a:solidFill>
                <a:latin typeface="Bebas Neue Bold" panose="020B0606020202050201" pitchFamily="34" charset="-52"/>
              </a:rPr>
              <a:t>термодиоды</a:t>
            </a: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)                                           </a:t>
            </a:r>
            <a:r>
              <a:rPr lang="ru-RU" altLang="ru-RU" sz="2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 3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Диоды импульсные, с временем восстановления, </a:t>
            </a:r>
            <a:r>
              <a:rPr lang="ru-RU" altLang="ru-RU" sz="2600" dirty="0" err="1" smtClean="0">
                <a:solidFill>
                  <a:schemeClr val="bg1"/>
                </a:solidFill>
                <a:latin typeface="Bebas Neue Bold" panose="020B0606020202050201" pitchFamily="34" charset="-52"/>
              </a:rPr>
              <a:t>нс</a:t>
            </a: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: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      - более 500                                                                                                            </a:t>
            </a:r>
            <a:r>
              <a:rPr lang="ru-RU" altLang="ru-RU" sz="2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4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      - 150…500                                                                                                               </a:t>
            </a:r>
            <a:r>
              <a:rPr lang="ru-RU" altLang="ru-RU" sz="2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5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      - 30…150                                                                                                                  </a:t>
            </a:r>
            <a:r>
              <a:rPr lang="ru-RU" altLang="ru-RU" sz="2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6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и т.д.</a:t>
            </a:r>
            <a:r>
              <a:rPr lang="ru-RU" alt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/>
            </a:r>
            <a:br>
              <a:rPr lang="ru-RU" altLang="ru-RU" sz="24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</a:br>
            <a:endParaRPr lang="ru-RU" altLang="ru-RU" sz="24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6084168" y="1556792"/>
            <a:ext cx="2400300" cy="7920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charset="0"/>
              <a:buNone/>
            </a:pPr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Обозначения</a:t>
            </a:r>
          </a:p>
          <a:p>
            <a:pPr algn="ctr">
              <a:buFont typeface="Arial" charset="0"/>
              <a:buNone/>
            </a:pPr>
            <a:endParaRPr lang="ru-RU" altLang="ru-RU" sz="2400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402284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Четвёртый элемент </a:t>
            </a:r>
            <a:endParaRPr lang="ru-RU" sz="4000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3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2</a:t>
            </a:r>
            <a:r>
              <a:rPr lang="ru-RU" sz="3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</a:t>
            </a:r>
            <a:r>
              <a:rPr lang="ru-RU" sz="3600" dirty="0">
                <a:solidFill>
                  <a:schemeClr val="bg1"/>
                </a:solidFill>
                <a:latin typeface="Bebas Neue Bold" panose="020B0606020202050201" pitchFamily="34" charset="-52"/>
              </a:rPr>
              <a:t>либо </a:t>
            </a:r>
            <a:r>
              <a:rPr lang="ru-RU" sz="3600" dirty="0">
                <a:solidFill>
                  <a:srgbClr val="FFFF00"/>
                </a:solidFill>
                <a:latin typeface="Bebas Neue Bold" panose="020B0606020202050201" pitchFamily="34" charset="-52"/>
              </a:rPr>
              <a:t>3</a:t>
            </a:r>
            <a:r>
              <a:rPr lang="ru-RU" sz="3600" dirty="0">
                <a:solidFill>
                  <a:schemeClr val="bg1"/>
                </a:solidFill>
                <a:latin typeface="Bebas Neue Bold" panose="020B0606020202050201" pitchFamily="34" charset="-52"/>
              </a:rPr>
              <a:t> </a:t>
            </a:r>
            <a:r>
              <a:rPr lang="ru-RU" sz="3600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цифры означает </a:t>
            </a:r>
            <a:r>
              <a:rPr lang="ru-RU" sz="3600" dirty="0">
                <a:solidFill>
                  <a:srgbClr val="FFFF00"/>
                </a:solidFill>
                <a:latin typeface="Bebas Neue Bold" panose="020B0606020202050201" pitchFamily="34" charset="-52"/>
              </a:rPr>
              <a:t>порядковый номер </a:t>
            </a:r>
            <a:r>
              <a:rPr lang="ru-RU" sz="3600" dirty="0">
                <a:solidFill>
                  <a:schemeClr val="bg1"/>
                </a:solidFill>
                <a:latin typeface="Bebas Neue Bold" panose="020B0606020202050201" pitchFamily="34" charset="-52"/>
              </a:rPr>
              <a:t>технологической разработки и изменяется от </a:t>
            </a:r>
            <a:r>
              <a:rPr lang="ru-RU" sz="3600" dirty="0">
                <a:solidFill>
                  <a:srgbClr val="FFFF00"/>
                </a:solidFill>
                <a:latin typeface="Bebas Neue Bold" panose="020B0606020202050201" pitchFamily="34" charset="-52"/>
              </a:rPr>
              <a:t>01</a:t>
            </a:r>
            <a:r>
              <a:rPr lang="ru-RU" sz="3600" dirty="0">
                <a:solidFill>
                  <a:schemeClr val="bg1"/>
                </a:solidFill>
                <a:latin typeface="Bebas Neue Bold" panose="020B0606020202050201" pitchFamily="34" charset="-52"/>
              </a:rPr>
              <a:t> до </a:t>
            </a:r>
            <a:r>
              <a:rPr lang="ru-RU" sz="36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999</a:t>
            </a:r>
            <a:endParaRPr lang="ru-RU" altLang="ru-RU" sz="3600" dirty="0" smtClean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456657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Пятый элемент</a:t>
            </a:r>
            <a:endParaRPr lang="ru-RU" sz="4000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1) </a:t>
            </a: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Буква</a:t>
            </a:r>
          </a:p>
          <a:p>
            <a:pPr eaLnBrk="1" hangingPunct="1"/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2) </a:t>
            </a: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Указывает разбраковку по отдельным параметрам приборов, изготовленных в единой технологии</a:t>
            </a:r>
          </a:p>
          <a:p>
            <a:pPr eaLnBrk="1" hangingPunct="1"/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3) </a:t>
            </a: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Обозначения: А..Я (кроме З,О,Ч,Ы,Ш,Щ,Я)</a:t>
            </a:r>
          </a:p>
          <a:p>
            <a:pPr eaLnBrk="1" hangingPunct="1"/>
            <a:endParaRPr lang="ru-RU" altLang="ru-RU" dirty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550463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лександр\Desktop\siniy_goluboj_fon_1920x1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  <a:latin typeface="Bebas Neue Bold" panose="020B0606020202050201" pitchFamily="34" charset="-52"/>
              </a:rPr>
              <a:t>Условные обозначения и классификация зарубежных полупроводниковых приборов</a:t>
            </a:r>
            <a: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  <a:t/>
            </a:r>
            <a:br>
              <a:rPr lang="ru-RU" dirty="0">
                <a:solidFill>
                  <a:srgbClr val="FFFF00"/>
                </a:solidFill>
                <a:latin typeface="Bebas Neue Bold" panose="020B0606020202050201" pitchFamily="34" charset="-52"/>
              </a:rPr>
            </a:br>
            <a:endParaRPr lang="ru-RU" dirty="0">
              <a:solidFill>
                <a:srgbClr val="FFFF00"/>
              </a:solidFill>
              <a:latin typeface="Bebas Neue Bold" panose="020B0606020202050201" pitchFamily="34" charset="-52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525963"/>
          </a:xfrm>
        </p:spPr>
        <p:txBody>
          <a:bodyPr/>
          <a:lstStyle/>
          <a:p>
            <a:pPr eaLnBrk="1" hangingPunct="1"/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1) </a:t>
            </a: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Японская система JIS</a:t>
            </a:r>
          </a:p>
          <a:p>
            <a:pPr eaLnBrk="1" hangingPunct="1"/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2)</a:t>
            </a: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Американская система JEDEC</a:t>
            </a:r>
          </a:p>
          <a:p>
            <a:pPr eaLnBrk="1" hangingPunct="1"/>
            <a:r>
              <a:rPr lang="ru-RU" altLang="ru-RU" dirty="0" smtClean="0">
                <a:solidFill>
                  <a:srgbClr val="FFFF00"/>
                </a:solidFill>
                <a:latin typeface="Bebas Neue Bold" panose="020B0606020202050201" pitchFamily="34" charset="-52"/>
              </a:rPr>
              <a:t>3)</a:t>
            </a:r>
            <a:r>
              <a:rPr lang="ru-RU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 Европейская система </a:t>
            </a:r>
            <a:r>
              <a:rPr lang="en-US" altLang="ru-RU" dirty="0" smtClean="0">
                <a:solidFill>
                  <a:schemeClr val="bg1"/>
                </a:solidFill>
                <a:latin typeface="Bebas Neue Bold" panose="020B0606020202050201" pitchFamily="34" charset="-52"/>
              </a:rPr>
              <a:t>PRO-ELECTRON</a:t>
            </a:r>
            <a:endParaRPr lang="ru-RU" altLang="ru-RU" dirty="0" smtClean="0">
              <a:solidFill>
                <a:schemeClr val="bg1"/>
              </a:solidFill>
              <a:latin typeface="Bebas Neue Bold" panose="020B0606020202050201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168216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537</Words>
  <Application>Microsoft Office PowerPoint</Application>
  <PresentationFormat>Экран (4:3)</PresentationFormat>
  <Paragraphs>124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Условные обозначения и классификация отечественных полупроводниковых приборов </vt:lpstr>
      <vt:lpstr>Введение </vt:lpstr>
      <vt:lpstr>Условные обозначения и классификация отечественных полупроводниковых приборов </vt:lpstr>
      <vt:lpstr>Первый элемент</vt:lpstr>
      <vt:lpstr>Второй элемент</vt:lpstr>
      <vt:lpstr>Третий элемент</vt:lpstr>
      <vt:lpstr>Четвёртый элемент </vt:lpstr>
      <vt:lpstr>Пятый элемент</vt:lpstr>
      <vt:lpstr>Условные обозначения и классификация зарубежных полупроводниковых приборов </vt:lpstr>
      <vt:lpstr>Система обозначений JEDEC </vt:lpstr>
      <vt:lpstr>Условное обозначение состоит из четырех элементов</vt:lpstr>
      <vt:lpstr>система Pro Electron </vt:lpstr>
      <vt:lpstr>Второй элемент</vt:lpstr>
      <vt:lpstr>Третий и четвертый элемент</vt:lpstr>
      <vt:lpstr>Система JIS</vt:lpstr>
      <vt:lpstr>Условное обозначение состоит из пяти элементов</vt:lpstr>
      <vt:lpstr>Третий элемент: тип прибора</vt:lpstr>
      <vt:lpstr>Четвертый и пятый элемент</vt:lpstr>
      <vt:lpstr>Презентация PowerPoint</vt:lpstr>
      <vt:lpstr>Биполярные транзисторы</vt:lpstr>
      <vt:lpstr>Полевые транзисторы</vt:lpstr>
      <vt:lpstr>Тиристоры</vt:lpstr>
      <vt:lpstr>Диоды</vt:lpstr>
      <vt:lpstr>Оптоприборы</vt:lpstr>
      <vt:lpstr>Условные обозначения электрических параметров и сравнительные справочные данные полупроводниковых приборов </vt:lpstr>
      <vt:lpstr>Биполярные транзисторы</vt:lpstr>
      <vt:lpstr>Диоды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Условные обозначения и классификация отечественных полупроводниковых приборов</dc:title>
  <dc:creator>Александр</dc:creator>
  <cp:lastModifiedBy>Лариса</cp:lastModifiedBy>
  <cp:revision>16</cp:revision>
  <dcterms:created xsi:type="dcterms:W3CDTF">2016-12-13T16:52:02Z</dcterms:created>
  <dcterms:modified xsi:type="dcterms:W3CDTF">2016-12-14T07:49:36Z</dcterms:modified>
</cp:coreProperties>
</file>