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8279" autoAdjust="0"/>
  </p:normalViewPr>
  <p:slideViewPr>
    <p:cSldViewPr>
      <p:cViewPr varScale="1">
        <p:scale>
          <a:sx n="115" d="100"/>
          <a:sy n="11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itchFamily="18" charset="0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97C56B2-E33A-467A-AB82-9EE410C5611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17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D6BDC-A1DF-4E10-A2B7-63EB82246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7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D988-CAB2-4594-943E-20B37BB73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5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DB90-BBB8-4C55-A4FA-D168ED9B4B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0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9DD64-3AB6-4B74-9CC2-696597C886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21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23C1E-A4B2-49B7-86E6-1CD1B6988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41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A8CE5-5B2E-4A3B-BFA0-A0DDAE479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93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0D169-74B6-4E69-A0C7-65E84DD7D1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0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AD479-EF6A-4D71-93DF-392B404C06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3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38059-516F-46A4-85E5-1B118E77E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40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77E3-7E07-4E06-A812-855AB3B6BA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53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7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7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 alt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76B8FE80-68B7-43FE-B885-7722471927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naked-science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/>
              <a:t>ФОТОПРИЕМНИКИ И СОЛНЕЧНЫЕ БАТАРЕИ.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860800"/>
            <a:ext cx="4013200" cy="1822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Презентацию подготовила студентка 3-го курса,  гр. 21313 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Волкова Татьяна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Солнечные батареи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478713" cy="236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 b="1"/>
              <a:t>Солнечная батарея</a:t>
            </a:r>
            <a:r>
              <a:rPr lang="ru-RU" altLang="ru-RU" sz="2400"/>
              <a:t> — несколько объединённых фотоэлектрических преобразователей (фотоэлементов) — полупроводниковых устройств, прямо преобразующих солнечную энергию в постоянный электрический ток </a:t>
            </a:r>
          </a:p>
        </p:txBody>
      </p:sp>
      <p:pic>
        <p:nvPicPr>
          <p:cNvPr id="1027" name="Picture 3" descr="C:\Documents and Settings\Mufasa\Рабочий стол\ТВЭл презентация\th_sun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7272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300px-Earth_horizon_and_International_Space_Station_solar_panel_array_%28Expedition_17_crew%2C_August_2008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преобразования солнечной энергии</a:t>
            </a:r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000"/>
              <a:t>Аккумулирование тепла в результате поглощения солнечного излучения теплоносителями.</a:t>
            </a:r>
          </a:p>
          <a:p>
            <a:r>
              <a:rPr lang="ru-RU" altLang="ru-RU" sz="2000"/>
              <a:t>Прямое преобразованием солнечной энергии в электрическую энергию.</a:t>
            </a:r>
          </a:p>
        </p:txBody>
      </p:sp>
      <p:sp>
        <p:nvSpPr>
          <p:cNvPr id="41989" name="AutoShape 5" descr="Картинки по запросу солнечная батарея"/>
          <p:cNvSpPr>
            <a:spLocks noChangeAspect="1" noChangeArrowheads="1"/>
          </p:cNvSpPr>
          <p:nvPr/>
        </p:nvSpPr>
        <p:spPr bwMode="auto">
          <a:xfrm>
            <a:off x="5224463" y="6246813"/>
            <a:ext cx="9429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991" name="Picture 7" descr="solnech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63950"/>
            <a:ext cx="3233738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Основные принципы работы солнечных батарей.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741863" cy="4667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/>
              <a:t>Когда лучи падают на полупроводник, тот нагревается, частично поглощая их энергию. Приток энергии высвобождает электроны внутри полупроводника. К фотоэлементу прилагается электрическое поле, которое направляет свободные электроны, заставляя их двигаться в определенном направлении. Этот поток электронов и образует электрический ток.</a:t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44037" name="Picture 5" descr="Depositphotos_22884686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28797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Основной источник информации: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Научно-популярный журнал «</a:t>
            </a:r>
            <a:r>
              <a:rPr lang="en-US" altLang="ru-RU"/>
              <a:t>N</a:t>
            </a:r>
            <a:r>
              <a:rPr lang="ru-RU" altLang="ru-RU"/>
              <a:t>aked</a:t>
            </a:r>
            <a:r>
              <a:rPr lang="en-US" altLang="ru-RU"/>
              <a:t> C</a:t>
            </a:r>
            <a:r>
              <a:rPr lang="ru-RU" altLang="ru-RU"/>
              <a:t>ience»</a:t>
            </a:r>
            <a:endParaRPr lang="en-US" altLang="ru-RU"/>
          </a:p>
          <a:p>
            <a:r>
              <a:rPr lang="ru-RU" altLang="ru-RU"/>
              <a:t>Научно-популярный портал: </a:t>
            </a:r>
            <a:r>
              <a:rPr lang="ru-RU" altLang="ru-RU">
                <a:hlinkClick r:id="rId2"/>
              </a:rPr>
              <a:t>http://naked-science.ru/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Спасибо за внимание!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3012" name="Picture 2" descr="C:\Documents and Settings\Mufasa\Рабочий стол\ТВЭл презентация\b2cdc761ee22d27162c261fd8aea3fa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1428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Фотоприемники.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800" b="1"/>
              <a:t>Основная задача фотоприемников</a:t>
            </a:r>
            <a:r>
              <a:rPr lang="ru-RU" altLang="ru-RU" sz="1800"/>
              <a:t> — регистрация.</a:t>
            </a:r>
          </a:p>
        </p:txBody>
      </p:sp>
      <p:pic>
        <p:nvPicPr>
          <p:cNvPr id="32773" name="Picture 5" descr="TS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16338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Виды фотоприемников: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525963" cy="2146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800"/>
              <a:t>Фоторезисторы;</a:t>
            </a:r>
          </a:p>
          <a:p>
            <a:pPr>
              <a:buFont typeface="Wingdings" pitchFamily="2" charset="2"/>
              <a:buNone/>
            </a:pPr>
            <a:r>
              <a:rPr lang="ru-RU" altLang="ru-RU" sz="1800"/>
              <a:t>Фотодиоды на основе </a:t>
            </a:r>
            <a:r>
              <a:rPr lang="en-US" altLang="ru-RU" sz="1800">
                <a:latin typeface="Gill Sans MT" pitchFamily="34" charset="0"/>
              </a:rPr>
              <a:t>p</a:t>
            </a:r>
            <a:r>
              <a:rPr lang="ru-RU" altLang="ru-RU" sz="1800"/>
              <a:t>-</a:t>
            </a:r>
            <a:r>
              <a:rPr lang="en-US" altLang="ru-RU" sz="1800">
                <a:latin typeface="Gill Sans MT" pitchFamily="34" charset="0"/>
              </a:rPr>
              <a:t>n</a:t>
            </a:r>
            <a:r>
              <a:rPr lang="ru-RU" altLang="ru-RU" sz="1800"/>
              <a:t>-перехода;</a:t>
            </a:r>
          </a:p>
          <a:p>
            <a:pPr>
              <a:buFont typeface="Wingdings" pitchFamily="2" charset="2"/>
              <a:buNone/>
            </a:pPr>
            <a:r>
              <a:rPr lang="ru-RU" altLang="ru-RU" sz="1800"/>
              <a:t>P-I-N Фотодиоды;</a:t>
            </a:r>
          </a:p>
          <a:p>
            <a:pPr>
              <a:buFont typeface="Wingdings" pitchFamily="2" charset="2"/>
              <a:buNone/>
            </a:pPr>
            <a:r>
              <a:rPr lang="ru-RU" altLang="ru-RU" sz="1800"/>
              <a:t>Лавинные фотодиоды;</a:t>
            </a:r>
          </a:p>
          <a:p>
            <a:pPr>
              <a:buFont typeface="Wingdings" pitchFamily="2" charset="2"/>
              <a:buNone/>
            </a:pPr>
            <a:r>
              <a:rPr lang="ru-RU" altLang="ru-RU" sz="1800"/>
              <a:t>Фототранзисторы.</a:t>
            </a:r>
          </a:p>
          <a:p>
            <a:endParaRPr lang="ru-RU" altLang="ru-RU"/>
          </a:p>
          <a:p>
            <a:endParaRPr lang="ru-RU" altLang="ru-RU"/>
          </a:p>
        </p:txBody>
      </p:sp>
      <p:pic>
        <p:nvPicPr>
          <p:cNvPr id="33799" name="Picture 7" descr="Photodiode-3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81525"/>
            <a:ext cx="2284412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FR7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Картинки по запросу фототранзис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97425"/>
            <a:ext cx="2286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характеристики фотоприемника: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i="1"/>
              <a:t>Вольтовая чувствительность </a:t>
            </a:r>
            <a:r>
              <a:rPr lang="ru-RU" altLang="ru-RU" sz="2400"/>
              <a:t>(регистрируемый сигнал на выходе фотоприемника — напряжение) ,</a:t>
            </a:r>
          </a:p>
          <a:p>
            <a:pPr>
              <a:lnSpc>
                <a:spcPct val="90000"/>
              </a:lnSpc>
            </a:pPr>
            <a:r>
              <a:rPr lang="ru-RU" altLang="ru-RU" sz="2400" b="1" i="1"/>
              <a:t>Токовая чувствительность</a:t>
            </a:r>
            <a:r>
              <a:rPr lang="ru-RU" altLang="ru-RU" sz="2400"/>
              <a:t>(на выходе фотоприемника изменяется ток) ,</a:t>
            </a:r>
          </a:p>
          <a:p>
            <a:pPr>
              <a:lnSpc>
                <a:spcPct val="90000"/>
              </a:lnSpc>
            </a:pPr>
            <a:r>
              <a:rPr lang="ru-RU" altLang="ru-RU" sz="2400" b="1" i="1"/>
              <a:t>Пороговая чувствительность</a:t>
            </a:r>
            <a:r>
              <a:rPr lang="ru-RU" altLang="ru-RU" sz="2400"/>
              <a:t>(наличие шумового напряжения на фотоприемнике является физической границей регистрации внешнего сигнала) ,</a:t>
            </a:r>
          </a:p>
          <a:p>
            <a:pPr>
              <a:lnSpc>
                <a:spcPct val="90000"/>
              </a:lnSpc>
            </a:pPr>
            <a:r>
              <a:rPr lang="ru-RU" altLang="ru-RU" sz="2400" b="1" i="1"/>
              <a:t>Граничная длина волны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Фоторезисторы.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b="1"/>
              <a:t>Основной характеристикой фоторезистора </a:t>
            </a:r>
            <a:r>
              <a:rPr lang="ru-RU" altLang="ru-RU" sz="2000"/>
              <a:t>является токовая чувствительность</a:t>
            </a:r>
          </a:p>
          <a:p>
            <a:endParaRPr lang="ru-RU" altLang="ru-RU"/>
          </a:p>
          <a:p>
            <a:endParaRPr lang="ru-RU" altLang="ru-RU"/>
          </a:p>
        </p:txBody>
      </p:sp>
      <p:pic>
        <p:nvPicPr>
          <p:cNvPr id="9" name="Рисунок 8" descr="C:\Documents and Settings\Mufasa\Рабочий стол\ТВЭл презентация\8015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8559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1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097338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Фотодиоды на основе </a:t>
            </a:r>
            <a:r>
              <a:rPr lang="en-US" altLang="ru-RU" sz="2800" b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</a:t>
            </a:r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ru-RU" sz="2800" b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n</a:t>
            </a:r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-перехода.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565400"/>
            <a:ext cx="5040312" cy="372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/>
              <a:t>Под действием оптического излучения образуется электронно-дырочная пара и в области пространственного заряда p-n перехода резко возрастает обратный ток фотодиода. под действием оптического излучения образуется электронно-дырочная пара и в области пространственного заряда p-n перехода резко возрастает обратный ток фотодиода. </a:t>
            </a:r>
          </a:p>
        </p:txBody>
      </p:sp>
      <p:pic>
        <p:nvPicPr>
          <p:cNvPr id="6" name="Рисунок 5" descr="C:\Documents and Settings\Mufasa\Рабочий стол\ТВЭл презентация\7b76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26479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p-i-n фотодиоды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021138" cy="372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/>
              <a:t>PIN-диод</a:t>
            </a:r>
            <a:r>
              <a:rPr lang="ru-RU" altLang="ru-RU" sz="2000"/>
              <a:t> — разновидность диода, в котором между областями n и p проводимости находится собственный (нелегированный) полупроводник (</a:t>
            </a:r>
            <a:r>
              <a:rPr lang="ru-RU" altLang="ru-RU" sz="2000" b="1" i="1"/>
              <a:t>i</a:t>
            </a:r>
            <a:r>
              <a:rPr lang="ru-RU" altLang="ru-RU" sz="2000"/>
              <a:t>-область). p и n области как правило легируются сильно, так как они часто используются для омического контакта к металлу. </a:t>
            </a:r>
          </a:p>
        </p:txBody>
      </p:sp>
      <p:pic>
        <p:nvPicPr>
          <p:cNvPr id="4" name="Рисунок 3" descr="C:\Documents and Settings\Mufasa\Рабочий стол\ТВЭл презентация\975d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35972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Лавинные фотодиоды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741863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/>
              <a:t>Лавинные фотодиоды</a:t>
            </a:r>
            <a:r>
              <a:rPr lang="ru-RU" altLang="ru-RU"/>
              <a:t> высокочувствительные полупроводниковые приборы, преобразующие свет в электрический сигнал за счёт фотоэффекта. </a:t>
            </a:r>
          </a:p>
        </p:txBody>
      </p:sp>
      <p:pic>
        <p:nvPicPr>
          <p:cNvPr id="38917" name="Picture 5" descr="300px-AP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9500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Фототранзистор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678488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>
                <a:latin typeface="AMGDT" pitchFamily="2" charset="0"/>
              </a:rPr>
              <a:t>Фототранзистор</a:t>
            </a:r>
            <a:r>
              <a:rPr lang="ru-RU" altLang="ru-RU"/>
              <a:t> —вариант</a:t>
            </a:r>
            <a:r>
              <a:rPr lang="en-US" altLang="ru-RU"/>
              <a:t> </a:t>
            </a:r>
            <a:r>
              <a:rPr lang="ru-RU" altLang="ru-RU"/>
              <a:t>биполярного транзистора. </a:t>
            </a:r>
            <a:endParaRPr lang="en-US" altLang="ru-RU"/>
          </a:p>
          <a:p>
            <a:pPr>
              <a:buFont typeface="Wingdings" pitchFamily="2" charset="2"/>
              <a:buNone/>
            </a:pPr>
            <a:r>
              <a:rPr lang="ru-RU" altLang="ru-RU"/>
              <a:t>Он имеет структуру n-p-n или   p-n-p транзистора и может усиливать ток.  </a:t>
            </a:r>
          </a:p>
        </p:txBody>
      </p:sp>
      <p:pic>
        <p:nvPicPr>
          <p:cNvPr id="4" name="Рисунок 3" descr="C:\Documents and Settings\Mufasa\Рабочий стол\ТВЭл презентация\31d7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2256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214px-Fototranzy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20383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153</TotalTime>
  <Words>250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Wingdings</vt:lpstr>
      <vt:lpstr>Times New Roman</vt:lpstr>
      <vt:lpstr>Gill Sans MT</vt:lpstr>
      <vt:lpstr>AMGDT</vt:lpstr>
      <vt:lpstr>Капсулы</vt:lpstr>
      <vt:lpstr>ФОТОПРИЕМНИКИ И СОЛНЕЧНЫЕ БАТАРЕИ.</vt:lpstr>
      <vt:lpstr>Фотоприемники.</vt:lpstr>
      <vt:lpstr>Виды фотоприемников:</vt:lpstr>
      <vt:lpstr>Основные характеристики фотоприемника:</vt:lpstr>
      <vt:lpstr>Фоторезисторы.</vt:lpstr>
      <vt:lpstr>Фотодиоды на основе p-n-перехода.</vt:lpstr>
      <vt:lpstr>p-i-n фотодиоды</vt:lpstr>
      <vt:lpstr>      Лавинные фотодиоды</vt:lpstr>
      <vt:lpstr>Фототранзистор</vt:lpstr>
      <vt:lpstr>Солнечные батареи</vt:lpstr>
      <vt:lpstr>Методы преобразования солнечной энергии</vt:lpstr>
      <vt:lpstr>Основные принципы работы солнечных батарей.</vt:lpstr>
      <vt:lpstr>Основной источник информации:</vt:lpstr>
      <vt:lpstr>Спасибо за внимание!</vt:lpstr>
    </vt:vector>
  </TitlesOfParts>
  <Company>Reanimator 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ФОТОПРИЕМНИКИ И СОЛНЕЧНЫЕ БАТАРЕИ.</dc:title>
  <dc:creator>Медведь</dc:creator>
  <cp:lastModifiedBy>artamonov</cp:lastModifiedBy>
  <cp:revision>3</cp:revision>
  <dcterms:created xsi:type="dcterms:W3CDTF">2015-12-22T19:42:30Z</dcterms:created>
  <dcterms:modified xsi:type="dcterms:W3CDTF">2019-03-22T12:18:07Z</dcterms:modified>
</cp:coreProperties>
</file>