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9" r:id="rId6"/>
    <p:sldId id="260" r:id="rId7"/>
    <p:sldId id="261" r:id="rId8"/>
    <p:sldId id="262" r:id="rId9"/>
    <p:sldId id="265" r:id="rId10"/>
    <p:sldId id="263" r:id="rId11"/>
    <p:sldId id="264" r:id="rId12"/>
    <p:sldId id="266" r:id="rId13"/>
    <p:sldId id="267" r:id="rId14"/>
    <p:sldId id="268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13D69C-F630-4A8C-9BB9-9170048104E1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21A271-CC65-4973-BF23-79B9BBCCE1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5523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21A271-CC65-4973-BF23-79B9BBCCE1F8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457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pricl-electr.jimdo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Тиристоры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60032" y="5157192"/>
            <a:ext cx="3480048" cy="720824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Докладчики: </a:t>
            </a:r>
            <a:r>
              <a:rPr lang="ru-RU" dirty="0" err="1" smtClean="0"/>
              <a:t>Суховский</a:t>
            </a:r>
            <a:r>
              <a:rPr lang="ru-RU" dirty="0" smtClean="0"/>
              <a:t> М.</a:t>
            </a:r>
          </a:p>
          <a:p>
            <a:r>
              <a:rPr lang="ru-RU" dirty="0"/>
              <a:t> </a:t>
            </a:r>
            <a:r>
              <a:rPr lang="ru-RU" dirty="0" smtClean="0"/>
              <a:t>                      Кириллин 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39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6781800" cy="1008112"/>
          </a:xfrm>
        </p:spPr>
        <p:txBody>
          <a:bodyPr/>
          <a:lstStyle/>
          <a:p>
            <a:r>
              <a:rPr lang="ru-RU" dirty="0" smtClean="0"/>
              <a:t>Закрытое состояние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84784"/>
            <a:ext cx="7543800" cy="38862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12776"/>
            <a:ext cx="7848872" cy="4680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080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6480720" cy="1008112"/>
          </a:xfrm>
        </p:spPr>
        <p:txBody>
          <a:bodyPr/>
          <a:lstStyle/>
          <a:p>
            <a:r>
              <a:rPr lang="ru-RU" dirty="0" smtClean="0"/>
              <a:t>Открытое состояние</a:t>
            </a:r>
            <a:endParaRPr lang="ru-RU" dirty="0"/>
          </a:p>
        </p:txBody>
      </p:sp>
      <p:sp>
        <p:nvSpPr>
          <p:cNvPr id="4" name="Text Box 0"/>
          <p:cNvSpPr txBox="1">
            <a:spLocks noChangeArrowheads="1"/>
          </p:cNvSpPr>
          <p:nvPr/>
        </p:nvSpPr>
        <p:spPr bwMode="auto">
          <a:xfrm>
            <a:off x="323850" y="1484784"/>
            <a:ext cx="8640763" cy="163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200" dirty="0"/>
              <a:t>В открытом состоянии (</a:t>
            </a:r>
            <a:r>
              <a:rPr lang="ru-RU" sz="2400" b="1" dirty="0">
                <a:latin typeface="Times New Roman" pitchFamily="18" charset="0"/>
              </a:rPr>
              <a:t>α</a:t>
            </a:r>
            <a:r>
              <a:rPr lang="ru-RU" sz="2200" dirty="0"/>
              <a:t> - велики) все три перехода смещены в прямом направлении. Это происходит вследствие накопления объемных зарядов в базах </a:t>
            </a:r>
            <a:r>
              <a:rPr lang="ru-RU" sz="2200" b="1" dirty="0"/>
              <a:t>n2, p2</a:t>
            </a:r>
            <a:r>
              <a:rPr lang="ru-RU" sz="2200" dirty="0"/>
              <a:t> тиристора.</a:t>
            </a:r>
          </a:p>
          <a:p>
            <a:pPr>
              <a:spcBef>
                <a:spcPct val="50000"/>
              </a:spcBef>
            </a:pPr>
            <a:endParaRPr lang="ru-RU" sz="2200" dirty="0"/>
          </a:p>
        </p:txBody>
      </p:sp>
      <p:pic>
        <p:nvPicPr>
          <p:cNvPr id="5" name="Рисунок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550168"/>
            <a:ext cx="7344816" cy="360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76789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704856" cy="1080120"/>
          </a:xfrm>
        </p:spPr>
        <p:txBody>
          <a:bodyPr>
            <a:normAutofit/>
          </a:bodyPr>
          <a:lstStyle/>
          <a:p>
            <a:r>
              <a:rPr lang="ru-RU" sz="3200" b="1" dirty="0"/>
              <a:t>Зависимость коэффициента передачи α от тока эмиттера</a:t>
            </a:r>
            <a:endParaRPr lang="ru-RU" sz="3200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79512" y="1484784"/>
            <a:ext cx="5472113" cy="439248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 anchorCtr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30000"/>
              </a:spcBef>
              <a:buFontTx/>
              <a:buNone/>
            </a:pPr>
            <a:r>
              <a:rPr lang="ru-RU" sz="2200" dirty="0" smtClean="0"/>
              <a:t>    В области малых токов основная причина зависимости </a:t>
            </a:r>
            <a:r>
              <a:rPr lang="ru-RU" sz="2200" dirty="0" smtClean="0">
                <a:latin typeface="Times New Roman" pitchFamily="18" charset="0"/>
              </a:rPr>
              <a:t>α</a:t>
            </a:r>
            <a:r>
              <a:rPr lang="ru-RU" sz="2200" dirty="0" smtClean="0"/>
              <a:t> от тока </a:t>
            </a:r>
            <a:r>
              <a:rPr lang="ru-RU" sz="2200" dirty="0" smtClean="0">
                <a:latin typeface="Times New Roman" pitchFamily="18" charset="0"/>
              </a:rPr>
              <a:t>I </a:t>
            </a:r>
            <a:r>
              <a:rPr lang="ru-RU" sz="2200" dirty="0" smtClean="0"/>
              <a:t>связана с рекомбинацией в эмиттерном переходе. По мере роста прямого напряжения на p-n переходе диффузионная компонента тока </a:t>
            </a:r>
            <a:r>
              <a:rPr lang="ru-RU" sz="2200" dirty="0" err="1" smtClean="0"/>
              <a:t>JpD</a:t>
            </a:r>
            <a:r>
              <a:rPr lang="ru-RU" sz="2200" dirty="0" smtClean="0"/>
              <a:t> начинает превалировать над рекомбинационной, что эквивалентно возрастанию эффективности эмиттера, а следовательно, и увеличению коэффициента передачи </a:t>
            </a:r>
            <a:r>
              <a:rPr lang="ru-RU" sz="2200" dirty="0" smtClean="0">
                <a:latin typeface="Times New Roman" pitchFamily="18" charset="0"/>
              </a:rPr>
              <a:t>α</a:t>
            </a:r>
            <a:r>
              <a:rPr lang="ru-RU" sz="2200" dirty="0" smtClean="0"/>
              <a:t>.</a:t>
            </a:r>
          </a:p>
          <a:p>
            <a:endParaRPr lang="ru-RU" sz="2200" dirty="0"/>
          </a:p>
        </p:txBody>
      </p:sp>
      <p:pic>
        <p:nvPicPr>
          <p:cNvPr id="5" name="Picture 0" descr="708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>
            <a:lum bright="-18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51625" y="1484784"/>
            <a:ext cx="3455988" cy="417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2227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975"/>
                            </p:stCondLst>
                            <p:childTnLst>
                              <p:par>
                                <p:cTn id="12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064896" cy="1600200"/>
          </a:xfrm>
        </p:spPr>
        <p:txBody>
          <a:bodyPr>
            <a:normAutofit/>
          </a:bodyPr>
          <a:lstStyle/>
          <a:p>
            <a:r>
              <a:rPr lang="ru-RU" sz="2800" b="1" dirty="0"/>
              <a:t>Зависимость коэффициента М от напряжения VG. Умножение в коллекторном переходе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5400600" cy="4392488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Другой физический механизм, приводящий к накоплению объемных зарядов в базах тиристора, связан с лавинным умножением в коллекторном переходе. При больших значениях обратного напряжения на </a:t>
            </a:r>
            <a:r>
              <a:rPr lang="ru-RU" b="1" dirty="0"/>
              <a:t>p-n</a:t>
            </a:r>
            <a:r>
              <a:rPr lang="ru-RU" dirty="0"/>
              <a:t> переходе величина электрического поля Е в области пространственного заряда может приблизиться к значению, соответствующему напряжению лавинного пробоя. </a:t>
            </a:r>
          </a:p>
          <a:p>
            <a:endParaRPr lang="ru-RU" dirty="0"/>
          </a:p>
          <a:p>
            <a:r>
              <a:rPr lang="ru-RU" dirty="0"/>
              <a:t>Таким образом, умножение в коллекторе может служить причиной накопления объемных зарядов в базах тиристора. С формальной точки зрения, умножение в коллекторе эквивалентно росту коэффициента передачи и величине коллекторного тока.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780928"/>
            <a:ext cx="2952328" cy="13681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53691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6781800" cy="1368152"/>
          </a:xfrm>
        </p:spPr>
        <p:txBody>
          <a:bodyPr/>
          <a:lstStyle/>
          <a:p>
            <a:r>
              <a:rPr lang="ru-RU" dirty="0" smtClean="0"/>
              <a:t>Области применения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988840"/>
            <a:ext cx="7543800" cy="3024336"/>
          </a:xfrm>
        </p:spPr>
        <p:txBody>
          <a:bodyPr/>
          <a:lstStyle/>
          <a:p>
            <a:pPr lvl="0"/>
            <a:r>
              <a:rPr lang="ru-RU" dirty="0"/>
              <a:t>электронные ключи;</a:t>
            </a:r>
          </a:p>
          <a:p>
            <a:pPr lvl="0"/>
            <a:r>
              <a:rPr lang="ru-RU" dirty="0"/>
              <a:t>управляемые выпрямители;</a:t>
            </a:r>
          </a:p>
          <a:p>
            <a:pPr lvl="0"/>
            <a:r>
              <a:rPr lang="ru-RU" dirty="0"/>
              <a:t>преобразователи (инверторы);</a:t>
            </a:r>
          </a:p>
          <a:p>
            <a:pPr lvl="0"/>
            <a:r>
              <a:rPr lang="ru-RU" dirty="0"/>
              <a:t>регуляторы мощности 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/>
              <a:t>электронное зажигание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4858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6781800" cy="1296144"/>
          </a:xfrm>
        </p:spPr>
        <p:txBody>
          <a:bodyPr/>
          <a:lstStyle/>
          <a:p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43800" cy="38862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b="1" dirty="0" smtClean="0"/>
              <a:t>Твердотельная электроника</a:t>
            </a:r>
          </a:p>
          <a:p>
            <a:pPr>
              <a:spcBef>
                <a:spcPct val="50000"/>
              </a:spcBef>
            </a:pPr>
            <a:r>
              <a:rPr lang="ru-RU" b="1" dirty="0" smtClean="0"/>
              <a:t>Физика </a:t>
            </a:r>
            <a:r>
              <a:rPr lang="ru-RU" b="1" dirty="0"/>
              <a:t>полупроводниковых </a:t>
            </a:r>
            <a:r>
              <a:rPr lang="ru-RU" b="1" dirty="0" smtClean="0"/>
              <a:t>приборов</a:t>
            </a:r>
            <a:endParaRPr lang="ru-RU" b="1" dirty="0"/>
          </a:p>
          <a:p>
            <a:pPr>
              <a:spcBef>
                <a:spcPct val="50000"/>
              </a:spcBef>
            </a:pPr>
            <a:r>
              <a:rPr lang="ru-RU" b="1" dirty="0"/>
              <a:t> </a:t>
            </a:r>
            <a:r>
              <a:rPr lang="en-US" b="1" dirty="0">
                <a:hlinkClick r:id="rId2"/>
              </a:rPr>
              <a:t>https://</a:t>
            </a:r>
            <a:r>
              <a:rPr lang="en-US" b="1" dirty="0" smtClean="0">
                <a:hlinkClick r:id="rId2"/>
              </a:rPr>
              <a:t>pricl-electr.jimdo.com</a:t>
            </a:r>
            <a:endParaRPr lang="ru-RU" b="1" dirty="0" smtClean="0"/>
          </a:p>
          <a:p>
            <a:pPr>
              <a:spcBef>
                <a:spcPct val="50000"/>
              </a:spcBef>
            </a:pPr>
            <a:r>
              <a:rPr lang="en-US" b="1" dirty="0"/>
              <a:t>https://ru.wikipedia.org/wiki/%D0%A2%D0%B8%D1%80%D0%B8%D1%81%D1%82%D0%BE%D1%80</a:t>
            </a:r>
            <a:r>
              <a:rPr lang="ru-RU" b="1" dirty="0" smtClean="0"/>
              <a:t>                      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8199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4752528" cy="5544616"/>
          </a:xfrm>
        </p:spPr>
        <p:txBody>
          <a:bodyPr>
            <a:normAutofit/>
          </a:bodyPr>
          <a:lstStyle/>
          <a:p>
            <a:r>
              <a:rPr lang="ru-RU" b="1" dirty="0" err="1"/>
              <a:t>Тири́стор</a:t>
            </a:r>
            <a:r>
              <a:rPr lang="ru-RU" dirty="0"/>
              <a:t> — полупроводниковый прибор, выполненный на основе монокристалла полупроводника с тремя или более p-n-переходами и имеющий два устойчивых состояния: закрытое состояние, то есть состояние низкой проводимости, и открытое состояние, то есть состояние высокой проводимости.</a:t>
            </a:r>
          </a:p>
        </p:txBody>
      </p:sp>
      <p:pic>
        <p:nvPicPr>
          <p:cNvPr id="1026" name="Picture 2" descr="http://domasniyelektromaster.ru/elektroznaika/rassylka_2/img/tipisto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700808"/>
            <a:ext cx="3305175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5692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4048" y="1556792"/>
            <a:ext cx="2952328" cy="3744416"/>
          </a:xfrm>
        </p:spPr>
        <p:txBody>
          <a:bodyPr/>
          <a:lstStyle/>
          <a:p>
            <a:r>
              <a:rPr lang="en-US" dirty="0"/>
              <a:t>a</a:t>
            </a:r>
            <a:r>
              <a:rPr lang="ru-RU" dirty="0"/>
              <a:t>) Основная четырёхслойная  </a:t>
            </a:r>
            <a:r>
              <a:rPr lang="ru-RU" i="1" dirty="0"/>
              <a:t>p-n-p-n</a:t>
            </a:r>
            <a:r>
              <a:rPr lang="ru-RU" dirty="0"/>
              <a:t>-структура </a:t>
            </a:r>
          </a:p>
          <a:p>
            <a:r>
              <a:rPr lang="en-US" dirty="0"/>
              <a:t>b</a:t>
            </a:r>
            <a:r>
              <a:rPr lang="ru-RU" dirty="0"/>
              <a:t>) Диодный тиристор (</a:t>
            </a:r>
            <a:r>
              <a:rPr lang="ru-RU" dirty="0" err="1"/>
              <a:t>динистор</a:t>
            </a:r>
            <a:r>
              <a:rPr lang="ru-RU" dirty="0"/>
              <a:t>)</a:t>
            </a:r>
          </a:p>
          <a:p>
            <a:r>
              <a:rPr lang="en-US" dirty="0"/>
              <a:t>c</a:t>
            </a:r>
            <a:r>
              <a:rPr lang="ru-RU" dirty="0"/>
              <a:t>) Триодный тиристор (</a:t>
            </a:r>
            <a:r>
              <a:rPr lang="ru-RU" dirty="0" err="1"/>
              <a:t>тринистор</a:t>
            </a:r>
            <a:r>
              <a:rPr lang="ru-RU" dirty="0"/>
              <a:t>)</a:t>
            </a:r>
          </a:p>
          <a:p>
            <a:endParaRPr lang="ru-RU" dirty="0"/>
          </a:p>
        </p:txBody>
      </p:sp>
      <p:pic>
        <p:nvPicPr>
          <p:cNvPr id="4" name="Picture 2" descr="C:\Users\Darth_Vader\Desktop\Устройство_тиристора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634" y="692696"/>
            <a:ext cx="4032449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723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1" y="548680"/>
            <a:ext cx="4845471" cy="5688632"/>
          </a:xfrm>
        </p:spPr>
        <p:txBody>
          <a:bodyPr>
            <a:normAutofit fontScale="92500"/>
          </a:bodyPr>
          <a:lstStyle/>
          <a:p>
            <a:r>
              <a:rPr lang="ru-RU" dirty="0"/>
              <a:t>При создании тиристора в качестве исходного материала выбирается подложка </a:t>
            </a:r>
            <a:r>
              <a:rPr lang="ru-RU" b="1" dirty="0"/>
              <a:t>n-</a:t>
            </a:r>
            <a:r>
              <a:rPr lang="ru-RU" dirty="0"/>
              <a:t> или </a:t>
            </a:r>
            <a:r>
              <a:rPr lang="ru-RU" b="1" dirty="0"/>
              <a:t>р-типа.</a:t>
            </a:r>
            <a:r>
              <a:rPr lang="ru-RU" dirty="0"/>
              <a:t> Типичный профиль легирующей примеси в диффузионно-сплавном приборе показан на рисунке. В качестве исходного материала выбрана подложка </a:t>
            </a:r>
            <a:r>
              <a:rPr lang="ru-RU" b="1" dirty="0"/>
              <a:t>n-типа</a:t>
            </a:r>
            <a:r>
              <a:rPr lang="ru-RU" dirty="0"/>
              <a:t>. Диффузией с обеих сторон подложки одновременно создают слои </a:t>
            </a:r>
            <a:r>
              <a:rPr lang="ru-RU" b="1" dirty="0"/>
              <a:t>р1 и р2.</a:t>
            </a:r>
            <a:r>
              <a:rPr lang="ru-RU" dirty="0"/>
              <a:t> На заключительной стадии путем сплавления (или диффузии) с одной стороны подложки создают слой </a:t>
            </a:r>
            <a:r>
              <a:rPr lang="ru-RU" b="1" dirty="0"/>
              <a:t>n2</a:t>
            </a:r>
            <a:r>
              <a:rPr lang="ru-RU" dirty="0"/>
              <a:t>. Структура полученного тиристора имеет вид </a:t>
            </a:r>
            <a:r>
              <a:rPr lang="ru-RU" b="1" dirty="0"/>
              <a:t>p1+-n1-p2-n2+.</a:t>
            </a:r>
            <a:endParaRPr lang="ru-RU" dirty="0"/>
          </a:p>
          <a:p>
            <a:endParaRPr lang="ru-RU" dirty="0"/>
          </a:p>
        </p:txBody>
      </p:sp>
      <p:pic>
        <p:nvPicPr>
          <p:cNvPr id="5" name="Picture 2" descr="703"/>
          <p:cNvPicPr/>
          <p:nvPr/>
        </p:nvPicPr>
        <p:blipFill>
          <a:blip r:embed="rId2">
            <a:lum bright="-12000"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620688"/>
            <a:ext cx="3744416" cy="5328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772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6781800" cy="93610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Приборная реализация </a:t>
            </a:r>
            <a:endParaRPr lang="ru-RU" dirty="0"/>
          </a:p>
        </p:txBody>
      </p:sp>
      <p:pic>
        <p:nvPicPr>
          <p:cNvPr id="2050" name="Picture 2" descr="C:\Users\rading\Desktop\Тиристор\Включение в схему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340768"/>
            <a:ext cx="5439555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5509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6781800" cy="1008112"/>
          </a:xfrm>
        </p:spPr>
        <p:txBody>
          <a:bodyPr/>
          <a:lstStyle/>
          <a:p>
            <a:r>
              <a:rPr lang="ru-RU" dirty="0" smtClean="0"/>
              <a:t>ВАХ тиристора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420888"/>
            <a:ext cx="7543800" cy="38862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Picture 5" descr="Вах_тиристора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12776"/>
            <a:ext cx="7920880" cy="4680520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297476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04664"/>
            <a:ext cx="8382000" cy="1584176"/>
          </a:xfrm>
        </p:spPr>
        <p:txBody>
          <a:bodyPr>
            <a:normAutofit fontScale="90000"/>
          </a:bodyPr>
          <a:lstStyle/>
          <a:p>
            <a:r>
              <a:rPr lang="ru-RU" sz="3200" b="1" dirty="0"/>
              <a:t>Феноменологическое описание ВАХ </a:t>
            </a:r>
            <a:r>
              <a:rPr lang="ru-RU" sz="3200" b="1" dirty="0" err="1"/>
              <a:t>динистора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858" y="1484784"/>
            <a:ext cx="5129206" cy="49663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Для объяснения ВАХ </a:t>
            </a:r>
            <a:r>
              <a:rPr lang="ru-RU" dirty="0" err="1"/>
              <a:t>динистора</a:t>
            </a:r>
            <a:r>
              <a:rPr lang="ru-RU" dirty="0"/>
              <a:t> используют </a:t>
            </a:r>
            <a:r>
              <a:rPr lang="ru-RU" dirty="0" err="1"/>
              <a:t>двухтранзисторную</a:t>
            </a:r>
            <a:r>
              <a:rPr lang="ru-RU" dirty="0"/>
              <a:t> модель. </a:t>
            </a:r>
          </a:p>
          <a:p>
            <a:pPr marL="0" indent="0">
              <a:buNone/>
            </a:pPr>
            <a:r>
              <a:rPr lang="ru-RU" dirty="0"/>
              <a:t>Тиристор можно рассматривать, как соединение </a:t>
            </a:r>
            <a:r>
              <a:rPr lang="en-US" dirty="0"/>
              <a:t>p</a:t>
            </a:r>
            <a:r>
              <a:rPr lang="ru-RU" dirty="0"/>
              <a:t>-</a:t>
            </a:r>
            <a:r>
              <a:rPr lang="en-US" dirty="0"/>
              <a:t>n</a:t>
            </a:r>
            <a:r>
              <a:rPr lang="ru-RU" dirty="0"/>
              <a:t>-</a:t>
            </a:r>
            <a:r>
              <a:rPr lang="en-US" dirty="0"/>
              <a:t>p</a:t>
            </a:r>
            <a:r>
              <a:rPr lang="ru-RU" dirty="0"/>
              <a:t>-транзистора с </a:t>
            </a:r>
            <a:r>
              <a:rPr lang="en-US" dirty="0"/>
              <a:t>n</a:t>
            </a:r>
            <a:r>
              <a:rPr lang="ru-RU" dirty="0"/>
              <a:t>-</a:t>
            </a:r>
            <a:r>
              <a:rPr lang="en-US" dirty="0"/>
              <a:t>p</a:t>
            </a:r>
            <a:r>
              <a:rPr lang="ru-RU" dirty="0"/>
              <a:t>-</a:t>
            </a:r>
            <a:r>
              <a:rPr lang="en-US" dirty="0"/>
              <a:t>n</a:t>
            </a:r>
            <a:r>
              <a:rPr lang="ru-RU" dirty="0"/>
              <a:t>-транзистором, </a:t>
            </a:r>
          </a:p>
          <a:p>
            <a:pPr marL="0" indent="0">
              <a:buNone/>
            </a:pPr>
            <a:r>
              <a:rPr lang="ru-RU" dirty="0"/>
              <a:t>Причём коллектор каждого из них соединён с базой другого Центральный переход действует, как коллектор дырок, инжектируемых переходом П1, и как коллектор электронов, инжектируемых переходом П2. </a:t>
            </a:r>
          </a:p>
          <a:p>
            <a:endParaRPr lang="ru-RU" dirty="0"/>
          </a:p>
        </p:txBody>
      </p:sp>
      <p:pic>
        <p:nvPicPr>
          <p:cNvPr id="4" name="Picture 1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060848"/>
            <a:ext cx="3600400" cy="2592288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173122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16832"/>
            <a:ext cx="2952328" cy="576064"/>
          </a:xfrm>
          <a:prstGeom prst="rect">
            <a:avLst/>
          </a:prstGeom>
          <a:noFill/>
          <a:ln>
            <a:noFill/>
          </a:ln>
          <a:effectLst/>
          <a:extLst/>
        </p:spPr>
      </p:pic>
      <p:pic>
        <p:nvPicPr>
          <p:cNvPr id="5" name="Picture 12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41" y="2852936"/>
            <a:ext cx="2448272" cy="576064"/>
          </a:xfrm>
          <a:prstGeom prst="rect">
            <a:avLst/>
          </a:prstGeom>
          <a:noFill/>
          <a:ln>
            <a:noFill/>
          </a:ln>
          <a:effectLst/>
          <a:extLst/>
        </p:spPr>
      </p:pic>
      <p:pic>
        <p:nvPicPr>
          <p:cNvPr id="6" name="Picture 13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789040"/>
            <a:ext cx="3600400" cy="504056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7" name="Стрелка вправо 6"/>
          <p:cNvSpPr/>
          <p:nvPr/>
        </p:nvSpPr>
        <p:spPr>
          <a:xfrm>
            <a:off x="3995936" y="2543110"/>
            <a:ext cx="1440160" cy="11201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15" descr="f7005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4409" y="2656341"/>
            <a:ext cx="3419872" cy="857245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223476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6781800" cy="86409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Условие переключения</a:t>
            </a:r>
            <a:endParaRPr lang="ru-RU" dirty="0"/>
          </a:p>
        </p:txBody>
      </p:sp>
      <p:sp>
        <p:nvSpPr>
          <p:cNvPr id="4" name="Rectangle 0"/>
          <p:cNvSpPr>
            <a:spLocks noChangeArrowheads="1"/>
          </p:cNvSpPr>
          <p:nvPr/>
        </p:nvSpPr>
        <p:spPr bwMode="auto">
          <a:xfrm>
            <a:off x="755576" y="1628800"/>
            <a:ext cx="6048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 b="1" dirty="0"/>
              <a:t>По мере роста       и М, с ростом </a:t>
            </a:r>
            <a:r>
              <a:rPr lang="ru-RU" sz="2400" b="1" dirty="0" err="1"/>
              <a:t>Vg</a:t>
            </a:r>
            <a:r>
              <a:rPr lang="ru-RU" sz="2400" b="1" dirty="0"/>
              <a:t>:</a:t>
            </a:r>
            <a:r>
              <a:rPr lang="ru-RU" dirty="0"/>
              <a:t> 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27088" y="3068638"/>
            <a:ext cx="3744912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3800" b="1" dirty="0"/>
              <a:t>М </a:t>
            </a:r>
            <a:r>
              <a:rPr lang="el-GR" sz="3800" b="1" dirty="0" smtClean="0"/>
              <a:t>α</a:t>
            </a:r>
            <a:r>
              <a:rPr lang="ru-RU" sz="3800" b="1" dirty="0" smtClean="0"/>
              <a:t> = </a:t>
            </a:r>
            <a:r>
              <a:rPr lang="ru-RU" sz="3800" b="1" dirty="0"/>
              <a:t>1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3141857" y="3284887"/>
            <a:ext cx="2304256" cy="1658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3660871"/>
              </p:ext>
            </p:extLst>
          </p:nvPr>
        </p:nvGraphicFramePr>
        <p:xfrm>
          <a:off x="5940152" y="2941396"/>
          <a:ext cx="2160587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Формула" r:id="rId3" imgW="368140" imgH="203112" progId="Equation.3">
                  <p:embed/>
                </p:oleObj>
              </mc:Choice>
              <mc:Fallback>
                <p:oleObj name="Формула" r:id="rId3" imgW="368140" imgH="20311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2941396"/>
                        <a:ext cx="2160587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323528" y="3936854"/>
            <a:ext cx="8682225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200" dirty="0"/>
              <a:t>Напряжение переключения </a:t>
            </a:r>
            <a:r>
              <a:rPr lang="ru-RU" sz="2400" b="1" dirty="0" err="1"/>
              <a:t>V</a:t>
            </a:r>
            <a:r>
              <a:rPr lang="ru-RU" sz="1600" b="1" dirty="0" err="1"/>
              <a:t>перекл</a:t>
            </a:r>
            <a:r>
              <a:rPr lang="ru-RU" sz="2200" dirty="0"/>
              <a:t> составляет у тиристоров от </a:t>
            </a:r>
            <a:r>
              <a:rPr lang="ru-RU" sz="2200" b="1" dirty="0"/>
              <a:t>20-50 В</a:t>
            </a:r>
            <a:r>
              <a:rPr lang="ru-RU" sz="2200" dirty="0"/>
              <a:t> до </a:t>
            </a:r>
            <a:r>
              <a:rPr lang="ru-RU" sz="2200" b="1" dirty="0"/>
              <a:t>1000-2000 В</a:t>
            </a:r>
            <a:r>
              <a:rPr lang="ru-RU" sz="2200" dirty="0"/>
              <a:t>, а ток переключения   </a:t>
            </a:r>
          </a:p>
          <a:p>
            <a:r>
              <a:rPr lang="ru-RU" sz="2400" b="1" dirty="0" err="1">
                <a:latin typeface="Times New Roman" pitchFamily="18" charset="0"/>
              </a:rPr>
              <a:t>I</a:t>
            </a:r>
            <a:r>
              <a:rPr lang="ru-RU" sz="1600" b="1" dirty="0" err="1"/>
              <a:t>перекл</a:t>
            </a:r>
            <a:r>
              <a:rPr lang="ru-RU" sz="2200" dirty="0"/>
              <a:t> - от долей микроампера до единиц миллиампера (в зависимости от площади).</a:t>
            </a:r>
          </a:p>
        </p:txBody>
      </p:sp>
    </p:spTree>
    <p:extLst>
      <p:ext uri="{BB962C8B-B14F-4D97-AF65-F5344CB8AC3E}">
        <p14:creationId xmlns:p14="http://schemas.microsoft.com/office/powerpoint/2010/main" val="3014753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123</TotalTime>
  <Words>416</Words>
  <Application>Microsoft Office PowerPoint</Application>
  <PresentationFormat>Экран (4:3)</PresentationFormat>
  <Paragraphs>40</Paragraphs>
  <Slides>15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NewsPrint</vt:lpstr>
      <vt:lpstr>Формула</vt:lpstr>
      <vt:lpstr>Тиристоры</vt:lpstr>
      <vt:lpstr>Презентация PowerPoint</vt:lpstr>
      <vt:lpstr>Презентация PowerPoint</vt:lpstr>
      <vt:lpstr>Презентация PowerPoint</vt:lpstr>
      <vt:lpstr>Приборная реализация </vt:lpstr>
      <vt:lpstr>ВАХ тиристора</vt:lpstr>
      <vt:lpstr>Феноменологическое описание ВАХ динистора </vt:lpstr>
      <vt:lpstr>Презентация PowerPoint</vt:lpstr>
      <vt:lpstr>Условие переключения</vt:lpstr>
      <vt:lpstr>Закрытое состояние</vt:lpstr>
      <vt:lpstr>Открытое состояние</vt:lpstr>
      <vt:lpstr>Зависимость коэффициента передачи α от тока эмиттера</vt:lpstr>
      <vt:lpstr>Зависимость коэффициента М от напряжения VG. Умножение в коллекторном переходе </vt:lpstr>
      <vt:lpstr>Области применения</vt:lpstr>
      <vt:lpstr>Источники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Тиристоры</dc:title>
  <dc:creator>rading</dc:creator>
  <cp:lastModifiedBy>rading</cp:lastModifiedBy>
  <cp:revision>12</cp:revision>
  <dcterms:created xsi:type="dcterms:W3CDTF">2016-12-22T17:18:25Z</dcterms:created>
  <dcterms:modified xsi:type="dcterms:W3CDTF">2016-12-23T03:55:53Z</dcterms:modified>
</cp:coreProperties>
</file>