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activeX/activeX2.xml" ContentType="application/vnd.ms-office.activeX+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Override PartName="/ppt/activeX/activeX1.xml" ContentType="application/vnd.ms-office.activeX+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ctiveX/activeX2.bin" ContentType="application/vnd.ms-office.activeX"/>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activeX/activeX1.bin" ContentType="application/vnd.ms-office.activeX"/>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5" r:id="rId1"/>
  </p:sldMasterIdLst>
  <p:notesMasterIdLst>
    <p:notesMasterId r:id="rId20"/>
  </p:notesMasterIdLst>
  <p:sldIdLst>
    <p:sldId id="256" r:id="rId2"/>
    <p:sldId id="257" r:id="rId3"/>
    <p:sldId id="278" r:id="rId4"/>
    <p:sldId id="279" r:id="rId5"/>
    <p:sldId id="261" r:id="rId6"/>
    <p:sldId id="262" r:id="rId7"/>
    <p:sldId id="263" r:id="rId8"/>
    <p:sldId id="264" r:id="rId9"/>
    <p:sldId id="266" r:id="rId10"/>
    <p:sldId id="267" r:id="rId11"/>
    <p:sldId id="280" r:id="rId12"/>
    <p:sldId id="281" r:id="rId13"/>
    <p:sldId id="288" r:id="rId14"/>
    <p:sldId id="289" r:id="rId15"/>
    <p:sldId id="290" r:id="rId16"/>
    <p:sldId id="291" r:id="rId17"/>
    <p:sldId id="294" r:id="rId18"/>
    <p:sldId id="292"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3" autoAdjust="0"/>
    <p:restoredTop sz="69077" autoAdjust="0"/>
  </p:normalViewPr>
  <p:slideViewPr>
    <p:cSldViewPr>
      <p:cViewPr varScale="1">
        <p:scale>
          <a:sx n="75" d="100"/>
          <a:sy n="75" d="100"/>
        </p:scale>
        <p:origin x="-1020"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_rels/activeX2.xml.rels><?xml version="1.0" encoding="UTF-8" standalone="yes"?>
<Relationships xmlns="http://schemas.openxmlformats.org/package/2006/relationships"><Relationship Id="rId1" Type="http://schemas.microsoft.com/office/2006/relationships/activeXControlBinary" Target="activeX2.bin"/></Relationships>
</file>

<file path=ppt/activeX/activeX1.xml><?xml version="1.0" encoding="utf-8"?>
<ax:ocx xmlns:ax="http://schemas.microsoft.com/office/2006/activeX" xmlns:r="http://schemas.openxmlformats.org/officeDocument/2006/relationships" ax:classid="{D27CDB6E-AE6D-11CF-96B8-444553540000}" ax:persistence="persistStorage" r:id="rId1"/>
</file>

<file path=ppt/activeX/activeX2.xml><?xml version="1.0" encoding="utf-8"?>
<ax:ocx xmlns:ax="http://schemas.microsoft.com/office/2006/activeX" xmlns:r="http://schemas.openxmlformats.org/officeDocument/2006/relationships" ax:classid="{D27CDB6E-AE6D-11CF-96B8-444553540000}" ax:persistence="persistStorage" r:id="rId1"/>
</file>

<file path=ppt/drawings/_rels/vmlDrawing1.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5" Type="http://schemas.openxmlformats.org/officeDocument/2006/relationships/image" Target="../media/image8.wmf"/><Relationship Id="rId4"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FE8127-F605-4435-A7F8-640F854041FE}" type="datetimeFigureOut">
              <a:rPr lang="ru-RU" smtClean="0"/>
              <a:pPr/>
              <a:t>20.12.2016</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E46C9-839A-4E25-A15B-55DDC1F6CCA3}" type="slidenum">
              <a:rPr lang="ru-RU" smtClean="0"/>
              <a:pPr/>
              <a:t>‹#›</a:t>
            </a:fld>
            <a:endParaRPr lang="ru-RU"/>
          </a:p>
        </p:txBody>
      </p:sp>
    </p:spTree>
    <p:extLst>
      <p:ext uri="{BB962C8B-B14F-4D97-AF65-F5344CB8AC3E}">
        <p14:creationId xmlns:p14="http://schemas.microsoft.com/office/powerpoint/2010/main" xmlns="" val="2208128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altLang="ru-RU" dirty="0" smtClean="0"/>
              <a:t>Нужно сказать вообще про виды оптоэлектронных приборов: те, которые регистрируют (фотоприемники и солнечные батареи) т.е. превращают излучение в эл. сигнал и те, что наоборот превращают эл. ток в опт излучение (светодиоды и полупроводниковые лампы).</a:t>
            </a:r>
          </a:p>
          <a:p>
            <a:endParaRPr lang="ru-RU" dirty="0"/>
          </a:p>
        </p:txBody>
      </p:sp>
      <p:sp>
        <p:nvSpPr>
          <p:cNvPr id="4" name="Номер слайда 3"/>
          <p:cNvSpPr>
            <a:spLocks noGrp="1"/>
          </p:cNvSpPr>
          <p:nvPr>
            <p:ph type="sldNum" sz="quarter" idx="10"/>
          </p:nvPr>
        </p:nvSpPr>
        <p:spPr/>
        <p:txBody>
          <a:bodyPr/>
          <a:lstStyle/>
          <a:p>
            <a:fld id="{4E2E46C9-839A-4E25-A15B-55DDC1F6CCA3}" type="slidenum">
              <a:rPr lang="ru-RU" smtClean="0"/>
              <a:pPr/>
              <a:t>2</a:t>
            </a:fld>
            <a:endParaRPr lang="ru-RU"/>
          </a:p>
        </p:txBody>
      </p:sp>
    </p:spTree>
    <p:extLst>
      <p:ext uri="{BB962C8B-B14F-4D97-AF65-F5344CB8AC3E}">
        <p14:creationId xmlns:p14="http://schemas.microsoft.com/office/powerpoint/2010/main" xmlns="" val="703790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505D2F-4557-4DB0-88A7-8B8FC8FF3944}" type="slidenum">
              <a:rPr lang="ru-RU" altLang="ru-RU"/>
              <a:pPr/>
              <a:t>3</a:t>
            </a:fld>
            <a:endParaRPr lang="ru-RU" altLang="ru-RU"/>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r>
              <a:rPr lang="ru-RU" altLang="ru-RU"/>
              <a:t>Поскольку основная задача ФП – регистрация, то существует набор статических хар-к, которыми описываются качества ФП. Чувствительность: вольтовая – если на выходе измеряется напряжение, токовая – если измеряется ток.</a:t>
            </a:r>
          </a:p>
          <a:p>
            <a:r>
              <a:rPr lang="ru-RU" altLang="ru-RU"/>
              <a:t>На ФП всегда есть хаотический сигнал, связанный с флуктуациями микропараметров приемника. Этот сигнал характеризуется средним квадратичным значением шумового напряжения. Наличие шумового напряжения на фотоприемнике является физической границей регистрации внешнего сигнала. Параметр, описывающий этот эффект, получил название пороговой чувствительности (это минимальная энергия оптического излучения</a:t>
            </a:r>
            <a:r>
              <a:rPr lang="en-US" altLang="ru-RU"/>
              <a:t> P</a:t>
            </a:r>
            <a:r>
              <a:rPr lang="ru-RU" altLang="ru-RU"/>
              <a:t>, которая вызовет на выходе ФП сигнал, находящийся в заданном отношении (</a:t>
            </a:r>
            <a:r>
              <a:rPr lang="en-US" altLang="ru-RU"/>
              <a:t>m) </a:t>
            </a:r>
            <a:r>
              <a:rPr lang="ru-RU" altLang="ru-RU"/>
              <a:t>к шуму.</a:t>
            </a:r>
          </a:p>
        </p:txBody>
      </p:sp>
    </p:spTree>
    <p:extLst>
      <p:ext uri="{BB962C8B-B14F-4D97-AF65-F5344CB8AC3E}">
        <p14:creationId xmlns:p14="http://schemas.microsoft.com/office/powerpoint/2010/main" xmlns="" val="27098031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A5EC7D-5ADE-4371-BD4F-D3C411543035}" type="slidenum">
              <a:rPr lang="ru-RU" altLang="ru-RU"/>
              <a:pPr/>
              <a:t>4</a:t>
            </a:fld>
            <a:endParaRPr lang="ru-RU" altLang="ru-RU"/>
          </a:p>
        </p:txBody>
      </p:sp>
      <p:sp>
        <p:nvSpPr>
          <p:cNvPr id="91138" name="Rectangle 2"/>
          <p:cNvSpPr>
            <a:spLocks noGrp="1" noRot="1" noChangeAspect="1" noChangeArrowheads="1" noTextEdit="1"/>
          </p:cNvSpPr>
          <p:nvPr>
            <p:ph type="sldImg"/>
          </p:nvPr>
        </p:nvSpPr>
        <p:spPr>
          <a:ln/>
        </p:spPr>
      </p:sp>
      <p:sp>
        <p:nvSpPr>
          <p:cNvPr id="91139" name="Rectangle 3"/>
          <p:cNvSpPr>
            <a:spLocks noGrp="1" noChangeArrowheads="1"/>
          </p:cNvSpPr>
          <p:nvPr>
            <p:ph type="body" idx="1"/>
          </p:nvPr>
        </p:nvSpPr>
        <p:spPr/>
        <p:txBody>
          <a:bodyPr/>
          <a:lstStyle/>
          <a:p>
            <a:r>
              <a:rPr lang="ru-RU" altLang="ru-RU" dirty="0"/>
              <a:t>Величина, обратная пороговой чувствительности, называется </a:t>
            </a:r>
            <a:r>
              <a:rPr lang="ru-RU" altLang="ru-RU" dirty="0" err="1"/>
              <a:t>обнаружительной</a:t>
            </a:r>
            <a:r>
              <a:rPr lang="ru-RU" altLang="ru-RU" dirty="0"/>
              <a:t> способностью. Удельная </a:t>
            </a:r>
            <a:r>
              <a:rPr lang="ru-RU" altLang="ru-RU" dirty="0" err="1"/>
              <a:t>обнаружительная</a:t>
            </a:r>
            <a:r>
              <a:rPr lang="ru-RU" altLang="ru-RU" dirty="0"/>
              <a:t> способность – величина, нормированная на единицу площади ФП и на полосу частот.</a:t>
            </a:r>
          </a:p>
          <a:p>
            <a:r>
              <a:rPr lang="ru-RU" altLang="ru-RU" dirty="0"/>
              <a:t>Таким образом, удельная </a:t>
            </a:r>
            <a:r>
              <a:rPr lang="ru-RU" altLang="ru-RU" dirty="0" err="1"/>
              <a:t>обнаружительная</a:t>
            </a:r>
            <a:r>
              <a:rPr lang="ru-RU" altLang="ru-RU" dirty="0"/>
              <a:t> способность – это величина, обратная мощности оптического излучения, которая при полосе частот = 1 и площади ФП = 1 вызывает на выходе сигнал, равный шуму.</a:t>
            </a:r>
          </a:p>
        </p:txBody>
      </p:sp>
    </p:spTree>
    <p:extLst>
      <p:ext uri="{BB962C8B-B14F-4D97-AF65-F5344CB8AC3E}">
        <p14:creationId xmlns:p14="http://schemas.microsoft.com/office/powerpoint/2010/main" xmlns="" val="21565938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0" i="0" kern="1200" dirty="0" smtClean="0">
                <a:solidFill>
                  <a:schemeClr val="tx1"/>
                </a:solidFill>
                <a:effectLst/>
                <a:latin typeface="+mn-lt"/>
                <a:ea typeface="+mn-ea"/>
                <a:cs typeface="+mn-cs"/>
              </a:rPr>
              <a:t>Вольтамперные характеристики фоторезистора приведены на рис., из которых видно, что при неосвещённом фоторезисторе (0), по цепи проходит </a:t>
            </a:r>
            <a:r>
              <a:rPr lang="ru-RU" sz="1200" b="0" i="0" kern="1200" dirty="0" err="1" smtClean="0">
                <a:solidFill>
                  <a:schemeClr val="tx1"/>
                </a:solidFill>
                <a:effectLst/>
                <a:latin typeface="+mn-lt"/>
                <a:ea typeface="+mn-ea"/>
                <a:cs typeface="+mn-cs"/>
              </a:rPr>
              <a:t>темновой</a:t>
            </a:r>
            <a:r>
              <a:rPr lang="ru-RU" sz="1200" b="0" i="0" kern="1200" dirty="0" smtClean="0">
                <a:solidFill>
                  <a:schemeClr val="tx1"/>
                </a:solidFill>
                <a:effectLst/>
                <a:latin typeface="+mn-lt"/>
                <a:ea typeface="+mn-ea"/>
                <a:cs typeface="+mn-cs"/>
              </a:rPr>
              <a:t> ток . При этом фоторезистор имеет большое сопротивление, поэтому на нём падает значительное напряжение</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Uo</a:t>
            </a:r>
            <a:r>
              <a:rPr lang="ru-RU" sz="1200" b="0" i="0" kern="1200" dirty="0" smtClean="0">
                <a:solidFill>
                  <a:schemeClr val="tx1"/>
                </a:solidFill>
                <a:effectLst/>
                <a:latin typeface="+mn-lt"/>
                <a:ea typeface="+mn-ea"/>
                <a:cs typeface="+mn-cs"/>
              </a:rPr>
              <a:t>. Если на фоторезистор направить световой поток, то, в зависимости от освещения, его сопротивление начнёт уменьшаться. Проходящий по цепи фототок </a:t>
            </a:r>
            <a:r>
              <a:rPr lang="en-US" sz="1200" b="0" i="0" kern="1200" dirty="0" smtClean="0">
                <a:solidFill>
                  <a:schemeClr val="tx1"/>
                </a:solidFill>
                <a:effectLst/>
                <a:latin typeface="+mn-lt"/>
                <a:ea typeface="+mn-ea"/>
                <a:cs typeface="+mn-cs"/>
              </a:rPr>
              <a:t>I</a:t>
            </a:r>
            <a:r>
              <a:rPr lang="ru-RU" sz="1200" b="0" i="0" kern="1200" dirty="0" smtClean="0">
                <a:solidFill>
                  <a:schemeClr val="tx1"/>
                </a:solidFill>
                <a:effectLst/>
                <a:latin typeface="+mn-lt"/>
                <a:ea typeface="+mn-ea"/>
                <a:cs typeface="+mn-cs"/>
              </a:rPr>
              <a:t>ф, будет равен разности светового и </a:t>
            </a:r>
            <a:r>
              <a:rPr lang="ru-RU" sz="1200" b="0" i="0" kern="1200" dirty="0" err="1" smtClean="0">
                <a:solidFill>
                  <a:schemeClr val="tx1"/>
                </a:solidFill>
                <a:effectLst/>
                <a:latin typeface="+mn-lt"/>
                <a:ea typeface="+mn-ea"/>
                <a:cs typeface="+mn-cs"/>
              </a:rPr>
              <a:t>темнового</a:t>
            </a:r>
            <a:r>
              <a:rPr lang="ru-RU" sz="1200" b="0" i="0" kern="1200" dirty="0" smtClean="0">
                <a:solidFill>
                  <a:schemeClr val="tx1"/>
                </a:solidFill>
                <a:effectLst/>
                <a:latin typeface="+mn-lt"/>
                <a:ea typeface="+mn-ea"/>
                <a:cs typeface="+mn-cs"/>
              </a:rPr>
              <a:t> токов . При </a:t>
            </a:r>
            <a:r>
              <a:rPr lang="ru-RU" sz="1200" b="0" i="0" kern="1200" dirty="0" err="1" smtClean="0">
                <a:solidFill>
                  <a:schemeClr val="tx1"/>
                </a:solidFill>
                <a:effectLst/>
                <a:latin typeface="+mn-lt"/>
                <a:ea typeface="+mn-ea"/>
                <a:cs typeface="+mn-cs"/>
              </a:rPr>
              <a:t>светововом</a:t>
            </a:r>
            <a:r>
              <a:rPr lang="ru-RU" sz="1200" b="0" i="0" kern="1200" dirty="0" smtClean="0">
                <a:solidFill>
                  <a:schemeClr val="tx1"/>
                </a:solidFill>
                <a:effectLst/>
                <a:latin typeface="+mn-lt"/>
                <a:ea typeface="+mn-ea"/>
                <a:cs typeface="+mn-cs"/>
              </a:rPr>
              <a:t> потоке 1</a:t>
            </a:r>
            <a:r>
              <a:rPr lang="en-US" sz="1200" b="0" i="0" kern="1200" dirty="0" smtClean="0">
                <a:solidFill>
                  <a:schemeClr val="tx1"/>
                </a:solidFill>
                <a:effectLst/>
                <a:latin typeface="+mn-lt"/>
                <a:ea typeface="+mn-ea"/>
                <a:cs typeface="+mn-cs"/>
              </a:rPr>
              <a:t>&gt;0</a:t>
            </a:r>
            <a:r>
              <a:rPr lang="ru-RU" sz="1200" b="0" i="0" kern="1200" dirty="0" smtClean="0">
                <a:solidFill>
                  <a:schemeClr val="tx1"/>
                </a:solidFill>
                <a:effectLst/>
                <a:latin typeface="+mn-lt"/>
                <a:ea typeface="+mn-ea"/>
                <a:cs typeface="+mn-cs"/>
              </a:rPr>
              <a:t> , световой ток увеличивается до значения </a:t>
            </a:r>
            <a:r>
              <a:rPr lang="en-US" sz="1200" b="0" i="0" kern="1200" dirty="0" smtClean="0">
                <a:solidFill>
                  <a:schemeClr val="tx1"/>
                </a:solidFill>
                <a:effectLst/>
                <a:latin typeface="+mn-lt"/>
                <a:ea typeface="+mn-ea"/>
                <a:cs typeface="+mn-cs"/>
              </a:rPr>
              <a:t>Ic1</a:t>
            </a:r>
            <a:r>
              <a:rPr lang="ru-RU" sz="1200" b="0" i="0" kern="1200" dirty="0" smtClean="0">
                <a:solidFill>
                  <a:schemeClr val="tx1"/>
                </a:solidFill>
                <a:effectLst/>
                <a:latin typeface="+mn-lt"/>
                <a:ea typeface="+mn-ea"/>
                <a:cs typeface="+mn-cs"/>
              </a:rPr>
              <a:t>. Падение напряжения фоторезистора уменьшиться до значения </a:t>
            </a:r>
            <a:r>
              <a:rPr lang="en-US" sz="1200" b="0" i="0" kern="1200" dirty="0" smtClean="0">
                <a:solidFill>
                  <a:schemeClr val="tx1"/>
                </a:solidFill>
                <a:effectLst/>
                <a:latin typeface="+mn-lt"/>
                <a:ea typeface="+mn-ea"/>
                <a:cs typeface="+mn-cs"/>
              </a:rPr>
              <a:t>U1.</a:t>
            </a:r>
            <a:r>
              <a:rPr lang="ru-RU" sz="1200" b="0" i="0" kern="1200" dirty="0" smtClean="0">
                <a:solidFill>
                  <a:schemeClr val="tx1"/>
                </a:solidFill>
                <a:effectLst/>
                <a:latin typeface="+mn-lt"/>
                <a:ea typeface="+mn-ea"/>
                <a:cs typeface="+mn-cs"/>
              </a:rPr>
              <a:t> При полном освещении </a:t>
            </a:r>
            <a:r>
              <a:rPr lang="en-US" sz="1200" b="0" i="0" kern="1200" dirty="0" smtClean="0">
                <a:solidFill>
                  <a:schemeClr val="tx1"/>
                </a:solidFill>
                <a:effectLst/>
                <a:latin typeface="+mn-lt"/>
                <a:ea typeface="+mn-ea"/>
                <a:cs typeface="+mn-cs"/>
              </a:rPr>
              <a:t>2&gt;1</a:t>
            </a:r>
            <a:r>
              <a:rPr lang="ru-RU" sz="1200" b="0" i="0" kern="1200" dirty="0" smtClean="0">
                <a:solidFill>
                  <a:schemeClr val="tx1"/>
                </a:solidFill>
                <a:effectLst/>
                <a:latin typeface="+mn-lt"/>
                <a:ea typeface="+mn-ea"/>
                <a:cs typeface="+mn-cs"/>
              </a:rPr>
              <a:t>, световой ток достигнет значения </a:t>
            </a:r>
            <a:r>
              <a:rPr lang="en-US" sz="1200" b="0" i="0" kern="1200" dirty="0" smtClean="0">
                <a:solidFill>
                  <a:schemeClr val="tx1"/>
                </a:solidFill>
                <a:effectLst/>
                <a:latin typeface="+mn-lt"/>
                <a:ea typeface="+mn-ea"/>
                <a:cs typeface="+mn-cs"/>
              </a:rPr>
              <a:t>Ic2</a:t>
            </a:r>
            <a:r>
              <a:rPr lang="ru-RU" sz="1200" b="0" i="0" kern="1200" dirty="0" smtClean="0">
                <a:solidFill>
                  <a:schemeClr val="tx1"/>
                </a:solidFill>
                <a:effectLst/>
                <a:latin typeface="+mn-lt"/>
                <a:ea typeface="+mn-ea"/>
                <a:cs typeface="+mn-cs"/>
              </a:rPr>
              <a:t>, напряжение фоторезистора упадёт до значения </a:t>
            </a:r>
            <a:r>
              <a:rPr lang="en-US" sz="1200" b="0" i="0" kern="1200" dirty="0" smtClean="0">
                <a:solidFill>
                  <a:schemeClr val="tx1"/>
                </a:solidFill>
                <a:effectLst/>
                <a:latin typeface="+mn-lt"/>
                <a:ea typeface="+mn-ea"/>
                <a:cs typeface="+mn-cs"/>
              </a:rPr>
              <a:t>U</a:t>
            </a:r>
            <a:r>
              <a:rPr lang="ru-RU" sz="1200" b="0" i="0" kern="1200" dirty="0" smtClean="0">
                <a:solidFill>
                  <a:schemeClr val="tx1"/>
                </a:solidFill>
                <a:effectLst/>
                <a:latin typeface="+mn-lt"/>
                <a:ea typeface="+mn-ea"/>
                <a:cs typeface="+mn-cs"/>
              </a:rPr>
              <a:t>ф2. Недостатком такого полупроводникового прибора является его инерционность.</a:t>
            </a:r>
            <a:endParaRPr lang="ru-RU" dirty="0"/>
          </a:p>
        </p:txBody>
      </p:sp>
      <p:sp>
        <p:nvSpPr>
          <p:cNvPr id="4" name="Номер слайда 3"/>
          <p:cNvSpPr>
            <a:spLocks noGrp="1"/>
          </p:cNvSpPr>
          <p:nvPr>
            <p:ph type="sldNum" sz="quarter" idx="10"/>
          </p:nvPr>
        </p:nvSpPr>
        <p:spPr/>
        <p:txBody>
          <a:bodyPr/>
          <a:lstStyle/>
          <a:p>
            <a:fld id="{4E2E46C9-839A-4E25-A15B-55DDC1F6CCA3}" type="slidenum">
              <a:rPr lang="ru-RU" smtClean="0"/>
              <a:pPr/>
              <a:t>6</a:t>
            </a:fld>
            <a:endParaRPr lang="ru-RU"/>
          </a:p>
        </p:txBody>
      </p:sp>
    </p:spTree>
    <p:extLst>
      <p:ext uri="{BB962C8B-B14F-4D97-AF65-F5344CB8AC3E}">
        <p14:creationId xmlns:p14="http://schemas.microsoft.com/office/powerpoint/2010/main" xmlns="" val="10568630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altLang="ru-RU" dirty="0" smtClean="0"/>
              <a:t>При попадании кванта света с энергией </a:t>
            </a:r>
            <a:r>
              <a:rPr lang="en-US" altLang="ru-RU" dirty="0" err="1" smtClean="0"/>
              <a:t>hv</a:t>
            </a:r>
            <a:r>
              <a:rPr lang="en-US" altLang="ru-RU" dirty="0" smtClean="0"/>
              <a:t> </a:t>
            </a:r>
            <a:r>
              <a:rPr lang="ru-RU" altLang="ru-RU" dirty="0" smtClean="0"/>
              <a:t>в полосе собственного поглощения в п/п возникает пара неравновесных носителей – электрон и дырка. При регистрации электрического сигнала необходимо зарегистрировать изменение концентраций носителей. Очевидно, что при прочих равных условиях зарегистрировать изменение концентрации неосновных носителей проще.</a:t>
            </a:r>
          </a:p>
          <a:p>
            <a:endParaRPr lang="ru-RU" dirty="0"/>
          </a:p>
        </p:txBody>
      </p:sp>
      <p:sp>
        <p:nvSpPr>
          <p:cNvPr id="4" name="Номер слайда 3"/>
          <p:cNvSpPr>
            <a:spLocks noGrp="1"/>
          </p:cNvSpPr>
          <p:nvPr>
            <p:ph type="sldNum" sz="quarter" idx="10"/>
          </p:nvPr>
        </p:nvSpPr>
        <p:spPr/>
        <p:txBody>
          <a:bodyPr/>
          <a:lstStyle/>
          <a:p>
            <a:fld id="{4E2E46C9-839A-4E25-A15B-55DDC1F6CCA3}" type="slidenum">
              <a:rPr lang="ru-RU" smtClean="0"/>
              <a:pPr/>
              <a:t>7</a:t>
            </a:fld>
            <a:endParaRPr lang="ru-RU"/>
          </a:p>
        </p:txBody>
      </p:sp>
    </p:spTree>
    <p:extLst>
      <p:ext uri="{BB962C8B-B14F-4D97-AF65-F5344CB8AC3E}">
        <p14:creationId xmlns:p14="http://schemas.microsoft.com/office/powerpoint/2010/main" xmlns="" val="14958532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altLang="ru-RU" dirty="0" smtClean="0"/>
              <a:t>Недостатки фотодиода на основе </a:t>
            </a:r>
            <a:r>
              <a:rPr lang="en-US" altLang="ru-RU" dirty="0" smtClean="0"/>
              <a:t>p-n </a:t>
            </a:r>
            <a:r>
              <a:rPr lang="ru-RU" altLang="ru-RU" dirty="0" smtClean="0"/>
              <a:t>перехода устраняются в фотодиодах, где между </a:t>
            </a:r>
            <a:r>
              <a:rPr lang="en-US" altLang="ru-RU" dirty="0" smtClean="0"/>
              <a:t>p </a:t>
            </a:r>
            <a:r>
              <a:rPr lang="ru-RU" altLang="ru-RU" dirty="0" smtClean="0"/>
              <a:t>и </a:t>
            </a:r>
            <a:r>
              <a:rPr lang="en-US" altLang="ru-RU" dirty="0" smtClean="0"/>
              <a:t>n </a:t>
            </a:r>
            <a:r>
              <a:rPr lang="ru-RU" altLang="ru-RU" dirty="0" smtClean="0"/>
              <a:t>областями расположен </a:t>
            </a:r>
            <a:r>
              <a:rPr lang="en-US" altLang="ru-RU" dirty="0" err="1" smtClean="0"/>
              <a:t>i</a:t>
            </a:r>
            <a:r>
              <a:rPr lang="en-US" altLang="ru-RU" dirty="0" smtClean="0"/>
              <a:t>-</a:t>
            </a:r>
            <a:r>
              <a:rPr lang="ru-RU" altLang="ru-RU" dirty="0" smtClean="0"/>
              <a:t>слой с собственной проводимостью. Толщина этого слоя достаточно большая с тем, чтобы поглощение происходило именно тут. Т.к. в </a:t>
            </a:r>
            <a:r>
              <a:rPr lang="en-US" altLang="ru-RU" dirty="0" err="1" smtClean="0"/>
              <a:t>i</a:t>
            </a:r>
            <a:r>
              <a:rPr lang="ru-RU" altLang="ru-RU" dirty="0" smtClean="0"/>
              <a:t>-слое свободные носители отсутствуют, при обратном смещении перехода все приложенное напряжение будет падать на </a:t>
            </a:r>
            <a:r>
              <a:rPr lang="en-US" altLang="ru-RU" dirty="0" err="1" smtClean="0"/>
              <a:t>i</a:t>
            </a:r>
            <a:r>
              <a:rPr lang="en-US" altLang="ru-RU" dirty="0" smtClean="0"/>
              <a:t>-</a:t>
            </a:r>
            <a:r>
              <a:rPr lang="ru-RU" altLang="ru-RU" dirty="0" smtClean="0"/>
              <a:t>слое. </a:t>
            </a:r>
            <a:r>
              <a:rPr lang="ru-RU" altLang="ru-RU" dirty="0" err="1" smtClean="0"/>
              <a:t>Фотогенерированные</a:t>
            </a:r>
            <a:r>
              <a:rPr lang="ru-RU" altLang="ru-RU" dirty="0" smtClean="0"/>
              <a:t> носители в </a:t>
            </a:r>
            <a:r>
              <a:rPr lang="en-US" altLang="ru-RU" dirty="0" err="1" smtClean="0"/>
              <a:t>i</a:t>
            </a:r>
            <a:r>
              <a:rPr lang="en-US" altLang="ru-RU" dirty="0" smtClean="0"/>
              <a:t>-</a:t>
            </a:r>
            <a:r>
              <a:rPr lang="ru-RU" altLang="ru-RU" dirty="0" smtClean="0"/>
              <a:t>слое будут разделяться в сильном электрическом поле, и </a:t>
            </a:r>
            <a:r>
              <a:rPr lang="ru-RU" altLang="ru-RU" dirty="0" err="1" smtClean="0"/>
              <a:t>фотоотклик</a:t>
            </a:r>
            <a:r>
              <a:rPr lang="ru-RU" altLang="ru-RU" dirty="0" smtClean="0"/>
              <a:t> таких диодов будет быстрым. Основные принципы регистрации сохраняются. Существенное увеличение области пространственного заряда за счет введения дополнительного слоя.</a:t>
            </a:r>
          </a:p>
          <a:p>
            <a:endParaRPr lang="ru-RU" dirty="0"/>
          </a:p>
        </p:txBody>
      </p:sp>
      <p:sp>
        <p:nvSpPr>
          <p:cNvPr id="4" name="Номер слайда 3"/>
          <p:cNvSpPr>
            <a:spLocks noGrp="1"/>
          </p:cNvSpPr>
          <p:nvPr>
            <p:ph type="sldNum" sz="quarter" idx="10"/>
          </p:nvPr>
        </p:nvSpPr>
        <p:spPr/>
        <p:txBody>
          <a:bodyPr/>
          <a:lstStyle/>
          <a:p>
            <a:fld id="{4E2E46C9-839A-4E25-A15B-55DDC1F6CCA3}" type="slidenum">
              <a:rPr lang="ru-RU" smtClean="0"/>
              <a:pPr/>
              <a:t>8</a:t>
            </a:fld>
            <a:endParaRPr lang="ru-RU"/>
          </a:p>
        </p:txBody>
      </p:sp>
    </p:spTree>
    <p:extLst>
      <p:ext uri="{BB962C8B-B14F-4D97-AF65-F5344CB8AC3E}">
        <p14:creationId xmlns:p14="http://schemas.microsoft.com/office/powerpoint/2010/main" xmlns="" val="16142087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altLang="ru-RU" dirty="0" smtClean="0"/>
              <a:t>условия: 1)Электрическое поле У ОПЗ должно быть достаточно большим, чтобы на длине свободного пробега электрон набрал энергию большую, чем ширина запрещенной зоны 2) Ширина ОПЗ </a:t>
            </a:r>
            <a:r>
              <a:rPr lang="en-US" altLang="ru-RU" dirty="0" smtClean="0"/>
              <a:t>W </a:t>
            </a:r>
            <a:r>
              <a:rPr lang="ru-RU" altLang="ru-RU" dirty="0" smtClean="0"/>
              <a:t>должна быть существенно больше, чем длина свободного пробега</a:t>
            </a:r>
          </a:p>
          <a:p>
            <a:endParaRPr lang="ru-RU" altLang="ru-RU" dirty="0" smtClean="0"/>
          </a:p>
          <a:p>
            <a:r>
              <a:rPr lang="ru-RU" altLang="ru-RU" dirty="0" smtClean="0"/>
              <a:t>Требования высоких обратных напряжений и прецизионной установки напряжения питания усложняют эксплуатацию. Обычно сочетают преимущества лавинного и </a:t>
            </a:r>
            <a:r>
              <a:rPr lang="en-US" altLang="ru-RU" dirty="0" smtClean="0"/>
              <a:t>p-</a:t>
            </a:r>
            <a:r>
              <a:rPr lang="en-US" altLang="ru-RU" dirty="0" err="1" smtClean="0"/>
              <a:t>i</a:t>
            </a:r>
            <a:r>
              <a:rPr lang="en-US" altLang="ru-RU" dirty="0" smtClean="0"/>
              <a:t>-n</a:t>
            </a:r>
            <a:r>
              <a:rPr lang="ru-RU" altLang="ru-RU" dirty="0" smtClean="0"/>
              <a:t> фотоприемника.</a:t>
            </a:r>
            <a:endParaRPr lang="en-US" altLang="ru-RU" dirty="0" smtClean="0"/>
          </a:p>
          <a:p>
            <a:endParaRPr lang="ru-RU" dirty="0"/>
          </a:p>
        </p:txBody>
      </p:sp>
      <p:sp>
        <p:nvSpPr>
          <p:cNvPr id="4" name="Номер слайда 3"/>
          <p:cNvSpPr>
            <a:spLocks noGrp="1"/>
          </p:cNvSpPr>
          <p:nvPr>
            <p:ph type="sldNum" sz="quarter" idx="10"/>
          </p:nvPr>
        </p:nvSpPr>
        <p:spPr/>
        <p:txBody>
          <a:bodyPr/>
          <a:lstStyle/>
          <a:p>
            <a:fld id="{4E2E46C9-839A-4E25-A15B-55DDC1F6CCA3}" type="slidenum">
              <a:rPr lang="ru-RU" smtClean="0"/>
              <a:pPr/>
              <a:t>9</a:t>
            </a:fld>
            <a:endParaRPr lang="ru-RU"/>
          </a:p>
        </p:txBody>
      </p:sp>
    </p:spTree>
    <p:extLst>
      <p:ext uri="{BB962C8B-B14F-4D97-AF65-F5344CB8AC3E}">
        <p14:creationId xmlns:p14="http://schemas.microsoft.com/office/powerpoint/2010/main" xmlns="" val="29992425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altLang="ru-RU" sz="1200" dirty="0" smtClean="0"/>
              <a:t>По сравнению с фотодиодом фототранзистор более сложен в изготовлении и уступает ему в быстродействии </a:t>
            </a:r>
          </a:p>
          <a:p>
            <a:r>
              <a:rPr lang="ru-RU" altLang="ru-RU" sz="1200" dirty="0" smtClean="0"/>
              <a:t>(из-за большей площади).</a:t>
            </a:r>
          </a:p>
          <a:p>
            <a:pPr marL="0" marR="0" lvl="0" indent="0" algn="l" defTabSz="914400" rtl="0" eaLnBrk="1" fontAlgn="auto" latinLnBrk="0" hangingPunct="1">
              <a:lnSpc>
                <a:spcPct val="100000"/>
              </a:lnSpc>
              <a:spcBef>
                <a:spcPts val="0"/>
              </a:spcBef>
              <a:spcAft>
                <a:spcPts val="0"/>
              </a:spcAft>
              <a:buClrTx/>
              <a:buSzTx/>
              <a:buFontTx/>
              <a:buNone/>
              <a:tabLst/>
              <a:defRPr/>
            </a:pPr>
            <a:endParaRPr lang="ru-RU" altLang="ru-RU"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ru-RU" altLang="ru-RU" dirty="0" smtClean="0"/>
              <a:t>При попадании светового потока на н-область базы в ней генерируются неравновесные носители электроны и дырки. Дырки будут являются неосновными носителями, их увеличение их концентрации приведет к росту дрейфовой компоненты тока из базы в коллектор. Величина первичного «затравочного» фототока будет выражаться такими же соотношениями, как и фототок диода на основе </a:t>
            </a:r>
            <a:r>
              <a:rPr lang="en-US" altLang="ru-RU" dirty="0" smtClean="0"/>
              <a:t>p-n</a:t>
            </a:r>
            <a:r>
              <a:rPr lang="ru-RU" altLang="ru-RU" dirty="0" smtClean="0"/>
              <a:t> перехода. Отличие только в том, что неравновесные носители, участвующие в фототоке в ФТ, собираются в области базы, ширина которой </a:t>
            </a:r>
            <a:r>
              <a:rPr lang="en-US" altLang="ru-RU" dirty="0" smtClean="0"/>
              <a:t>W</a:t>
            </a:r>
            <a:r>
              <a:rPr lang="ru-RU" altLang="ru-RU" dirty="0" smtClean="0"/>
              <a:t> меньше чем </a:t>
            </a:r>
            <a:r>
              <a:rPr lang="en-US" altLang="ru-RU" dirty="0" err="1" smtClean="0"/>
              <a:t>Lp</a:t>
            </a:r>
            <a:r>
              <a:rPr lang="ru-RU" altLang="ru-RU" dirty="0" smtClean="0"/>
              <a:t>, поэтому область первичного затравочного фототока будет</a:t>
            </a:r>
          </a:p>
          <a:p>
            <a:endParaRPr lang="ru-RU" dirty="0" smtClean="0"/>
          </a:p>
          <a:p>
            <a:r>
              <a:rPr lang="ru-RU" dirty="0" smtClean="0"/>
              <a:t>ВАХ напоминают</a:t>
            </a:r>
            <a:r>
              <a:rPr lang="ru-RU" baseline="0" dirty="0" smtClean="0"/>
              <a:t> выходные характеристики БП транзистора в схеме с ОЭ, только параметром служит не ток базы, а световой поток Ф или фототок </a:t>
            </a:r>
            <a:r>
              <a:rPr lang="en-US" baseline="0" dirty="0" smtClean="0"/>
              <a:t>I</a:t>
            </a:r>
            <a:r>
              <a:rPr lang="ru-RU" baseline="0" dirty="0" err="1" smtClean="0"/>
              <a:t>фк</a:t>
            </a:r>
            <a:r>
              <a:rPr lang="ru-RU" baseline="0" dirty="0" smtClean="0"/>
              <a:t> (при </a:t>
            </a:r>
            <a:r>
              <a:rPr lang="en-US" baseline="0" dirty="0" smtClean="0"/>
              <a:t>I</a:t>
            </a:r>
            <a:r>
              <a:rPr lang="ru-RU" baseline="0" dirty="0" smtClean="0"/>
              <a:t>б = </a:t>
            </a:r>
            <a:r>
              <a:rPr lang="en-US" baseline="0" dirty="0" err="1" smtClean="0"/>
              <a:t>const</a:t>
            </a:r>
            <a:r>
              <a:rPr lang="en-US" baseline="0" dirty="0" smtClean="0"/>
              <a:t>)</a:t>
            </a:r>
          </a:p>
          <a:p>
            <a:endParaRPr lang="en-US" baseline="0" dirty="0" smtClean="0"/>
          </a:p>
          <a:p>
            <a:r>
              <a:rPr lang="en-US" baseline="0" dirty="0" smtClean="0"/>
              <a:t>I</a:t>
            </a:r>
            <a:r>
              <a:rPr lang="ru-RU" baseline="0" dirty="0" smtClean="0"/>
              <a:t>к – ток коллектора</a:t>
            </a:r>
          </a:p>
          <a:p>
            <a:r>
              <a:rPr lang="en-US" baseline="0" dirty="0" smtClean="0"/>
              <a:t>I</a:t>
            </a:r>
            <a:r>
              <a:rPr lang="ru-RU" baseline="0" dirty="0" smtClean="0"/>
              <a:t>ф – величина первичного фототока , выражается через </a:t>
            </a:r>
            <a:r>
              <a:rPr lang="ru-RU" baseline="0" dirty="0" err="1" smtClean="0"/>
              <a:t>парметры</a:t>
            </a:r>
            <a:r>
              <a:rPr lang="ru-RU" baseline="0" dirty="0" smtClean="0"/>
              <a:t> светового потока и </a:t>
            </a:r>
            <a:r>
              <a:rPr lang="ru-RU" baseline="0" dirty="0" err="1" smtClean="0"/>
              <a:t>хар-ки</a:t>
            </a:r>
            <a:r>
              <a:rPr lang="ru-RU" baseline="0" dirty="0" smtClean="0"/>
              <a:t> п</a:t>
            </a:r>
            <a:r>
              <a:rPr lang="en-US" baseline="0" dirty="0" smtClean="0"/>
              <a:t>/</a:t>
            </a:r>
            <a:r>
              <a:rPr lang="ru-RU" baseline="0" dirty="0" smtClean="0"/>
              <a:t>п материала </a:t>
            </a:r>
            <a:endParaRPr lang="ru-RU" dirty="0"/>
          </a:p>
        </p:txBody>
      </p:sp>
      <p:sp>
        <p:nvSpPr>
          <p:cNvPr id="4" name="Номер слайда 3"/>
          <p:cNvSpPr>
            <a:spLocks noGrp="1"/>
          </p:cNvSpPr>
          <p:nvPr>
            <p:ph type="sldNum" sz="quarter" idx="10"/>
          </p:nvPr>
        </p:nvSpPr>
        <p:spPr/>
        <p:txBody>
          <a:bodyPr/>
          <a:lstStyle/>
          <a:p>
            <a:fld id="{4E2E46C9-839A-4E25-A15B-55DDC1F6CCA3}" type="slidenum">
              <a:rPr lang="ru-RU" smtClean="0"/>
              <a:pPr/>
              <a:t>10</a:t>
            </a:fld>
            <a:endParaRPr lang="ru-RU"/>
          </a:p>
        </p:txBody>
      </p:sp>
    </p:spTree>
    <p:extLst>
      <p:ext uri="{BB962C8B-B14F-4D97-AF65-F5344CB8AC3E}">
        <p14:creationId xmlns:p14="http://schemas.microsoft.com/office/powerpoint/2010/main" xmlns="" val="1506082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pPr>
              <a:defRPr/>
            </a:pPr>
            <a:fld id="{4A3AE371-FF29-4E1E-A784-04D3C55DF03F}" type="datetimeFigureOut">
              <a:rPr lang="ru-RU" smtClean="0"/>
              <a:pPr>
                <a:defRPr/>
              </a:pPr>
              <a:t>20.12.2016</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F02FD1EB-CF27-4E69-8548-44856058BFA7}" type="slidenum">
              <a:rPr lang="ru-RU" altLang="ru-RU" smtClean="0"/>
              <a:pPr/>
              <a:t>‹#›</a:t>
            </a:fld>
            <a:endParaRPr lang="ru-RU" alt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pPr>
              <a:defRPr/>
            </a:pPr>
            <a:fld id="{1F15620D-F7E0-411F-985D-171EB91D73EA}" type="datetimeFigureOut">
              <a:rPr lang="ru-RU" smtClean="0"/>
              <a:pPr>
                <a:defRPr/>
              </a:pPr>
              <a:t>20.12.2016</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BDDEEB30-78BF-4E9B-BA20-E7703B83D53A}" type="slidenum">
              <a:rPr lang="ru-RU" altLang="ru-RU" smtClean="0"/>
              <a:pPr/>
              <a:t>‹#›</a:t>
            </a:fld>
            <a:endParaRPr lang="ru-RU" alt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pPr>
              <a:defRPr/>
            </a:pPr>
            <a:fld id="{F3158CB8-8EDD-4D0F-B2CE-5DA5CB5C15D1}" type="datetimeFigureOut">
              <a:rPr lang="ru-RU" smtClean="0"/>
              <a:pPr>
                <a:defRPr/>
              </a:pPr>
              <a:t>20.12.2016</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5125736A-F48E-49F8-BC7F-278289BA31C4}" type="slidenum">
              <a:rPr lang="ru-RU" altLang="ru-RU" smtClean="0"/>
              <a:pPr/>
              <a:t>‹#›</a:t>
            </a:fld>
            <a:endParaRPr lang="ru-RU" alt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Заголовок и четыре объекта">
    <p:spTree>
      <p:nvGrpSpPr>
        <p:cNvPr id="1" name=""/>
        <p:cNvGrpSpPr/>
        <p:nvPr/>
      </p:nvGrpSpPr>
      <p:grpSpPr>
        <a:xfrm>
          <a:off x="0" y="0"/>
          <a:ext cx="0" cy="0"/>
          <a:chOff x="0" y="0"/>
          <a:chExt cx="0" cy="0"/>
        </a:xfrm>
      </p:grpSpPr>
      <p:sp>
        <p:nvSpPr>
          <p:cNvPr id="2" name="Заголовок 1"/>
          <p:cNvSpPr>
            <a:spLocks noGrp="1"/>
          </p:cNvSpPr>
          <p:nvPr>
            <p:ph type="title" sz="quarter"/>
          </p:nvPr>
        </p:nvSpPr>
        <p:spPr>
          <a:xfrm>
            <a:off x="931863" y="96838"/>
            <a:ext cx="7158037" cy="1412875"/>
          </a:xfrm>
        </p:spPr>
        <p:txBody>
          <a:bodyPr/>
          <a:lstStyle/>
          <a:p>
            <a:r>
              <a:rPr lang="ru-RU" smtClean="0"/>
              <a:t>Образец заголовка</a:t>
            </a:r>
            <a:endParaRPr lang="ru-RU"/>
          </a:p>
        </p:txBody>
      </p:sp>
      <p:sp>
        <p:nvSpPr>
          <p:cNvPr id="3" name="Объект 2"/>
          <p:cNvSpPr>
            <a:spLocks noGrp="1"/>
          </p:cNvSpPr>
          <p:nvPr>
            <p:ph sz="quarter" idx="1"/>
          </p:nvPr>
        </p:nvSpPr>
        <p:spPr>
          <a:xfrm>
            <a:off x="949325" y="1981200"/>
            <a:ext cx="3754438" cy="1981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quarter" idx="2"/>
          </p:nvPr>
        </p:nvSpPr>
        <p:spPr>
          <a:xfrm>
            <a:off x="4856163" y="1981200"/>
            <a:ext cx="3754437" cy="1981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Объект 4"/>
          <p:cNvSpPr>
            <a:spLocks noGrp="1"/>
          </p:cNvSpPr>
          <p:nvPr>
            <p:ph sz="quarter" idx="3"/>
          </p:nvPr>
        </p:nvSpPr>
        <p:spPr>
          <a:xfrm>
            <a:off x="949325" y="4114800"/>
            <a:ext cx="3754438" cy="1981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Объект 5"/>
          <p:cNvSpPr>
            <a:spLocks noGrp="1"/>
          </p:cNvSpPr>
          <p:nvPr>
            <p:ph sz="quarter" idx="4"/>
          </p:nvPr>
        </p:nvSpPr>
        <p:spPr>
          <a:xfrm>
            <a:off x="4856163" y="4114800"/>
            <a:ext cx="3754437" cy="1981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a:xfrm>
            <a:off x="946150" y="6248400"/>
            <a:ext cx="1905000" cy="457200"/>
          </a:xfrm>
        </p:spPr>
        <p:txBody>
          <a:bodyPr/>
          <a:lstStyle>
            <a:lvl1pPr>
              <a:defRPr/>
            </a:lvl1pPr>
          </a:lstStyle>
          <a:p>
            <a:endParaRPr lang="ru-RU" altLang="ru-RU"/>
          </a:p>
        </p:txBody>
      </p:sp>
      <p:sp>
        <p:nvSpPr>
          <p:cNvPr id="8" name="Нижний колонтитул 7"/>
          <p:cNvSpPr>
            <a:spLocks noGrp="1"/>
          </p:cNvSpPr>
          <p:nvPr>
            <p:ph type="ftr" sz="quarter" idx="11"/>
          </p:nvPr>
        </p:nvSpPr>
        <p:spPr>
          <a:xfrm>
            <a:off x="3352800" y="6248400"/>
            <a:ext cx="2895600" cy="457200"/>
          </a:xfrm>
        </p:spPr>
        <p:txBody>
          <a:bodyPr/>
          <a:lstStyle>
            <a:lvl1pPr>
              <a:defRPr/>
            </a:lvl1pPr>
          </a:lstStyle>
          <a:p>
            <a:endParaRPr lang="ru-RU" altLang="ru-RU"/>
          </a:p>
        </p:txBody>
      </p:sp>
      <p:sp>
        <p:nvSpPr>
          <p:cNvPr id="9" name="Номер слайда 8"/>
          <p:cNvSpPr>
            <a:spLocks noGrp="1"/>
          </p:cNvSpPr>
          <p:nvPr>
            <p:ph type="sldNum" sz="quarter" idx="12"/>
          </p:nvPr>
        </p:nvSpPr>
        <p:spPr>
          <a:xfrm>
            <a:off x="6705600" y="6248400"/>
            <a:ext cx="1905000" cy="457200"/>
          </a:xfrm>
        </p:spPr>
        <p:txBody>
          <a:bodyPr/>
          <a:lstStyle>
            <a:lvl1pPr>
              <a:defRPr/>
            </a:lvl1pPr>
          </a:lstStyle>
          <a:p>
            <a:fld id="{CFAD4AAF-0487-4DAB-9849-E9A45C9BC61F}" type="slidenum">
              <a:rPr lang="ru-RU" altLang="ru-RU"/>
              <a:pPr/>
              <a:t>‹#›</a:t>
            </a:fld>
            <a:endParaRPr lang="ru-RU" altLang="ru-RU"/>
          </a:p>
        </p:txBody>
      </p:sp>
    </p:spTree>
    <p:extLst>
      <p:ext uri="{BB962C8B-B14F-4D97-AF65-F5344CB8AC3E}">
        <p14:creationId xmlns:p14="http://schemas.microsoft.com/office/powerpoint/2010/main" xmlns="" val="2841923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pPr>
              <a:defRPr/>
            </a:pPr>
            <a:fld id="{FDD3675F-7CFB-4795-B9D1-BEA411B1BA62}" type="datetimeFigureOut">
              <a:rPr lang="ru-RU" smtClean="0"/>
              <a:pPr>
                <a:defRPr/>
              </a:pPr>
              <a:t>20.12.2016</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1AC7D779-76BF-458B-9300-4518422AE799}" type="slidenum">
              <a:rPr lang="ru-RU" altLang="ru-RU" smtClean="0"/>
              <a:pPr/>
              <a:t>‹#›</a:t>
            </a:fld>
            <a:endParaRPr lang="ru-RU" alt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47AF211D-5F1F-4A95-89BD-F77DEF158874}" type="datetimeFigureOut">
              <a:rPr lang="ru-RU" smtClean="0"/>
              <a:pPr>
                <a:defRPr/>
              </a:pPr>
              <a:t>20.12.2016</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8BE4C208-7CE6-4C1C-83DE-B6B2F3130510}" type="slidenum">
              <a:rPr lang="ru-RU" altLang="ru-RU" smtClean="0"/>
              <a:pPr/>
              <a:t>‹#›</a:t>
            </a:fld>
            <a:endParaRPr lang="ru-RU" alt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pPr>
              <a:defRPr/>
            </a:pPr>
            <a:fld id="{1061F0FB-DC2C-409F-A336-CFB2E620BC9E}" type="datetimeFigureOut">
              <a:rPr lang="ru-RU" smtClean="0"/>
              <a:pPr>
                <a:defRPr/>
              </a:pPr>
              <a:t>20.12.2016</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fld id="{72E07BE8-0897-4E58-AA2C-1F5B2EFB42FD}" type="slidenum">
              <a:rPr lang="ru-RU" altLang="ru-RU" smtClean="0"/>
              <a:pPr/>
              <a:t>‹#›</a:t>
            </a:fld>
            <a:endParaRPr lang="ru-RU" alt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pPr>
              <a:defRPr/>
            </a:pPr>
            <a:fld id="{FE5F162F-5AF8-4542-9FEA-9A722DC69538}" type="datetimeFigureOut">
              <a:rPr lang="ru-RU" smtClean="0"/>
              <a:pPr>
                <a:defRPr/>
              </a:pPr>
              <a:t>20.12.2016</a:t>
            </a:fld>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fld id="{2A786A13-DD74-4FB4-ADCC-AA522975B74F}" type="slidenum">
              <a:rPr lang="ru-RU" altLang="ru-RU" smtClean="0"/>
              <a:pPr/>
              <a:t>‹#›</a:t>
            </a:fld>
            <a:endParaRPr lang="ru-RU" alt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pPr>
              <a:defRPr/>
            </a:pPr>
            <a:fld id="{B750F677-EF70-4D2D-9A1E-9EA3E98BDA0B}" type="datetimeFigureOut">
              <a:rPr lang="ru-RU" smtClean="0"/>
              <a:pPr>
                <a:defRPr/>
              </a:pPr>
              <a:t>20.12.2016</a:t>
            </a:fld>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fld id="{312BA017-A4D7-4155-A60A-40A7153B6E85}" type="slidenum">
              <a:rPr lang="ru-RU" altLang="ru-RU" smtClean="0"/>
              <a:pPr/>
              <a:t>‹#›</a:t>
            </a:fld>
            <a:endParaRPr lang="ru-RU" alt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0F3F2D4-2547-434E-89A5-5893745E8C29}" type="datetimeFigureOut">
              <a:rPr lang="ru-RU" smtClean="0"/>
              <a:pPr>
                <a:defRPr/>
              </a:pPr>
              <a:t>20.12.2016</a:t>
            </a:fld>
            <a:endParaRPr lang="ru-RU"/>
          </a:p>
        </p:txBody>
      </p:sp>
      <p:sp>
        <p:nvSpPr>
          <p:cNvPr id="3" name="Footer Placeholder 2"/>
          <p:cNvSpPr>
            <a:spLocks noGrp="1"/>
          </p:cNvSpPr>
          <p:nvPr>
            <p:ph type="ftr" sz="quarter" idx="11"/>
          </p:nvPr>
        </p:nvSpPr>
        <p:spPr/>
        <p:txBody>
          <a:bodyPr/>
          <a:lstStyle/>
          <a:p>
            <a:pPr>
              <a:defRPr/>
            </a:pPr>
            <a:endParaRPr lang="ru-RU"/>
          </a:p>
        </p:txBody>
      </p:sp>
      <p:sp>
        <p:nvSpPr>
          <p:cNvPr id="4" name="Slide Number Placeholder 3"/>
          <p:cNvSpPr>
            <a:spLocks noGrp="1"/>
          </p:cNvSpPr>
          <p:nvPr>
            <p:ph type="sldNum" sz="quarter" idx="12"/>
          </p:nvPr>
        </p:nvSpPr>
        <p:spPr/>
        <p:txBody>
          <a:bodyPr/>
          <a:lstStyle/>
          <a:p>
            <a:fld id="{7C131CEC-EFEC-4D99-8753-9F94C0E2EC32}" type="slidenum">
              <a:rPr lang="ru-RU" altLang="ru-RU" smtClean="0"/>
              <a:pPr/>
              <a:t>‹#›</a:t>
            </a:fld>
            <a:endParaRPr lang="ru-RU" alt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ru-RU" smtClean="0"/>
              <a:t>Образец заголовка</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F9034626-4794-4236-AF52-2466621C977E}" type="datetimeFigureOut">
              <a:rPr lang="ru-RU" smtClean="0"/>
              <a:pPr>
                <a:defRPr/>
              </a:pPr>
              <a:t>20.12.2016</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fld id="{F53AF1C9-27FC-4BF0-A7F5-B0392CF15512}" type="slidenum">
              <a:rPr lang="ru-RU" altLang="ru-RU" smtClean="0"/>
              <a:pPr/>
              <a:t>‹#›</a:t>
            </a:fld>
            <a:endParaRPr lang="ru-RU" altLang="ru-RU"/>
          </a:p>
        </p:txBody>
      </p:sp>
      <p:sp>
        <p:nvSpPr>
          <p:cNvPr id="9" name="Content Placeholder 8"/>
          <p:cNvSpPr>
            <a:spLocks noGrp="1"/>
          </p:cNvSpPr>
          <p:nvPr>
            <p:ph sz="quarter" idx="13"/>
          </p:nvPr>
        </p:nvSpPr>
        <p:spPr>
          <a:xfrm>
            <a:off x="304800" y="381000"/>
            <a:ext cx="7772400" cy="494284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ru-RU" smtClean="0"/>
              <a:t>Образец заголовка</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8" name="Date Placeholder 7"/>
          <p:cNvSpPr>
            <a:spLocks noGrp="1"/>
          </p:cNvSpPr>
          <p:nvPr>
            <p:ph type="dt" sz="half" idx="10"/>
          </p:nvPr>
        </p:nvSpPr>
        <p:spPr/>
        <p:txBody>
          <a:bodyPr/>
          <a:lstStyle/>
          <a:p>
            <a:pPr>
              <a:defRPr/>
            </a:pPr>
            <a:fld id="{95C2BC89-4E30-4745-B813-10FC370D97E1}" type="datetimeFigureOut">
              <a:rPr lang="ru-RU" smtClean="0"/>
              <a:pPr>
                <a:defRPr/>
              </a:pPr>
              <a:t>20.12.2016</a:t>
            </a:fld>
            <a:endParaRPr lang="ru-RU"/>
          </a:p>
        </p:txBody>
      </p:sp>
      <p:sp>
        <p:nvSpPr>
          <p:cNvPr id="9" name="Slide Number Placeholder 8"/>
          <p:cNvSpPr>
            <a:spLocks noGrp="1"/>
          </p:cNvSpPr>
          <p:nvPr>
            <p:ph type="sldNum" sz="quarter" idx="11"/>
          </p:nvPr>
        </p:nvSpPr>
        <p:spPr/>
        <p:txBody>
          <a:bodyPr/>
          <a:lstStyle/>
          <a:p>
            <a:fld id="{C9D065E0-50EE-41FC-B774-52C067B47854}" type="slidenum">
              <a:rPr lang="ru-RU" altLang="ru-RU" smtClean="0"/>
              <a:pPr/>
              <a:t>‹#›</a:t>
            </a:fld>
            <a:endParaRPr lang="ru-RU" altLang="ru-RU"/>
          </a:p>
        </p:txBody>
      </p:sp>
      <p:sp>
        <p:nvSpPr>
          <p:cNvPr id="10" name="Footer Placeholder 9"/>
          <p:cNvSpPr>
            <a:spLocks noGrp="1"/>
          </p:cNvSpPr>
          <p:nvPr>
            <p:ph type="ftr" sz="quarter" idx="12"/>
          </p:nvPr>
        </p:nvSpPr>
        <p:spPr/>
        <p:txBody>
          <a:bodyPr/>
          <a:lstStyle/>
          <a:p>
            <a:pPr>
              <a:defRPr/>
            </a:pPr>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C9C20C01-112E-4449-B14A-3AEFAD3714AF}" type="slidenum">
              <a:rPr lang="ru-RU" altLang="ru-RU" smtClean="0"/>
              <a:pPr/>
              <a:t>‹#›</a:t>
            </a:fld>
            <a:endParaRPr lang="ru-RU" altLang="ru-RU"/>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pPr>
              <a:defRPr/>
            </a:pPr>
            <a:endParaRPr lang="ru-RU"/>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pPr>
              <a:defRPr/>
            </a:pPr>
            <a:fld id="{44645F7A-35C1-484F-8FB5-55BB9BF55622}" type="datetimeFigureOut">
              <a:rPr lang="ru-RU" smtClean="0"/>
              <a:pPr>
                <a:defRPr/>
              </a:pPr>
              <a:t>20.12.2016</a:t>
            </a:fld>
            <a:endParaRPr lang="ru-RU"/>
          </a:p>
        </p:txBody>
      </p:sp>
    </p:spTree>
  </p:cSld>
  <p:clrMap bg1="lt1" tx1="dk1" bg2="lt2" tx2="dk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11" r:id="rId6"/>
    <p:sldLayoutId id="2147483812" r:id="rId7"/>
    <p:sldLayoutId id="2147483813" r:id="rId8"/>
    <p:sldLayoutId id="2147483814" r:id="rId9"/>
    <p:sldLayoutId id="2147483815" r:id="rId10"/>
    <p:sldLayoutId id="2147483816" r:id="rId11"/>
    <p:sldLayoutId id="2147483817" r:id="rId12"/>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9.bin"/><Relationship Id="rId5" Type="http://schemas.openxmlformats.org/officeDocument/2006/relationships/image" Target="../media/image19.png"/><Relationship Id="rId4" Type="http://schemas.openxmlformats.org/officeDocument/2006/relationships/image" Target="../media/image18.wmf"/></Relationships>
</file>

<file path=ppt/slides/_rels/slide11.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2.xml"/><Relationship Id="rId1" Type="http://schemas.openxmlformats.org/officeDocument/2006/relationships/vmlDrawing" Target="../drawings/vmlDrawing5.vml"/><Relationship Id="rId4" Type="http://schemas.openxmlformats.org/officeDocument/2006/relationships/slide" Target="slide13.xml"/></Relationships>
</file>

<file path=ppt/slides/_rels/slide18.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hyperlink" Target="&#1075;&#1077;&#1085;&#1077;&#1088;&#1080;&#1088;&#1086;&#1074;&#1072;&#1085;&#1080;&#1077;%20&#1101;&#1083;%20&#1090;&#1086;&#1082;&#1072;.sw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2.xml"/><Relationship Id="rId7" Type="http://schemas.openxmlformats.org/officeDocument/2006/relationships/oleObject" Target="../embeddings/oleObject4.bin"/><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vmlDrawing" Target="../drawings/vmlDrawing2.vml"/><Relationship Id="rId6" Type="http://schemas.openxmlformats.org/officeDocument/2006/relationships/oleObject" Target="../embeddings/oleObject8.bin"/><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1.xml"/><Relationship Id="rId1" Type="http://schemas.openxmlformats.org/officeDocument/2006/relationships/vmlDrawing" Target="../drawings/vmlDrawing3.vml"/><Relationship Id="rId4"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3568" y="548680"/>
            <a:ext cx="6552728" cy="2677656"/>
          </a:xfrm>
          <a:prstGeom prst="rect">
            <a:avLst/>
          </a:prstGeom>
          <a:noFill/>
        </p:spPr>
        <p:txBody>
          <a:bodyPr wrap="square">
            <a:spAutoFit/>
          </a:bodyPr>
          <a:lstStyle/>
          <a:p>
            <a:pPr fontAlgn="auto">
              <a:spcBef>
                <a:spcPts val="0"/>
              </a:spcBef>
              <a:spcAft>
                <a:spcPts val="0"/>
              </a:spcAft>
              <a:defRPr/>
            </a:pPr>
            <a:r>
              <a:rPr lang="ru-RU" sz="5400" dirty="0" smtClean="0">
                <a:solidFill>
                  <a:schemeClr val="accent4">
                    <a:lumMod val="50000"/>
                  </a:schemeClr>
                </a:solidFill>
                <a:latin typeface="+mj-lt"/>
              </a:rPr>
              <a:t>Фотоприемники и Солнечные </a:t>
            </a:r>
            <a:r>
              <a:rPr lang="ru-RU" sz="5400" dirty="0">
                <a:solidFill>
                  <a:schemeClr val="accent4">
                    <a:lumMod val="50000"/>
                  </a:schemeClr>
                </a:solidFill>
                <a:latin typeface="+mj-lt"/>
              </a:rPr>
              <a:t>батареи</a:t>
            </a:r>
          </a:p>
          <a:p>
            <a:pPr algn="ctr" fontAlgn="auto">
              <a:spcBef>
                <a:spcPts val="0"/>
              </a:spcBef>
              <a:spcAft>
                <a:spcPts val="0"/>
              </a:spcAft>
              <a:defRPr/>
            </a:pPr>
            <a:endParaRPr lang="ru-RU" sz="6000" dirty="0">
              <a:latin typeface="+mj-lt"/>
            </a:endParaRPr>
          </a:p>
        </p:txBody>
      </p:sp>
      <p:pic>
        <p:nvPicPr>
          <p:cNvPr id="8196" name="Picture 4" descr="Картинки по запросу Солнечные батареи"/>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20712571">
            <a:off x="2679821" y="3257947"/>
            <a:ext cx="2934393" cy="2934393"/>
          </a:xfrm>
          <a:prstGeom prst="rect">
            <a:avLst/>
          </a:prstGeom>
          <a:noFill/>
          <a:extLst>
            <a:ext uri="{909E8E84-426E-40DD-AFC4-6F175D3DCCD1}">
              <a14:hiddenFill xmlns:a14="http://schemas.microsoft.com/office/drawing/2010/main" xmlns="">
                <a:solidFill>
                  <a:srgbClr val="FFFFFF"/>
                </a:solidFill>
              </a14:hiddenFill>
            </a:ext>
          </a:extLst>
        </p:spPr>
      </p:pic>
      <p:pic>
        <p:nvPicPr>
          <p:cNvPr id="5" name="Picture 12" descr="DOC000264673"/>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rot="17195663">
            <a:off x="492668" y="4578683"/>
            <a:ext cx="1786652" cy="2135668"/>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extBox 1"/>
          <p:cNvSpPr txBox="1"/>
          <p:nvPr/>
        </p:nvSpPr>
        <p:spPr>
          <a:xfrm>
            <a:off x="6588224" y="4725144"/>
            <a:ext cx="1584176" cy="369332"/>
          </a:xfrm>
          <a:prstGeom prst="rect">
            <a:avLst/>
          </a:prstGeom>
          <a:noFill/>
        </p:spPr>
        <p:txBody>
          <a:bodyPr wrap="square" rtlCol="0">
            <a:spAutoFit/>
          </a:bodyPr>
          <a:lstStyle/>
          <a:p>
            <a:endParaRPr lang="ru-RU" dirty="0"/>
          </a:p>
        </p:txBody>
      </p:sp>
      <p:sp>
        <p:nvSpPr>
          <p:cNvPr id="3" name="TextBox 2"/>
          <p:cNvSpPr txBox="1"/>
          <p:nvPr/>
        </p:nvSpPr>
        <p:spPr>
          <a:xfrm>
            <a:off x="6012160" y="3340150"/>
            <a:ext cx="2520280" cy="2308324"/>
          </a:xfrm>
          <a:prstGeom prst="rect">
            <a:avLst/>
          </a:prstGeom>
          <a:noFill/>
        </p:spPr>
        <p:txBody>
          <a:bodyPr wrap="square" rtlCol="0">
            <a:spAutoFit/>
          </a:bodyPr>
          <a:lstStyle/>
          <a:p>
            <a:r>
              <a:rPr lang="ru-RU" b="1" dirty="0" smtClean="0"/>
              <a:t>Работу </a:t>
            </a:r>
            <a:r>
              <a:rPr lang="ru-RU" b="1" dirty="0"/>
              <a:t>в</a:t>
            </a:r>
            <a:r>
              <a:rPr lang="ru-RU" b="1" dirty="0" smtClean="0"/>
              <a:t>ыполнили </a:t>
            </a:r>
            <a:r>
              <a:rPr lang="ru-RU" b="1" dirty="0"/>
              <a:t>:</a:t>
            </a:r>
            <a:endParaRPr lang="ru-RU" dirty="0"/>
          </a:p>
          <a:p>
            <a:r>
              <a:rPr lang="ru-RU" dirty="0" smtClean="0"/>
              <a:t>Студенты группы </a:t>
            </a:r>
            <a:r>
              <a:rPr lang="ru-RU" smtClean="0"/>
              <a:t>№21317</a:t>
            </a:r>
            <a:endParaRPr lang="ru-RU" dirty="0" smtClean="0"/>
          </a:p>
          <a:p>
            <a:r>
              <a:rPr lang="ru-RU" dirty="0" smtClean="0"/>
              <a:t>Шеленков </a:t>
            </a:r>
            <a:r>
              <a:rPr lang="ru-RU" dirty="0"/>
              <a:t>Савелий </a:t>
            </a:r>
            <a:r>
              <a:rPr lang="ru-RU" dirty="0" smtClean="0"/>
              <a:t>Олегович</a:t>
            </a:r>
          </a:p>
          <a:p>
            <a:r>
              <a:rPr lang="ru-RU" dirty="0" smtClean="0"/>
              <a:t>Гук Ирина </a:t>
            </a:r>
            <a:r>
              <a:rPr lang="ru-RU" dirty="0" err="1" smtClean="0"/>
              <a:t>Любомировна</a:t>
            </a:r>
            <a:endParaRPr lang="ru-RU" dirty="0"/>
          </a:p>
          <a:p>
            <a:endParaRPr lang="ru-RU" dirty="0"/>
          </a:p>
        </p:txBody>
      </p:sp>
      <p:sp>
        <p:nvSpPr>
          <p:cNvPr id="6" name="TextBox 5"/>
          <p:cNvSpPr txBox="1"/>
          <p:nvPr/>
        </p:nvSpPr>
        <p:spPr>
          <a:xfrm>
            <a:off x="1" y="6518280"/>
            <a:ext cx="9144000" cy="369332"/>
          </a:xfrm>
          <a:prstGeom prst="rect">
            <a:avLst/>
          </a:prstGeom>
          <a:noFill/>
        </p:spPr>
        <p:txBody>
          <a:bodyPr wrap="square" rtlCol="0">
            <a:spAutoFit/>
          </a:bodyPr>
          <a:lstStyle/>
          <a:p>
            <a:pPr algn="ctr"/>
            <a:r>
              <a:rPr lang="ru-RU" dirty="0" smtClean="0"/>
              <a:t>Петрозаводск 2016</a:t>
            </a:r>
            <a:endParaRPr lang="ru-RU"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ou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0286" y="-140257"/>
            <a:ext cx="6347713" cy="1115066"/>
          </a:xfrm>
        </p:spPr>
        <p:txBody>
          <a:bodyPr>
            <a:normAutofit/>
          </a:bodyPr>
          <a:lstStyle/>
          <a:p>
            <a:pPr algn="ctr" fontAlgn="auto">
              <a:spcAft>
                <a:spcPts val="0"/>
              </a:spcAft>
              <a:defRPr/>
            </a:pPr>
            <a:r>
              <a:rPr lang="ru-RU" sz="3300" b="1" dirty="0" smtClean="0">
                <a:solidFill>
                  <a:schemeClr val="tx2">
                    <a:satMod val="130000"/>
                  </a:schemeClr>
                </a:solidFill>
              </a:rPr>
              <a:t>Фототранзистор</a:t>
            </a:r>
            <a:endParaRPr lang="ru-RU" dirty="0">
              <a:solidFill>
                <a:schemeClr val="tx2">
                  <a:satMod val="130000"/>
                </a:schemeClr>
              </a:solidFill>
            </a:endParaRPr>
          </a:p>
        </p:txBody>
      </p:sp>
      <p:sp>
        <p:nvSpPr>
          <p:cNvPr id="18436" name="TextBox 4"/>
          <p:cNvSpPr txBox="1">
            <a:spLocks noChangeArrowheads="1"/>
          </p:cNvSpPr>
          <p:nvPr/>
        </p:nvSpPr>
        <p:spPr bwMode="auto">
          <a:xfrm>
            <a:off x="395536" y="5624103"/>
            <a:ext cx="7920037" cy="98488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fontAlgn="base">
              <a:spcBef>
                <a:spcPct val="0"/>
              </a:spcBef>
              <a:spcAft>
                <a:spcPct val="0"/>
              </a:spcAft>
              <a:defRPr>
                <a:solidFill>
                  <a:schemeClr val="tx1"/>
                </a:solidFill>
                <a:latin typeface="Corbel" panose="020B0503020204020204" pitchFamily="34" charset="0"/>
              </a:defRPr>
            </a:lvl6pPr>
            <a:lvl7pPr marL="2971800" indent="-228600" fontAlgn="base">
              <a:spcBef>
                <a:spcPct val="0"/>
              </a:spcBef>
              <a:spcAft>
                <a:spcPct val="0"/>
              </a:spcAft>
              <a:defRPr>
                <a:solidFill>
                  <a:schemeClr val="tx1"/>
                </a:solidFill>
                <a:latin typeface="Corbel" panose="020B0503020204020204" pitchFamily="34" charset="0"/>
              </a:defRPr>
            </a:lvl7pPr>
            <a:lvl8pPr marL="3429000" indent="-228600" fontAlgn="base">
              <a:spcBef>
                <a:spcPct val="0"/>
              </a:spcBef>
              <a:spcAft>
                <a:spcPct val="0"/>
              </a:spcAft>
              <a:defRPr>
                <a:solidFill>
                  <a:schemeClr val="tx1"/>
                </a:solidFill>
                <a:latin typeface="Corbel" panose="020B0503020204020204" pitchFamily="34" charset="0"/>
              </a:defRPr>
            </a:lvl8pPr>
            <a:lvl9pPr marL="3886200" indent="-228600" fontAlgn="base">
              <a:spcBef>
                <a:spcPct val="0"/>
              </a:spcBef>
              <a:spcAft>
                <a:spcPct val="0"/>
              </a:spcAft>
              <a:defRPr>
                <a:solidFill>
                  <a:schemeClr val="tx1"/>
                </a:solidFill>
                <a:latin typeface="Corbel" panose="020B0503020204020204" pitchFamily="34" charset="0"/>
              </a:defRPr>
            </a:lvl9pPr>
          </a:lstStyle>
          <a:p>
            <a:r>
              <a:rPr lang="ru-RU" altLang="ru-RU" sz="2000" dirty="0"/>
              <a:t>     Фототранзистор действует также как и остальные фотодетекторы, однако  транзисторный эффект обеспечивает усиление фототока. </a:t>
            </a:r>
            <a:endParaRPr lang="ru-RU" altLang="ru-RU" sz="2000" dirty="0" smtClean="0"/>
          </a:p>
          <a:p>
            <a:endParaRPr lang="ru-RU" altLang="ru-RU" dirty="0"/>
          </a:p>
        </p:txBody>
      </p:sp>
      <p:pic>
        <p:nvPicPr>
          <p:cNvPr id="5" name="Picture 33"/>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69453" y="1858711"/>
            <a:ext cx="3738389" cy="262482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6" name="Picture 28"/>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3726079" y="939730"/>
            <a:ext cx="4572000" cy="37385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aphicFrame>
        <p:nvGraphicFramePr>
          <p:cNvPr id="7" name="Object 29"/>
          <p:cNvGraphicFramePr>
            <a:graphicFrameLocks noChangeAspect="1"/>
          </p:cNvGraphicFramePr>
          <p:nvPr>
            <p:extLst>
              <p:ext uri="{D42A27DB-BD31-4B8C-83A1-F6EECF244321}">
                <p14:modId xmlns:p14="http://schemas.microsoft.com/office/powerpoint/2010/main" xmlns="" val="3932585282"/>
              </p:ext>
            </p:extLst>
          </p:nvPr>
        </p:nvGraphicFramePr>
        <p:xfrm>
          <a:off x="730286" y="4635448"/>
          <a:ext cx="2743200" cy="820738"/>
        </p:xfrm>
        <a:graphic>
          <a:graphicData uri="http://schemas.openxmlformats.org/presentationml/2006/ole">
            <p:oleObj spid="_x0000_s34830" name="Уравнение" r:id="rId6" imgW="1485255" imgH="444307" progId="Equation.3">
              <p:embed/>
            </p:oleObj>
          </a:graphicData>
        </a:graphic>
      </p:graphicFrame>
      <p:graphicFrame>
        <p:nvGraphicFramePr>
          <p:cNvPr id="8" name="Object 38"/>
          <p:cNvGraphicFramePr>
            <a:graphicFrameLocks noGrp="1" noChangeAspect="1"/>
          </p:cNvGraphicFramePr>
          <p:nvPr>
            <p:ph/>
            <p:extLst>
              <p:ext uri="{D42A27DB-BD31-4B8C-83A1-F6EECF244321}">
                <p14:modId xmlns:p14="http://schemas.microsoft.com/office/powerpoint/2010/main" xmlns="" val="1473875337"/>
              </p:ext>
            </p:extLst>
          </p:nvPr>
        </p:nvGraphicFramePr>
        <p:xfrm>
          <a:off x="4327063" y="4414936"/>
          <a:ext cx="2828925" cy="1081087"/>
        </p:xfrm>
        <a:graphic>
          <a:graphicData uri="http://schemas.openxmlformats.org/presentationml/2006/ole">
            <p:oleObj spid="_x0000_s34831" name="Уравнение" r:id="rId7" imgW="1129810" imgH="431613" progId="Equation.3">
              <p:embed/>
            </p:oleObj>
          </a:graphicData>
        </a:graphic>
      </p:graphicFrame>
    </p:spTree>
  </p:cSld>
  <p:clrMapOvr>
    <a:masterClrMapping/>
  </p:clrMapOvr>
  <p:transition>
    <p:pull dir="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8382000" cy="1066800"/>
          </a:xfrm>
        </p:spPr>
        <p:txBody>
          <a:bodyPr>
            <a:normAutofit/>
          </a:bodyPr>
          <a:lstStyle/>
          <a:p>
            <a:r>
              <a:rPr lang="ru-RU" altLang="ru-RU" sz="4000" dirty="0" smtClean="0">
                <a:solidFill>
                  <a:schemeClr val="tx1"/>
                </a:solidFill>
              </a:rPr>
              <a:t>Солнечные Батареи</a:t>
            </a:r>
            <a:endParaRPr lang="ru-RU" sz="4000" dirty="0">
              <a:solidFill>
                <a:schemeClr val="tx1"/>
              </a:solidFill>
            </a:endParaRPr>
          </a:p>
        </p:txBody>
      </p:sp>
      <p:sp>
        <p:nvSpPr>
          <p:cNvPr id="3" name="Объект 2"/>
          <p:cNvSpPr>
            <a:spLocks noGrp="1"/>
          </p:cNvSpPr>
          <p:nvPr>
            <p:ph idx="1"/>
          </p:nvPr>
        </p:nvSpPr>
        <p:spPr/>
        <p:txBody>
          <a:bodyPr/>
          <a:lstStyle/>
          <a:p>
            <a:r>
              <a:rPr lang="ru-RU" altLang="ru-RU" b="1" dirty="0"/>
              <a:t>Солнечные батареи </a:t>
            </a:r>
            <a:r>
              <a:rPr lang="ru-RU" altLang="ru-RU" dirty="0" smtClean="0"/>
              <a:t>– </a:t>
            </a:r>
            <a:r>
              <a:rPr lang="ru-RU" altLang="ru-RU" sz="2400" dirty="0" smtClean="0"/>
              <a:t>такой же фотоприемник </a:t>
            </a:r>
            <a:r>
              <a:rPr lang="ru-RU" altLang="ru-RU" sz="2400" dirty="0"/>
              <a:t>на </a:t>
            </a:r>
            <a:r>
              <a:rPr lang="en-US" altLang="ru-RU" sz="2400" dirty="0"/>
              <a:t>p-n </a:t>
            </a:r>
            <a:r>
              <a:rPr lang="ru-RU" altLang="ru-RU" sz="2400" dirty="0" smtClean="0"/>
              <a:t>переходе, как и остальные, только </a:t>
            </a:r>
            <a:r>
              <a:rPr lang="ru-RU" altLang="ru-RU" sz="2400" dirty="0"/>
              <a:t>его </a:t>
            </a:r>
            <a:r>
              <a:rPr lang="ru-RU" altLang="ru-RU" sz="2400" dirty="0" smtClean="0"/>
              <a:t>главная задача </a:t>
            </a:r>
            <a:r>
              <a:rPr lang="ru-RU" altLang="ru-RU" sz="2400" dirty="0"/>
              <a:t>обеспечить </a:t>
            </a:r>
            <a:r>
              <a:rPr lang="ru-RU" altLang="ru-RU" sz="2400" dirty="0" smtClean="0"/>
              <a:t>максимальную мощность на </a:t>
            </a:r>
            <a:r>
              <a:rPr lang="ru-RU" altLang="ru-RU" sz="2400" dirty="0"/>
              <a:t>выходе.</a:t>
            </a:r>
          </a:p>
          <a:p>
            <a:endParaRPr lang="ru-RU" dirty="0"/>
          </a:p>
        </p:txBody>
      </p:sp>
      <p:grpSp>
        <p:nvGrpSpPr>
          <p:cNvPr id="4" name="Группа 23"/>
          <p:cNvGrpSpPr>
            <a:grpSpLocks/>
          </p:cNvGrpSpPr>
          <p:nvPr/>
        </p:nvGrpSpPr>
        <p:grpSpPr bwMode="auto">
          <a:xfrm>
            <a:off x="591691" y="3068960"/>
            <a:ext cx="2808288" cy="2694201"/>
            <a:chOff x="3706964" y="3789040"/>
            <a:chExt cx="2808312" cy="2693157"/>
          </a:xfrm>
        </p:grpSpPr>
        <p:pic>
          <p:nvPicPr>
            <p:cNvPr id="5" name="Рисунок 2" descr="C:\Documents and Settings\Admin\Рабочий стол\Солнечная батарея\ФОТО для доклада\2- фото батареи.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l="43742" t="25891" r="31236" b="40143"/>
            <a:stretch>
              <a:fillRect/>
            </a:stretch>
          </p:blipFill>
          <p:spPr bwMode="auto">
            <a:xfrm>
              <a:off x="3958992" y="3789040"/>
              <a:ext cx="2304256" cy="23363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TextBox 19"/>
            <p:cNvSpPr txBox="1">
              <a:spLocks noChangeArrowheads="1"/>
            </p:cNvSpPr>
            <p:nvPr/>
          </p:nvSpPr>
          <p:spPr bwMode="auto">
            <a:xfrm>
              <a:off x="3706964" y="6174539"/>
              <a:ext cx="2808312" cy="30765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r>
                <a:rPr lang="ru-RU" altLang="ru-RU" sz="1400" b="1" dirty="0" smtClean="0">
                  <a:latin typeface="Times New Roman" pitchFamily="18" charset="0"/>
                  <a:cs typeface="Times New Roman" pitchFamily="18" charset="0"/>
                </a:rPr>
                <a:t>Солнечная батарея</a:t>
              </a:r>
              <a:endParaRPr lang="ru-RU" altLang="ru-RU" sz="1400" b="1" dirty="0">
                <a:latin typeface="Times New Roman" pitchFamily="18" charset="0"/>
                <a:cs typeface="Times New Roman" pitchFamily="18" charset="0"/>
              </a:endParaRPr>
            </a:p>
          </p:txBody>
        </p:sp>
      </p:grpSp>
      <p:grpSp>
        <p:nvGrpSpPr>
          <p:cNvPr id="7" name="Группа 22"/>
          <p:cNvGrpSpPr>
            <a:grpSpLocks/>
          </p:cNvGrpSpPr>
          <p:nvPr/>
        </p:nvGrpSpPr>
        <p:grpSpPr bwMode="auto">
          <a:xfrm>
            <a:off x="4644008" y="3751961"/>
            <a:ext cx="3132138" cy="2809875"/>
            <a:chOff x="3310951" y="641954"/>
            <a:chExt cx="3133257" cy="2809214"/>
          </a:xfrm>
        </p:grpSpPr>
        <p:pic>
          <p:nvPicPr>
            <p:cNvPr id="8" name="Рисунок 2" descr="Солнечная электростанция"/>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310951" y="641954"/>
              <a:ext cx="3133257" cy="24482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TextBox 8"/>
            <p:cNvSpPr txBox="1"/>
            <p:nvPr/>
          </p:nvSpPr>
          <p:spPr>
            <a:xfrm>
              <a:off x="3720672" y="3143265"/>
              <a:ext cx="2436095" cy="307903"/>
            </a:xfrm>
            <a:prstGeom prst="rect">
              <a:avLst/>
            </a:prstGeom>
            <a:noFill/>
          </p:spPr>
          <p:txBody>
            <a:bodyPr>
              <a:spAutoFit/>
            </a:bodyPr>
            <a:lstStyle/>
            <a:p>
              <a:pPr algn="ctr">
                <a:defRPr/>
              </a:pPr>
              <a:r>
                <a:rPr lang="ru-RU" sz="1400" b="1" dirty="0">
                  <a:effectLst>
                    <a:outerShdw blurRad="38100" dist="38100" dir="2700000" algn="tl">
                      <a:srgbClr val="000000">
                        <a:alpha val="43137"/>
                      </a:srgbClr>
                    </a:outerShdw>
                  </a:effectLst>
                  <a:latin typeface="Times New Roman" pitchFamily="18" charset="0"/>
                  <a:cs typeface="Times New Roman" pitchFamily="18" charset="0"/>
                </a:rPr>
                <a:t>Солнечная электростанция</a:t>
              </a:r>
            </a:p>
          </p:txBody>
        </p:sp>
      </p:grpSp>
    </p:spTree>
    <p:extLst>
      <p:ext uri="{BB962C8B-B14F-4D97-AF65-F5344CB8AC3E}">
        <p14:creationId xmlns:p14="http://schemas.microsoft.com/office/powerpoint/2010/main" xmlns="" val="2374985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50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par>
                          <p:cTn id="8" fill="hold">
                            <p:stCondLst>
                              <p:cond delay="1000"/>
                            </p:stCondLst>
                            <p:childTnLst>
                              <p:par>
                                <p:cTn id="9" presetID="2" presetClass="entr" presetSubtype="3"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1+#ppt_w/2"/>
                                          </p:val>
                                        </p:tav>
                                        <p:tav tm="100000">
                                          <p:val>
                                            <p:strVal val="#ppt_x"/>
                                          </p:val>
                                        </p:tav>
                                      </p:tavLst>
                                    </p:anim>
                                    <p:anim calcmode="lin" valueType="num">
                                      <p:cBhvr additive="base">
                                        <p:cTn id="12" dur="500" fill="hold"/>
                                        <p:tgtEl>
                                          <p:spTgt spid="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altLang="ru-RU" dirty="0">
                <a:solidFill>
                  <a:schemeClr val="tx1"/>
                </a:solidFill>
              </a:rPr>
              <a:t>Характеристики излучения Солнца </a:t>
            </a:r>
            <a:endParaRPr lang="ru-RU" dirty="0">
              <a:solidFill>
                <a:schemeClr val="tx1"/>
              </a:solidFill>
            </a:endParaRPr>
          </a:p>
        </p:txBody>
      </p:sp>
      <p:pic>
        <p:nvPicPr>
          <p:cNvPr id="4" name="Picture 8" descr="1r"/>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a:xfrm>
            <a:off x="0" y="1432024"/>
            <a:ext cx="7596336" cy="4445248"/>
          </a:xfrm>
          <a:noFill/>
        </p:spPr>
      </p:pic>
      <p:sp>
        <p:nvSpPr>
          <p:cNvPr id="6" name="TextBox 5"/>
          <p:cNvSpPr txBox="1"/>
          <p:nvPr/>
        </p:nvSpPr>
        <p:spPr>
          <a:xfrm>
            <a:off x="251520" y="5517232"/>
            <a:ext cx="7825680" cy="1015663"/>
          </a:xfrm>
          <a:prstGeom prst="rect">
            <a:avLst/>
          </a:prstGeom>
          <a:noFill/>
        </p:spPr>
        <p:txBody>
          <a:bodyPr wrap="square" rtlCol="0">
            <a:spAutoFit/>
          </a:bodyPr>
          <a:lstStyle/>
          <a:p>
            <a:r>
              <a:rPr lang="ru-RU" sz="1400" dirty="0"/>
              <a:t>На рисунке приведены четыре кривые, иллюстрирующие спектральное распределение интенсивности солнечного излучения (мощность на единицу площади в единичном интервале длин волн).</a:t>
            </a:r>
          </a:p>
          <a:p>
            <a:endParaRPr lang="ru-RU" dirty="0"/>
          </a:p>
        </p:txBody>
      </p:sp>
    </p:spTree>
    <p:extLst>
      <p:ext uri="{BB962C8B-B14F-4D97-AF65-F5344CB8AC3E}">
        <p14:creationId xmlns:p14="http://schemas.microsoft.com/office/powerpoint/2010/main" xmlns="" val="2360543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altLang="ru-RU" dirty="0">
                <a:solidFill>
                  <a:schemeClr val="tx1"/>
                </a:solidFill>
              </a:rPr>
              <a:t>Солнечные элементы с гетеропереходами</a:t>
            </a:r>
            <a:endParaRPr lang="ru-RU" dirty="0">
              <a:solidFill>
                <a:schemeClr val="tx1"/>
              </a:solidFill>
            </a:endParaRPr>
          </a:p>
        </p:txBody>
      </p:sp>
      <p:pic>
        <p:nvPicPr>
          <p:cNvPr id="4" name="Picture 4" descr="g22">
            <a:hlinkClick r:id="" action="ppaction://hlinkshowjump?jump=nextslide"/>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a:xfrm>
            <a:off x="1950061" y="2142944"/>
            <a:ext cx="5027854" cy="2810674"/>
          </a:xfrm>
          <a:prstGeom prst="rect">
            <a:avLst/>
          </a:prstGeom>
        </p:spPr>
      </p:pic>
      <p:sp>
        <p:nvSpPr>
          <p:cNvPr id="5" name="TextBox 4"/>
          <p:cNvSpPr txBox="1"/>
          <p:nvPr/>
        </p:nvSpPr>
        <p:spPr>
          <a:xfrm>
            <a:off x="683568" y="5733256"/>
            <a:ext cx="7560840" cy="923330"/>
          </a:xfrm>
          <a:prstGeom prst="rect">
            <a:avLst/>
          </a:prstGeom>
          <a:noFill/>
        </p:spPr>
        <p:txBody>
          <a:bodyPr wrap="square" rtlCol="0">
            <a:spAutoFit/>
          </a:bodyPr>
          <a:lstStyle/>
          <a:p>
            <a:r>
              <a:rPr lang="ru-RU" altLang="ru-RU" sz="1200" dirty="0"/>
              <a:t>Фотоны с энергией, большей Eg1, поглощаются в первом полупроводнике, и переход будет </a:t>
            </a:r>
            <a:r>
              <a:rPr lang="ru-RU" altLang="ru-RU" sz="1200" dirty="0" err="1"/>
              <a:t>коллектировать</a:t>
            </a:r>
            <a:r>
              <a:rPr lang="ru-RU" altLang="ru-RU" sz="1200" dirty="0"/>
              <a:t> носители, генерируемые этим излучением на расстоянии от перехода, не превышающем диффузионную длину, либо непосредственно в области пространственного заряда перехода.</a:t>
            </a:r>
          </a:p>
          <a:p>
            <a:endParaRPr lang="ru-RU" dirty="0"/>
          </a:p>
        </p:txBody>
      </p:sp>
    </p:spTree>
    <p:extLst>
      <p:ext uri="{BB962C8B-B14F-4D97-AF65-F5344CB8AC3E}">
        <p14:creationId xmlns:p14="http://schemas.microsoft.com/office/powerpoint/2010/main" xmlns="" val="13357116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8229600" cy="685800"/>
          </a:xfrm>
        </p:spPr>
        <p:txBody>
          <a:bodyPr>
            <a:normAutofit fontScale="90000"/>
          </a:bodyPr>
          <a:lstStyle/>
          <a:p>
            <a:r>
              <a:rPr lang="ru-RU" altLang="ru-RU" dirty="0"/>
              <a:t>Солнечные элементы на барьерах </a:t>
            </a:r>
            <a:r>
              <a:rPr lang="ru-RU" altLang="ru-RU" dirty="0" err="1"/>
              <a:t>Шоттки</a:t>
            </a:r>
            <a:endParaRPr lang="ru-RU" dirty="0"/>
          </a:p>
        </p:txBody>
      </p:sp>
      <p:pic>
        <p:nvPicPr>
          <p:cNvPr id="4" name="Picture 4" descr="r26"/>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a:xfrm>
            <a:off x="2054188" y="1844824"/>
            <a:ext cx="5035624" cy="3275533"/>
          </a:xfrm>
          <a:prstGeom prst="rect">
            <a:avLst/>
          </a:prstGeom>
          <a:noFill/>
        </p:spPr>
      </p:pic>
      <p:sp>
        <p:nvSpPr>
          <p:cNvPr id="5" name="TextBox 4"/>
          <p:cNvSpPr txBox="1"/>
          <p:nvPr/>
        </p:nvSpPr>
        <p:spPr>
          <a:xfrm>
            <a:off x="450812" y="5733256"/>
            <a:ext cx="7937612" cy="923330"/>
          </a:xfrm>
          <a:prstGeom prst="rect">
            <a:avLst/>
          </a:prstGeom>
          <a:noFill/>
        </p:spPr>
        <p:txBody>
          <a:bodyPr wrap="square" rtlCol="0">
            <a:spAutoFit/>
          </a:bodyPr>
          <a:lstStyle/>
          <a:p>
            <a:r>
              <a:rPr lang="ru-RU" altLang="ru-RU" sz="1200" dirty="0">
                <a:cs typeface="Arial" charset="0"/>
              </a:rPr>
              <a:t>Длинноволновый свет, поглощается в нейтральном объёме полупроводника, создаёт электронно-дырочные пары; затем электроны, так же как и в случае обычного р-n - перехода, диффундируют к краю обеднённого слоя, где происходит их </a:t>
            </a:r>
            <a:r>
              <a:rPr lang="ru-RU" altLang="ru-RU" sz="1200" dirty="0" err="1">
                <a:cs typeface="Arial" charset="0"/>
              </a:rPr>
              <a:t>коллектирование</a:t>
            </a:r>
            <a:r>
              <a:rPr lang="ru-RU" altLang="ru-RU" sz="1200" dirty="0">
                <a:cs typeface="Arial" charset="0"/>
              </a:rPr>
              <a:t> (этот фототок на рис. 26 обозначен цифрой 3). </a:t>
            </a:r>
            <a:endParaRPr lang="ru-RU" altLang="ru-RU" sz="1200" dirty="0"/>
          </a:p>
          <a:p>
            <a:endParaRPr lang="ru-RU" dirty="0"/>
          </a:p>
        </p:txBody>
      </p:sp>
    </p:spTree>
    <p:extLst>
      <p:ext uri="{BB962C8B-B14F-4D97-AF65-F5344CB8AC3E}">
        <p14:creationId xmlns:p14="http://schemas.microsoft.com/office/powerpoint/2010/main" xmlns="" val="9984646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ltLang="ru-RU" dirty="0">
                <a:solidFill>
                  <a:schemeClr val="tx1"/>
                </a:solidFill>
              </a:rPr>
              <a:t>Распространенные материалы</a:t>
            </a:r>
            <a:endParaRPr lang="ru-RU" dirty="0">
              <a:solidFill>
                <a:schemeClr val="tx1"/>
              </a:solidFill>
            </a:endParaRPr>
          </a:p>
        </p:txBody>
      </p:sp>
      <p:sp>
        <p:nvSpPr>
          <p:cNvPr id="3" name="Объект 2"/>
          <p:cNvSpPr>
            <a:spLocks noGrp="1"/>
          </p:cNvSpPr>
          <p:nvPr>
            <p:ph idx="1"/>
          </p:nvPr>
        </p:nvSpPr>
        <p:spPr/>
        <p:txBody>
          <a:bodyPr>
            <a:normAutofit/>
          </a:bodyPr>
          <a:lstStyle/>
          <a:p>
            <a:pPr indent="0" algn="just">
              <a:lnSpc>
                <a:spcPct val="80000"/>
              </a:lnSpc>
              <a:buFont typeface="Wingdings" pitchFamily="2" charset="2"/>
              <a:buChar char="ü"/>
              <a:defRPr/>
            </a:pPr>
            <a:endParaRPr lang="ru-RU" sz="1400" b="1" dirty="0" smtClean="0"/>
          </a:p>
          <a:p>
            <a:pPr indent="0" algn="just">
              <a:lnSpc>
                <a:spcPct val="80000"/>
              </a:lnSpc>
              <a:buFont typeface="Wingdings" pitchFamily="2" charset="2"/>
              <a:buChar char="ü"/>
              <a:defRPr/>
            </a:pPr>
            <a:endParaRPr lang="ru-RU" sz="1400" b="1" dirty="0"/>
          </a:p>
          <a:p>
            <a:pPr indent="0" algn="just">
              <a:lnSpc>
                <a:spcPct val="80000"/>
              </a:lnSpc>
              <a:buFont typeface="Wingdings" pitchFamily="2" charset="2"/>
              <a:buChar char="ü"/>
              <a:defRPr/>
            </a:pPr>
            <a:endParaRPr lang="ru-RU" sz="1400" b="1" dirty="0" smtClean="0"/>
          </a:p>
          <a:p>
            <a:pPr indent="0" algn="just">
              <a:lnSpc>
                <a:spcPct val="80000"/>
              </a:lnSpc>
              <a:buFont typeface="Wingdings" pitchFamily="2" charset="2"/>
              <a:buChar char="ü"/>
              <a:defRPr/>
            </a:pPr>
            <a:endParaRPr lang="ru-RU" sz="1400" b="1" dirty="0"/>
          </a:p>
          <a:p>
            <a:pPr indent="0" algn="just">
              <a:lnSpc>
                <a:spcPct val="80000"/>
              </a:lnSpc>
              <a:buFont typeface="Wingdings" pitchFamily="2" charset="2"/>
              <a:buChar char="ü"/>
              <a:defRPr/>
            </a:pPr>
            <a:endParaRPr lang="ru-RU" sz="1400" b="1" dirty="0" smtClean="0"/>
          </a:p>
          <a:p>
            <a:pPr indent="0" algn="just">
              <a:lnSpc>
                <a:spcPct val="80000"/>
              </a:lnSpc>
              <a:buFont typeface="Wingdings" pitchFamily="2" charset="2"/>
              <a:buChar char="ü"/>
              <a:defRPr/>
            </a:pPr>
            <a:r>
              <a:rPr lang="en-US" sz="1400" b="1" dirty="0" smtClean="0"/>
              <a:t>Si</a:t>
            </a:r>
            <a:endParaRPr lang="en-US" sz="1400" b="1" dirty="0"/>
          </a:p>
          <a:p>
            <a:pPr indent="0" algn="just">
              <a:lnSpc>
                <a:spcPct val="80000"/>
              </a:lnSpc>
              <a:buFont typeface="Wingdings" pitchFamily="2" charset="2"/>
              <a:buChar char="ü"/>
              <a:defRPr/>
            </a:pPr>
            <a:r>
              <a:rPr lang="ru-RU" sz="1400" b="1" dirty="0"/>
              <a:t>Арсенид галлия</a:t>
            </a:r>
            <a:r>
              <a:rPr lang="ru-RU" sz="1400" dirty="0"/>
              <a:t> </a:t>
            </a:r>
            <a:r>
              <a:rPr lang="ru-RU" sz="1400" dirty="0" smtClean="0"/>
              <a:t>–ширина </a:t>
            </a:r>
            <a:r>
              <a:rPr lang="ru-RU" sz="1400" dirty="0"/>
              <a:t>запрещенной зоны 1,43 эВ; </a:t>
            </a:r>
            <a:endParaRPr lang="en-US" sz="1400" dirty="0"/>
          </a:p>
          <a:p>
            <a:pPr indent="0" algn="just">
              <a:lnSpc>
                <a:spcPct val="90000"/>
              </a:lnSpc>
              <a:buFont typeface="Wingdings" pitchFamily="2" charset="2"/>
              <a:buChar char="ü"/>
              <a:defRPr/>
            </a:pPr>
            <a:r>
              <a:rPr lang="ru-RU" sz="1400" b="1" dirty="0" smtClean="0"/>
              <a:t>Поликристаллические </a:t>
            </a:r>
            <a:r>
              <a:rPr lang="ru-RU" sz="1400" b="1" dirty="0"/>
              <a:t>тонкие пленки</a:t>
            </a:r>
            <a:r>
              <a:rPr lang="ru-RU" sz="1400" dirty="0"/>
              <a:t> - ширина запрещенной зоны – 1,0 </a:t>
            </a:r>
            <a:r>
              <a:rPr lang="ru-RU" sz="1400" dirty="0" smtClean="0"/>
              <a:t>эВ</a:t>
            </a:r>
            <a:r>
              <a:rPr lang="en-US" sz="1400" dirty="0" smtClean="0"/>
              <a:t>;</a:t>
            </a:r>
            <a:endParaRPr lang="en-US" sz="1400" dirty="0"/>
          </a:p>
          <a:p>
            <a:pPr indent="0" algn="just">
              <a:lnSpc>
                <a:spcPct val="90000"/>
              </a:lnSpc>
              <a:buFont typeface="Wingdings" pitchFamily="2" charset="2"/>
              <a:buChar char="ü"/>
              <a:defRPr/>
            </a:pPr>
            <a:r>
              <a:rPr lang="ru-RU" sz="1400" b="1" dirty="0" err="1"/>
              <a:t>Теллурид</a:t>
            </a:r>
            <a:r>
              <a:rPr lang="ru-RU" sz="1400" b="1" dirty="0"/>
              <a:t> кадмия (</a:t>
            </a:r>
            <a:r>
              <a:rPr lang="ru-RU" sz="1400" b="1" dirty="0" err="1"/>
              <a:t>CdTe</a:t>
            </a:r>
            <a:r>
              <a:rPr lang="ru-RU" sz="1400" b="1" dirty="0"/>
              <a:t>)</a:t>
            </a:r>
            <a:r>
              <a:rPr lang="ru-RU" sz="1400" dirty="0"/>
              <a:t> </a:t>
            </a:r>
            <a:r>
              <a:rPr lang="ru-RU" sz="1400" dirty="0" smtClean="0"/>
              <a:t>–</a:t>
            </a:r>
            <a:r>
              <a:rPr lang="en-US" sz="1400" dirty="0" smtClean="0"/>
              <a:t> </a:t>
            </a:r>
            <a:r>
              <a:rPr lang="ru-RU" sz="1400" dirty="0" smtClean="0"/>
              <a:t>ширина </a:t>
            </a:r>
            <a:r>
              <a:rPr lang="ru-RU" sz="1400" dirty="0"/>
              <a:t>запрещенной зоны </a:t>
            </a:r>
            <a:r>
              <a:rPr lang="ru-RU" sz="1400" dirty="0" smtClean="0"/>
              <a:t>1,44 эВ</a:t>
            </a:r>
            <a:r>
              <a:rPr lang="en-US" sz="1400" dirty="0"/>
              <a:t>;</a:t>
            </a:r>
            <a:r>
              <a:rPr lang="ru-RU" sz="1400" dirty="0" smtClean="0"/>
              <a:t> </a:t>
            </a:r>
            <a:endParaRPr lang="ru-RU" sz="1400" dirty="0"/>
          </a:p>
          <a:p>
            <a:pPr marL="628650" indent="-285750" algn="just">
              <a:lnSpc>
                <a:spcPct val="90000"/>
              </a:lnSpc>
              <a:defRPr/>
            </a:pPr>
            <a:endParaRPr lang="ru-RU" sz="1400" dirty="0"/>
          </a:p>
          <a:p>
            <a:pPr marL="628650" indent="-285750" algn="just">
              <a:lnSpc>
                <a:spcPct val="90000"/>
              </a:lnSpc>
              <a:defRPr/>
            </a:pPr>
            <a:endParaRPr lang="en-US" sz="1400" dirty="0"/>
          </a:p>
          <a:p>
            <a:pPr indent="0" algn="just">
              <a:lnSpc>
                <a:spcPct val="90000"/>
              </a:lnSpc>
              <a:buFont typeface="Wingdings" pitchFamily="2" charset="2"/>
              <a:buChar char="ü"/>
              <a:defRPr/>
            </a:pPr>
            <a:r>
              <a:rPr lang="ru-RU" sz="1400" dirty="0"/>
              <a:t>Среди солнечных элементов особое место занимают батареи, использующие </a:t>
            </a:r>
            <a:r>
              <a:rPr lang="ru-RU" sz="1400" b="1" dirty="0"/>
              <a:t>органические материалы</a:t>
            </a:r>
            <a:r>
              <a:rPr lang="ru-RU" sz="1400" dirty="0"/>
              <a:t>. Коэффициент полезного действия солнечных элементов на основе диоксида титана, покрытого органическим </a:t>
            </a:r>
            <a:r>
              <a:rPr lang="ru-RU" sz="1400" dirty="0" smtClean="0"/>
              <a:t>красителем  </a:t>
            </a:r>
            <a:r>
              <a:rPr lang="ru-RU" sz="1400" dirty="0"/>
              <a:t>~11 %. </a:t>
            </a:r>
          </a:p>
          <a:p>
            <a:pPr indent="0" algn="just">
              <a:lnSpc>
                <a:spcPct val="80000"/>
              </a:lnSpc>
              <a:defRPr/>
            </a:pPr>
            <a:endParaRPr lang="en-US" sz="1400" dirty="0">
              <a:latin typeface="Times New Roman" pitchFamily="18" charset="0"/>
            </a:endParaRPr>
          </a:p>
          <a:p>
            <a:endParaRPr lang="ru-RU" dirty="0"/>
          </a:p>
        </p:txBody>
      </p:sp>
    </p:spTree>
    <p:extLst>
      <p:ext uri="{BB962C8B-B14F-4D97-AF65-F5344CB8AC3E}">
        <p14:creationId xmlns:p14="http://schemas.microsoft.com/office/powerpoint/2010/main" xmlns="" val="9710446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ltLang="ru-RU" dirty="0">
                <a:solidFill>
                  <a:schemeClr val="tx1"/>
                </a:solidFill>
              </a:rPr>
              <a:t>Принцип работы </a:t>
            </a:r>
            <a:endParaRPr lang="ru-RU" dirty="0">
              <a:solidFill>
                <a:schemeClr val="tx1"/>
              </a:solidFill>
            </a:endParaRPr>
          </a:p>
        </p:txBody>
      </p:sp>
      <p:pic>
        <p:nvPicPr>
          <p:cNvPr id="4" name="Picture 4" descr="схема устройства солнечного фотоэлемента"/>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a:xfrm>
            <a:off x="2452154" y="2078436"/>
            <a:ext cx="3797300" cy="3234435"/>
          </a:xfrm>
          <a:prstGeom prst="rect">
            <a:avLst/>
          </a:prstGeom>
          <a:noFill/>
        </p:spPr>
      </p:pic>
      <p:sp>
        <p:nvSpPr>
          <p:cNvPr id="5" name="TextBox 4"/>
          <p:cNvSpPr txBox="1"/>
          <p:nvPr/>
        </p:nvSpPr>
        <p:spPr>
          <a:xfrm>
            <a:off x="457200" y="5961655"/>
            <a:ext cx="7787208" cy="738664"/>
          </a:xfrm>
          <a:prstGeom prst="rect">
            <a:avLst/>
          </a:prstGeom>
          <a:noFill/>
        </p:spPr>
        <p:txBody>
          <a:bodyPr wrap="square" rtlCol="0">
            <a:spAutoFit/>
          </a:bodyPr>
          <a:lstStyle/>
          <a:p>
            <a:r>
              <a:rPr lang="ru-RU" sz="1200" dirty="0">
                <a:latin typeface="Times New Roman" pitchFamily="18" charset="0"/>
              </a:rPr>
              <a:t>Электроны, генерируемые в </a:t>
            </a:r>
            <a:r>
              <a:rPr lang="ru-RU" sz="1200" b="1" dirty="0">
                <a:latin typeface="Times New Roman" pitchFamily="18" charset="0"/>
              </a:rPr>
              <a:t>p-слое</a:t>
            </a:r>
            <a:r>
              <a:rPr lang="ru-RU" sz="1200" dirty="0">
                <a:latin typeface="Times New Roman" pitchFamily="18" charset="0"/>
              </a:rPr>
              <a:t> вблизи </a:t>
            </a:r>
            <a:r>
              <a:rPr lang="ru-RU" sz="1200" dirty="0" smtClean="0">
                <a:latin typeface="Times New Roman" pitchFamily="18" charset="0"/>
              </a:rPr>
              <a:t>  </a:t>
            </a:r>
            <a:r>
              <a:rPr lang="ru-RU" sz="1200" b="1" dirty="0">
                <a:latin typeface="Times New Roman" pitchFamily="18" charset="0"/>
              </a:rPr>
              <a:t>p-n</a:t>
            </a:r>
            <a:r>
              <a:rPr lang="ru-RU" sz="1200" dirty="0">
                <a:latin typeface="Times New Roman" pitchFamily="18" charset="0"/>
              </a:rPr>
              <a:t>-перехода, подходят к </a:t>
            </a:r>
            <a:r>
              <a:rPr lang="ru-RU" sz="1200" dirty="0" smtClean="0">
                <a:latin typeface="Times New Roman" pitchFamily="18" charset="0"/>
              </a:rPr>
              <a:t>  </a:t>
            </a:r>
            <a:r>
              <a:rPr lang="ru-RU" sz="1200" b="1" dirty="0">
                <a:latin typeface="Times New Roman" pitchFamily="18" charset="0"/>
              </a:rPr>
              <a:t>p-n</a:t>
            </a:r>
            <a:r>
              <a:rPr lang="ru-RU" sz="1200" dirty="0">
                <a:latin typeface="Times New Roman" pitchFamily="18" charset="0"/>
              </a:rPr>
              <a:t>-переходу и существующим в нем электрическим полем выносятся в   </a:t>
            </a:r>
            <a:r>
              <a:rPr lang="ru-RU" sz="1200" b="1" dirty="0">
                <a:latin typeface="Times New Roman" pitchFamily="18" charset="0"/>
              </a:rPr>
              <a:t>n-область</a:t>
            </a:r>
            <a:r>
              <a:rPr lang="ru-RU" sz="1200" dirty="0">
                <a:latin typeface="Times New Roman" pitchFamily="18" charset="0"/>
              </a:rPr>
              <a:t>. </a:t>
            </a:r>
            <a:endParaRPr lang="ru-RU" sz="1200" dirty="0"/>
          </a:p>
          <a:p>
            <a:endParaRPr lang="ru-RU" dirty="0"/>
          </a:p>
        </p:txBody>
      </p:sp>
    </p:spTree>
    <p:extLst>
      <p:ext uri="{BB962C8B-B14F-4D97-AF65-F5344CB8AC3E}">
        <p14:creationId xmlns:p14="http://schemas.microsoft.com/office/powerpoint/2010/main" xmlns="" val="22971611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
        <p:nvSpPr>
          <p:cNvPr id="4" name="Прямоугольник 3"/>
          <p:cNvSpPr/>
          <p:nvPr/>
        </p:nvSpPr>
        <p:spPr>
          <a:xfrm>
            <a:off x="8172400" y="6453336"/>
            <a:ext cx="216024"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5-конечная звезда 4">
            <a:hlinkClick r:id="rId4" action="ppaction://hlinksldjump"/>
          </p:cNvPr>
          <p:cNvSpPr/>
          <p:nvPr/>
        </p:nvSpPr>
        <p:spPr>
          <a:xfrm>
            <a:off x="8567816" y="5589240"/>
            <a:ext cx="457200" cy="457200"/>
          </a:xfrm>
          <a:prstGeom prst="star5">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00B050"/>
              </a:solidFill>
            </a:endParaRPr>
          </a:p>
        </p:txBody>
      </p:sp>
    </p:spTree>
    <p:controls>
      <p:control spid="31755" name="ShockwaveFlash1" r:id="rId2" imgW="1828800" imgH="1828800"/>
    </p:controls>
    <p:extLst>
      <p:ext uri="{BB962C8B-B14F-4D97-AF65-F5344CB8AC3E}">
        <p14:creationId xmlns:p14="http://schemas.microsoft.com/office/powerpoint/2010/main" xmlns="" val="4913608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altLang="ru-RU" dirty="0">
                <a:solidFill>
                  <a:schemeClr val="tx1"/>
                </a:solidFill>
                <a:latin typeface="Times New Roman" pitchFamily="18" charset="0"/>
              </a:rPr>
              <a:t>Генерирование электрического тока солнечным элементом</a:t>
            </a:r>
            <a:endParaRPr lang="ru-RU" dirty="0">
              <a:solidFill>
                <a:schemeClr val="tx1"/>
              </a:solidFill>
            </a:endParaRPr>
          </a:p>
        </p:txBody>
      </p:sp>
      <p:pic>
        <p:nvPicPr>
          <p:cNvPr id="4" name="Picture 5" descr="генерирование эл">
            <a:hlinkClick r:id="rId2" action="ppaction://hlinkfile"/>
          </p:cNvPr>
          <p:cNvPicPr>
            <a:picLocks noGrp="1" noChangeAspect="1" noChangeArrowheads="1"/>
          </p:cNvPicPr>
          <p:nvPr>
            <p:ph idx="1"/>
          </p:nvPr>
        </p:nvPicPr>
        <p:blipFill>
          <a:blip r:embed="rId3" cstate="print">
            <a:extLst>
              <a:ext uri="{28A0092B-C50C-407E-A947-70E740481C1C}">
                <a14:useLocalDpi xmlns:a14="http://schemas.microsoft.com/office/drawing/2010/main" xmlns="" val="0"/>
              </a:ext>
            </a:extLst>
          </a:blip>
          <a:srcRect/>
          <a:stretch>
            <a:fillRect/>
          </a:stretch>
        </p:blipFill>
        <p:spPr>
          <a:xfrm>
            <a:off x="1475656" y="2060848"/>
            <a:ext cx="4976247" cy="2386650"/>
          </a:xfrm>
        </p:spPr>
      </p:pic>
      <p:sp>
        <p:nvSpPr>
          <p:cNvPr id="5" name="TextBox 4"/>
          <p:cNvSpPr txBox="1"/>
          <p:nvPr/>
        </p:nvSpPr>
        <p:spPr>
          <a:xfrm>
            <a:off x="251520" y="4941168"/>
            <a:ext cx="7825680" cy="2142125"/>
          </a:xfrm>
          <a:prstGeom prst="rect">
            <a:avLst/>
          </a:prstGeom>
          <a:noFill/>
        </p:spPr>
        <p:txBody>
          <a:bodyPr wrap="square" rtlCol="0">
            <a:spAutoFit/>
          </a:bodyPr>
          <a:lstStyle/>
          <a:p>
            <a:pPr algn="just">
              <a:lnSpc>
                <a:spcPct val="80000"/>
              </a:lnSpc>
            </a:pPr>
            <a:r>
              <a:rPr lang="ru-RU" altLang="ru-RU" sz="1600" b="1" dirty="0">
                <a:latin typeface="Times New Roman" pitchFamily="18" charset="0"/>
              </a:rPr>
              <a:t>а</a:t>
            </a:r>
            <a:r>
              <a:rPr lang="ru-RU" altLang="ru-RU" sz="1600" dirty="0">
                <a:latin typeface="Times New Roman" pitchFamily="18" charset="0"/>
              </a:rPr>
              <a:t> — фотоны </a:t>
            </a:r>
            <a:r>
              <a:rPr lang="ru-RU" altLang="ru-RU" sz="1600" b="1" i="1" dirty="0">
                <a:latin typeface="Times New Roman" pitchFamily="18" charset="0"/>
              </a:rPr>
              <a:t>А</a:t>
            </a:r>
            <a:r>
              <a:rPr lang="ru-RU" altLang="ru-RU" sz="1600" i="1" dirty="0">
                <a:latin typeface="Times New Roman" pitchFamily="18" charset="0"/>
              </a:rPr>
              <a:t> </a:t>
            </a:r>
            <a:r>
              <a:rPr lang="ru-RU" altLang="ru-RU" sz="1600" dirty="0">
                <a:latin typeface="Times New Roman" pitchFamily="18" charset="0"/>
              </a:rPr>
              <a:t>и </a:t>
            </a:r>
            <a:r>
              <a:rPr lang="ru-RU" altLang="ru-RU" sz="1600" b="1" i="1" dirty="0">
                <a:latin typeface="Times New Roman" pitchFamily="18" charset="0"/>
              </a:rPr>
              <a:t>В</a:t>
            </a:r>
            <a:r>
              <a:rPr lang="ru-RU" altLang="ru-RU" sz="1600" i="1" dirty="0">
                <a:latin typeface="Times New Roman" pitchFamily="18" charset="0"/>
              </a:rPr>
              <a:t> </a:t>
            </a:r>
            <a:r>
              <a:rPr lang="ru-RU" altLang="ru-RU" sz="1600" dirty="0">
                <a:latin typeface="Times New Roman" pitchFamily="18" charset="0"/>
              </a:rPr>
              <a:t>образовали электронно-дырочные пары </a:t>
            </a:r>
            <a:r>
              <a:rPr lang="ru-RU" altLang="ru-RU" sz="1600" b="1" i="1" dirty="0" err="1">
                <a:latin typeface="Times New Roman" pitchFamily="18" charset="0"/>
              </a:rPr>
              <a:t>аа</a:t>
            </a:r>
            <a:r>
              <a:rPr lang="ru-RU" altLang="ru-RU" sz="1600" b="1" i="1" dirty="0">
                <a:latin typeface="Times New Roman" pitchFamily="18" charset="0"/>
              </a:rPr>
              <a:t>'</a:t>
            </a:r>
            <a:r>
              <a:rPr lang="ru-RU" altLang="ru-RU" sz="1600" i="1" dirty="0">
                <a:latin typeface="Times New Roman" pitchFamily="18" charset="0"/>
              </a:rPr>
              <a:t> </a:t>
            </a:r>
            <a:r>
              <a:rPr lang="ru-RU" altLang="ru-RU" sz="1600" dirty="0">
                <a:latin typeface="Times New Roman" pitchFamily="18" charset="0"/>
              </a:rPr>
              <a:t>и </a:t>
            </a:r>
            <a:r>
              <a:rPr lang="en-US" altLang="ru-RU" sz="1600" b="1" i="1" dirty="0">
                <a:latin typeface="Times New Roman" pitchFamily="18" charset="0"/>
              </a:rPr>
              <a:t>bb</a:t>
            </a:r>
            <a:r>
              <a:rPr lang="ru-RU" altLang="ru-RU" sz="1600" b="1" i="1" dirty="0">
                <a:latin typeface="Times New Roman" pitchFamily="18" charset="0"/>
              </a:rPr>
              <a:t>'</a:t>
            </a:r>
            <a:r>
              <a:rPr lang="ru-RU" altLang="ru-RU" sz="1600" dirty="0">
                <a:latin typeface="Times New Roman" pitchFamily="18" charset="0"/>
              </a:rPr>
              <a:t>. Электрон </a:t>
            </a:r>
            <a:r>
              <a:rPr lang="en-US" altLang="ru-RU" sz="1600" b="1" i="1" dirty="0">
                <a:latin typeface="Times New Roman" pitchFamily="18" charset="0"/>
              </a:rPr>
              <a:t>c</a:t>
            </a:r>
            <a:r>
              <a:rPr lang="ru-RU" altLang="ru-RU" sz="1600" dirty="0">
                <a:latin typeface="Times New Roman" pitchFamily="18" charset="0"/>
              </a:rPr>
              <a:t/>
            </a:r>
            <a:br>
              <a:rPr lang="ru-RU" altLang="ru-RU" sz="1600" dirty="0">
                <a:latin typeface="Times New Roman" pitchFamily="18" charset="0"/>
              </a:rPr>
            </a:br>
            <a:r>
              <a:rPr lang="ru-RU" altLang="ru-RU" sz="1600" dirty="0">
                <a:latin typeface="Times New Roman" pitchFamily="18" charset="0"/>
              </a:rPr>
              <a:t>и дырка </a:t>
            </a:r>
            <a:r>
              <a:rPr lang="ru-RU" altLang="ru-RU" sz="1600" b="1" i="1" dirty="0">
                <a:latin typeface="Times New Roman" pitchFamily="18" charset="0"/>
              </a:rPr>
              <a:t>с'</a:t>
            </a:r>
            <a:r>
              <a:rPr lang="ru-RU" altLang="ru-RU" sz="1600" i="1" dirty="0">
                <a:latin typeface="Times New Roman" pitchFamily="18" charset="0"/>
              </a:rPr>
              <a:t>, </a:t>
            </a:r>
            <a:r>
              <a:rPr lang="ru-RU" altLang="ru-RU" sz="1600" dirty="0">
                <a:latin typeface="Times New Roman" pitchFamily="18" charset="0"/>
              </a:rPr>
              <a:t>образованные предыдущим фотоном, движутся к контактам солнечного элемента. Электроны </a:t>
            </a:r>
            <a:r>
              <a:rPr lang="en-US" altLang="ru-RU" sz="1600" b="1" i="1" dirty="0">
                <a:latin typeface="Times New Roman" pitchFamily="18" charset="0"/>
              </a:rPr>
              <a:t>d</a:t>
            </a:r>
            <a:r>
              <a:rPr lang="ru-RU" altLang="ru-RU" sz="1600" i="1" dirty="0">
                <a:latin typeface="Times New Roman" pitchFamily="18" charset="0"/>
              </a:rPr>
              <a:t>, </a:t>
            </a:r>
            <a:r>
              <a:rPr lang="en-US" altLang="ru-RU" sz="1600" b="1" i="1" dirty="0">
                <a:latin typeface="Times New Roman" pitchFamily="18" charset="0"/>
              </a:rPr>
              <a:t>e</a:t>
            </a:r>
            <a:r>
              <a:rPr lang="ru-RU" altLang="ru-RU" sz="1600" i="1" dirty="0">
                <a:latin typeface="Times New Roman" pitchFamily="18" charset="0"/>
              </a:rPr>
              <a:t>, </a:t>
            </a:r>
            <a:r>
              <a:rPr lang="en-US" altLang="ru-RU" sz="1600" b="1" i="1" dirty="0">
                <a:latin typeface="Times New Roman" pitchFamily="18" charset="0"/>
              </a:rPr>
              <a:t>f</a:t>
            </a:r>
            <a:r>
              <a:rPr lang="en-US" altLang="ru-RU" sz="1600" i="1" dirty="0">
                <a:latin typeface="Times New Roman" pitchFamily="18" charset="0"/>
              </a:rPr>
              <a:t> </a:t>
            </a:r>
            <a:r>
              <a:rPr lang="ru-RU" altLang="ru-RU" sz="1600" dirty="0">
                <a:latin typeface="Times New Roman" pitchFamily="18" charset="0"/>
              </a:rPr>
              <a:t> и </a:t>
            </a:r>
            <a:r>
              <a:rPr lang="en-US" altLang="ru-RU" sz="1600" b="1" i="1" dirty="0">
                <a:latin typeface="Times New Roman" pitchFamily="18" charset="0"/>
              </a:rPr>
              <a:t>g</a:t>
            </a:r>
            <a:r>
              <a:rPr lang="en-US" altLang="ru-RU" sz="1600" i="1" dirty="0">
                <a:latin typeface="Times New Roman" pitchFamily="18" charset="0"/>
              </a:rPr>
              <a:t> </a:t>
            </a:r>
            <a:r>
              <a:rPr lang="ru-RU" altLang="ru-RU" sz="1600" dirty="0">
                <a:latin typeface="Times New Roman" pitchFamily="18" charset="0"/>
              </a:rPr>
              <a:t>перемещаются по внешней цепи, образуя электрический ток; </a:t>
            </a:r>
          </a:p>
          <a:p>
            <a:pPr algn="just">
              <a:lnSpc>
                <a:spcPct val="80000"/>
              </a:lnSpc>
            </a:pPr>
            <a:r>
              <a:rPr lang="ru-RU" altLang="ru-RU" sz="1600" b="1" dirty="0">
                <a:latin typeface="Times New Roman" pitchFamily="18" charset="0"/>
              </a:rPr>
              <a:t>	б</a:t>
            </a:r>
            <a:r>
              <a:rPr lang="ru-RU" altLang="ru-RU" sz="1600" dirty="0">
                <a:latin typeface="Times New Roman" pitchFamily="18" charset="0"/>
              </a:rPr>
              <a:t> — дырка, образованная фотоном </a:t>
            </a:r>
            <a:r>
              <a:rPr lang="ru-RU" altLang="ru-RU" sz="1600" b="1" i="1" dirty="0">
                <a:latin typeface="Times New Roman" pitchFamily="18" charset="0"/>
              </a:rPr>
              <a:t>А</a:t>
            </a:r>
            <a:r>
              <a:rPr lang="ru-RU" altLang="ru-RU" sz="1600" i="1" dirty="0">
                <a:latin typeface="Times New Roman" pitchFamily="18" charset="0"/>
              </a:rPr>
              <a:t>, </a:t>
            </a:r>
            <a:r>
              <a:rPr lang="ru-RU" altLang="ru-RU" sz="1600" dirty="0">
                <a:latin typeface="Times New Roman" pitchFamily="18" charset="0"/>
              </a:rPr>
              <a:t>прошла через переход</a:t>
            </a:r>
            <a:br>
              <a:rPr lang="ru-RU" altLang="ru-RU" sz="1600" dirty="0">
                <a:latin typeface="Times New Roman" pitchFamily="18" charset="0"/>
              </a:rPr>
            </a:br>
            <a:r>
              <a:rPr lang="ru-RU" altLang="ru-RU" sz="1600" dirty="0">
                <a:latin typeface="Times New Roman" pitchFamily="18" charset="0"/>
              </a:rPr>
              <a:t>и направляется к положительному контакту. Электрон, образованный фотоном </a:t>
            </a:r>
            <a:r>
              <a:rPr lang="ru-RU" altLang="ru-RU" sz="1600" b="1" i="1" dirty="0">
                <a:latin typeface="Times New Roman" pitchFamily="18" charset="0"/>
              </a:rPr>
              <a:t>В</a:t>
            </a:r>
            <a:r>
              <a:rPr lang="ru-RU" altLang="ru-RU" sz="1600" i="1" dirty="0">
                <a:latin typeface="Times New Roman" pitchFamily="18" charset="0"/>
              </a:rPr>
              <a:t>, </a:t>
            </a:r>
            <a:r>
              <a:rPr lang="ru-RU" altLang="ru-RU" sz="1600" dirty="0">
                <a:latin typeface="Times New Roman" pitchFamily="18" charset="0"/>
              </a:rPr>
              <a:t>также прошел через переход и движется к отрицательному контакту</a:t>
            </a:r>
            <a:br>
              <a:rPr lang="ru-RU" altLang="ru-RU" sz="1600" dirty="0">
                <a:latin typeface="Times New Roman" pitchFamily="18" charset="0"/>
              </a:rPr>
            </a:br>
            <a:r>
              <a:rPr lang="ru-RU" altLang="ru-RU" sz="1600" dirty="0">
                <a:latin typeface="Times New Roman" pitchFamily="18" charset="0"/>
              </a:rPr>
              <a:t>Электрон </a:t>
            </a:r>
            <a:r>
              <a:rPr lang="ru-RU" altLang="ru-RU" sz="1600" b="1" i="1" dirty="0">
                <a:latin typeface="Times New Roman" pitchFamily="18" charset="0"/>
              </a:rPr>
              <a:t>с</a:t>
            </a:r>
            <a:r>
              <a:rPr lang="ru-RU" altLang="ru-RU" sz="1600" i="1" dirty="0">
                <a:latin typeface="Times New Roman" pitchFamily="18" charset="0"/>
              </a:rPr>
              <a:t> </a:t>
            </a:r>
            <a:r>
              <a:rPr lang="ru-RU" altLang="ru-RU" sz="1600" dirty="0">
                <a:latin typeface="Times New Roman" pitchFamily="18" charset="0"/>
              </a:rPr>
              <a:t>перешел из полупроводника в проводник. Электрон </a:t>
            </a:r>
            <a:r>
              <a:rPr lang="en-US" altLang="ru-RU" sz="1600" b="1" dirty="0">
                <a:latin typeface="Times New Roman" pitchFamily="18" charset="0"/>
              </a:rPr>
              <a:t>g</a:t>
            </a:r>
            <a:r>
              <a:rPr lang="en-US" altLang="ru-RU" sz="1600" dirty="0">
                <a:latin typeface="Times New Roman" pitchFamily="18" charset="0"/>
              </a:rPr>
              <a:t> </a:t>
            </a:r>
            <a:r>
              <a:rPr lang="ru-RU" altLang="ru-RU" sz="1600" dirty="0">
                <a:latin typeface="Times New Roman" pitchFamily="18" charset="0"/>
              </a:rPr>
              <a:t>перешел в полупроводник   и   </a:t>
            </a:r>
            <a:r>
              <a:rPr lang="ru-RU" altLang="ru-RU" sz="1600" dirty="0" err="1">
                <a:latin typeface="Times New Roman" pitchFamily="18" charset="0"/>
              </a:rPr>
              <a:t>рекомбинировал</a:t>
            </a:r>
            <a:r>
              <a:rPr lang="ru-RU" altLang="ru-RU" sz="1600" dirty="0">
                <a:latin typeface="Times New Roman" pitchFamily="18" charset="0"/>
              </a:rPr>
              <a:t>   с   дыркой   </a:t>
            </a:r>
            <a:r>
              <a:rPr lang="ru-RU" altLang="ru-RU" sz="1600" b="1" i="1" dirty="0">
                <a:latin typeface="Times New Roman" pitchFamily="18" charset="0"/>
              </a:rPr>
              <a:t>с'</a:t>
            </a:r>
            <a:r>
              <a:rPr lang="ru-RU" altLang="ru-RU" sz="1600" i="1" dirty="0">
                <a:latin typeface="Times New Roman" pitchFamily="18" charset="0"/>
              </a:rPr>
              <a:t>.</a:t>
            </a:r>
          </a:p>
          <a:p>
            <a:endParaRPr lang="ru-RU" dirty="0"/>
          </a:p>
        </p:txBody>
      </p:sp>
    </p:spTree>
    <p:extLst>
      <p:ext uri="{BB962C8B-B14F-4D97-AF65-F5344CB8AC3E}">
        <p14:creationId xmlns:p14="http://schemas.microsoft.com/office/powerpoint/2010/main" xmlns="" val="35933079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8313" y="0"/>
            <a:ext cx="8229600" cy="1138238"/>
          </a:xfrm>
        </p:spPr>
        <p:txBody>
          <a:bodyPr/>
          <a:lstStyle/>
          <a:p>
            <a:pPr fontAlgn="auto">
              <a:spcAft>
                <a:spcPts val="0"/>
              </a:spcAft>
              <a:defRPr/>
            </a:pPr>
            <a:r>
              <a:rPr lang="ru-RU" dirty="0" smtClean="0">
                <a:solidFill>
                  <a:schemeClr val="tx2">
                    <a:satMod val="130000"/>
                  </a:schemeClr>
                </a:solidFill>
              </a:rPr>
              <a:t>         Фотоприемники</a:t>
            </a:r>
            <a:endParaRPr lang="ru-RU" dirty="0">
              <a:solidFill>
                <a:schemeClr val="tx2">
                  <a:satMod val="130000"/>
                </a:schemeClr>
              </a:solidFill>
            </a:endParaRPr>
          </a:p>
        </p:txBody>
      </p:sp>
      <p:sp>
        <p:nvSpPr>
          <p:cNvPr id="9219" name="Содержимое 2"/>
          <p:cNvSpPr>
            <a:spLocks noGrp="1"/>
          </p:cNvSpPr>
          <p:nvPr>
            <p:ph idx="1"/>
          </p:nvPr>
        </p:nvSpPr>
        <p:spPr>
          <a:xfrm>
            <a:off x="323528" y="908720"/>
            <a:ext cx="7499350" cy="4800600"/>
          </a:xfrm>
        </p:spPr>
        <p:txBody>
          <a:bodyPr>
            <a:normAutofit/>
          </a:bodyPr>
          <a:lstStyle/>
          <a:p>
            <a:pPr>
              <a:buFont typeface="Wingdings 2" panose="05020102010507070707" pitchFamily="18" charset="2"/>
              <a:buNone/>
            </a:pPr>
            <a:r>
              <a:rPr lang="ru-RU" altLang="ru-RU" sz="2000" b="1" i="1" dirty="0" smtClean="0"/>
              <a:t>Фотоприемники</a:t>
            </a:r>
            <a:r>
              <a:rPr lang="ru-RU" altLang="ru-RU" sz="2000" dirty="0" smtClean="0"/>
              <a:t> (</a:t>
            </a:r>
            <a:r>
              <a:rPr lang="ru-RU" altLang="ru-RU" sz="2000" dirty="0" err="1" smtClean="0"/>
              <a:t>фотодетоктор</a:t>
            </a:r>
            <a:r>
              <a:rPr lang="ru-RU" altLang="ru-RU" sz="2000" dirty="0" smtClean="0"/>
              <a:t>, приемник оптического излучения) – полупроводниковые приборы, регистрирующие оптическое излучение и преобразующие оптический сигнал на входе в электрический сигнал на выходе фотодетектора. </a:t>
            </a:r>
          </a:p>
          <a:p>
            <a:pPr>
              <a:buFont typeface="Wingdings 2" panose="05020102010507070707" pitchFamily="18" charset="2"/>
              <a:buNone/>
            </a:pPr>
            <a:endParaRPr lang="ru-RU" altLang="ru-RU" sz="2000" dirty="0" smtClean="0"/>
          </a:p>
          <a:p>
            <a:pPr>
              <a:buFont typeface="Wingdings 2" panose="05020102010507070707" pitchFamily="18" charset="2"/>
              <a:buNone/>
            </a:pPr>
            <a:r>
              <a:rPr lang="ru-RU" altLang="ru-RU" sz="2000" b="1" dirty="0" smtClean="0"/>
              <a:t>Фотоприемники должны обладать</a:t>
            </a:r>
            <a:r>
              <a:rPr lang="en-US" altLang="ru-RU" sz="2000" b="1" dirty="0" smtClean="0">
                <a:latin typeface="Gill Sans Ultra Bold" panose="020B0A02020104020203" pitchFamily="34" charset="0"/>
              </a:rPr>
              <a:t>:</a:t>
            </a:r>
            <a:endParaRPr lang="ru-RU" altLang="ru-RU" sz="2000" b="1" dirty="0" smtClean="0"/>
          </a:p>
          <a:p>
            <a:r>
              <a:rPr lang="ru-RU" altLang="ru-RU" sz="2000" dirty="0" smtClean="0"/>
              <a:t>высокой чувствительностью и быстродействием </a:t>
            </a:r>
          </a:p>
          <a:p>
            <a:r>
              <a:rPr lang="ru-RU" altLang="ru-RU" sz="2000" dirty="0" smtClean="0"/>
              <a:t>низким уровнем шумов </a:t>
            </a:r>
          </a:p>
          <a:p>
            <a:r>
              <a:rPr lang="ru-RU" altLang="ru-RU" sz="2000" dirty="0" smtClean="0"/>
              <a:t>иметь малые размеры </a:t>
            </a:r>
          </a:p>
          <a:p>
            <a:r>
              <a:rPr lang="ru-RU" altLang="ru-RU" sz="2000" dirty="0" smtClean="0"/>
              <a:t>низкие управляющие напряжения и токи. </a:t>
            </a:r>
          </a:p>
          <a:p>
            <a:pPr>
              <a:buFont typeface="Wingdings 2" panose="05020102010507070707" pitchFamily="18" charset="2"/>
              <a:buNone/>
            </a:pPr>
            <a:r>
              <a:rPr lang="ru-RU" altLang="ru-RU" sz="2000" dirty="0" smtClean="0"/>
              <a:t> </a:t>
            </a:r>
          </a:p>
          <a:p>
            <a:pPr>
              <a:buFont typeface="Wingdings 2" panose="05020102010507070707" pitchFamily="18" charset="2"/>
              <a:buNone/>
            </a:pPr>
            <a:endParaRPr lang="ru-RU" altLang="ru-RU" sz="2600" dirty="0" smtClean="0"/>
          </a:p>
          <a:p>
            <a:pPr>
              <a:buFont typeface="Wingdings 2" panose="05020102010507070707" pitchFamily="18" charset="2"/>
              <a:buNone/>
            </a:pPr>
            <a:endParaRPr lang="ru-RU" altLang="ru-RU" sz="2600" dirty="0" smtClean="0"/>
          </a:p>
          <a:p>
            <a:pPr>
              <a:buFont typeface="Wingdings 2" panose="05020102010507070707" pitchFamily="18" charset="2"/>
              <a:buNone/>
            </a:pPr>
            <a:endParaRPr lang="ru-RU" altLang="ru-RU" dirty="0" smtClean="0"/>
          </a:p>
        </p:txBody>
      </p:sp>
    </p:spTree>
  </p:cSld>
  <p:clrMapOvr>
    <a:masterClrMapping/>
  </p:clrMapOvr>
  <p:transition>
    <p:spli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Text Box 4"/>
          <p:cNvSpPr txBox="1">
            <a:spLocks noChangeArrowheads="1"/>
          </p:cNvSpPr>
          <p:nvPr/>
        </p:nvSpPr>
        <p:spPr bwMode="auto">
          <a:xfrm>
            <a:off x="685800" y="228600"/>
            <a:ext cx="4639603"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lang="en-US" altLang="ru-RU" sz="2800" dirty="0"/>
              <a:t>II</a:t>
            </a:r>
            <a:r>
              <a:rPr lang="ru-RU" altLang="ru-RU" sz="2800" dirty="0"/>
              <a:t>.</a:t>
            </a:r>
            <a:r>
              <a:rPr lang="en-US" altLang="ru-RU" sz="2800" dirty="0"/>
              <a:t> </a:t>
            </a:r>
            <a:r>
              <a:rPr lang="ru-RU" altLang="ru-RU" sz="2800" dirty="0"/>
              <a:t>Статические </a:t>
            </a:r>
            <a:r>
              <a:rPr lang="ru-RU" altLang="ru-RU" sz="2800" dirty="0" smtClean="0"/>
              <a:t>параметры</a:t>
            </a:r>
            <a:endParaRPr lang="ru-RU" altLang="ru-RU" sz="2800" dirty="0"/>
          </a:p>
        </p:txBody>
      </p:sp>
      <p:sp>
        <p:nvSpPr>
          <p:cNvPr id="56325" name="Rectangle 5"/>
          <p:cNvSpPr>
            <a:spLocks noChangeArrowheads="1"/>
          </p:cNvSpPr>
          <p:nvPr/>
        </p:nvSpPr>
        <p:spPr bwMode="auto">
          <a:xfrm>
            <a:off x="457200" y="152400"/>
            <a:ext cx="8686800" cy="76200"/>
          </a:xfrm>
          <a:prstGeom prst="rect">
            <a:avLst/>
          </a:prstGeom>
          <a:gradFill rotWithShape="1">
            <a:gsLst>
              <a:gs pos="0">
                <a:schemeClr val="accent1">
                  <a:gamma/>
                  <a:tint val="0"/>
                  <a:invGamma/>
                </a:schemeClr>
              </a:gs>
              <a:gs pos="100000">
                <a:schemeClr val="accent1"/>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ru-RU"/>
          </a:p>
        </p:txBody>
      </p:sp>
      <p:sp>
        <p:nvSpPr>
          <p:cNvPr id="56326" name="Rectangle 6"/>
          <p:cNvSpPr>
            <a:spLocks noChangeArrowheads="1"/>
          </p:cNvSpPr>
          <p:nvPr/>
        </p:nvSpPr>
        <p:spPr bwMode="auto">
          <a:xfrm>
            <a:off x="0" y="838200"/>
            <a:ext cx="8686800" cy="76200"/>
          </a:xfrm>
          <a:prstGeom prst="rect">
            <a:avLst/>
          </a:prstGeom>
          <a:gradFill rotWithShape="1">
            <a:gsLst>
              <a:gs pos="0">
                <a:schemeClr val="accent1"/>
              </a:gs>
              <a:gs pos="100000">
                <a:schemeClr val="accent1">
                  <a:gamma/>
                  <a:tint val="0"/>
                  <a:invGamma/>
                </a:schemeClr>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ru-RU"/>
          </a:p>
        </p:txBody>
      </p:sp>
      <p:sp>
        <p:nvSpPr>
          <p:cNvPr id="56328" name="Text Box 8"/>
          <p:cNvSpPr txBox="1">
            <a:spLocks noChangeArrowheads="1"/>
          </p:cNvSpPr>
          <p:nvPr/>
        </p:nvSpPr>
        <p:spPr bwMode="auto">
          <a:xfrm>
            <a:off x="381000" y="1219200"/>
            <a:ext cx="3551238"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lang="ru-RU" altLang="ru-RU" dirty="0"/>
              <a:t>1) </a:t>
            </a:r>
            <a:r>
              <a:rPr lang="ru-RU" altLang="ru-RU" dirty="0" err="1"/>
              <a:t>Вольтовая</a:t>
            </a:r>
            <a:r>
              <a:rPr lang="ru-RU" altLang="ru-RU" dirty="0"/>
              <a:t> чувствительность</a:t>
            </a:r>
          </a:p>
        </p:txBody>
      </p:sp>
      <p:sp>
        <p:nvSpPr>
          <p:cNvPr id="56330" name="Text Box 10"/>
          <p:cNvSpPr txBox="1">
            <a:spLocks noChangeArrowheads="1"/>
          </p:cNvSpPr>
          <p:nvPr/>
        </p:nvSpPr>
        <p:spPr bwMode="auto">
          <a:xfrm>
            <a:off x="5105400" y="1219200"/>
            <a:ext cx="28575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lang="ru-RU" altLang="ru-RU"/>
              <a:t>токовая чуствительность</a:t>
            </a:r>
          </a:p>
        </p:txBody>
      </p:sp>
      <p:sp>
        <p:nvSpPr>
          <p:cNvPr id="56332" name="Text Box 12"/>
          <p:cNvSpPr txBox="1">
            <a:spLocks noChangeArrowheads="1"/>
          </p:cNvSpPr>
          <p:nvPr/>
        </p:nvSpPr>
        <p:spPr bwMode="auto">
          <a:xfrm>
            <a:off x="381000" y="3124200"/>
            <a:ext cx="3544888"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lang="ru-RU" altLang="ru-RU"/>
              <a:t>2) Пороговая чувствительность</a:t>
            </a:r>
          </a:p>
        </p:txBody>
      </p:sp>
      <p:graphicFrame>
        <p:nvGraphicFramePr>
          <p:cNvPr id="56333" name="Object 13"/>
          <p:cNvGraphicFramePr>
            <a:graphicFrameLocks noGrp="1" noChangeAspect="1"/>
          </p:cNvGraphicFramePr>
          <p:nvPr>
            <p:ph sz="quarter" idx="1"/>
          </p:nvPr>
        </p:nvGraphicFramePr>
        <p:xfrm>
          <a:off x="1460500" y="1752600"/>
          <a:ext cx="1587500" cy="1047750"/>
        </p:xfrm>
        <a:graphic>
          <a:graphicData uri="http://schemas.openxmlformats.org/presentationml/2006/ole">
            <p:oleObj spid="_x0000_s29783" name="Уравнение" r:id="rId4" imgW="596641" imgH="393529" progId="Equation.3">
              <p:embed/>
            </p:oleObj>
          </a:graphicData>
        </a:graphic>
      </p:graphicFrame>
      <p:graphicFrame>
        <p:nvGraphicFramePr>
          <p:cNvPr id="56336" name="Object 16"/>
          <p:cNvGraphicFramePr>
            <a:graphicFrameLocks noGrp="1" noChangeAspect="1"/>
          </p:cNvGraphicFramePr>
          <p:nvPr>
            <p:ph sz="quarter" idx="2"/>
          </p:nvPr>
        </p:nvGraphicFramePr>
        <p:xfrm>
          <a:off x="5867400" y="1752600"/>
          <a:ext cx="1446213" cy="1042988"/>
        </p:xfrm>
        <a:graphic>
          <a:graphicData uri="http://schemas.openxmlformats.org/presentationml/2006/ole">
            <p:oleObj spid="_x0000_s29784" name="Уравнение" r:id="rId5" imgW="545863" imgH="393529" progId="Equation.3">
              <p:embed/>
            </p:oleObj>
          </a:graphicData>
        </a:graphic>
      </p:graphicFrame>
      <p:graphicFrame>
        <p:nvGraphicFramePr>
          <p:cNvPr id="56340" name="Object 20"/>
          <p:cNvGraphicFramePr>
            <a:graphicFrameLocks noGrp="1" noChangeAspect="1"/>
          </p:cNvGraphicFramePr>
          <p:nvPr>
            <p:ph sz="quarter" idx="3"/>
          </p:nvPr>
        </p:nvGraphicFramePr>
        <p:xfrm>
          <a:off x="685800" y="3733800"/>
          <a:ext cx="914400" cy="750888"/>
        </p:xfrm>
        <a:graphic>
          <a:graphicData uri="http://schemas.openxmlformats.org/presentationml/2006/ole">
            <p:oleObj spid="_x0000_s29785" name="Уравнение" r:id="rId6" imgW="355446" imgH="291973" progId="Equation.3">
              <p:embed/>
            </p:oleObj>
          </a:graphicData>
        </a:graphic>
      </p:graphicFrame>
      <p:graphicFrame>
        <p:nvGraphicFramePr>
          <p:cNvPr id="56343" name="Object 23"/>
          <p:cNvGraphicFramePr>
            <a:graphicFrameLocks noGrp="1" noChangeAspect="1"/>
          </p:cNvGraphicFramePr>
          <p:nvPr>
            <p:ph sz="quarter" idx="4"/>
          </p:nvPr>
        </p:nvGraphicFramePr>
        <p:xfrm>
          <a:off x="4800600" y="3429000"/>
          <a:ext cx="2817813" cy="1171575"/>
        </p:xfrm>
        <a:graphic>
          <a:graphicData uri="http://schemas.openxmlformats.org/presentationml/2006/ole">
            <p:oleObj spid="_x0000_s29786" name="Уравнение" r:id="rId7" imgW="1129810" imgH="469696" progId="Equation.3">
              <p:embed/>
            </p:oleObj>
          </a:graphicData>
        </a:graphic>
      </p:graphicFrame>
      <p:graphicFrame>
        <p:nvGraphicFramePr>
          <p:cNvPr id="56346" name="Object 26"/>
          <p:cNvGraphicFramePr>
            <a:graphicFrameLocks noChangeAspect="1"/>
          </p:cNvGraphicFramePr>
          <p:nvPr/>
        </p:nvGraphicFramePr>
        <p:xfrm>
          <a:off x="4724400" y="5105400"/>
          <a:ext cx="1981200" cy="1225550"/>
        </p:xfrm>
        <a:graphic>
          <a:graphicData uri="http://schemas.openxmlformats.org/presentationml/2006/ole">
            <p:oleObj spid="_x0000_s29787" name="Уравнение" r:id="rId8" imgW="799753" imgH="495085" progId="Equation.3">
              <p:embed/>
            </p:oleObj>
          </a:graphicData>
        </a:graphic>
      </p:graphicFrame>
      <p:sp>
        <p:nvSpPr>
          <p:cNvPr id="56347" name="Text Box 27"/>
          <p:cNvSpPr txBox="1">
            <a:spLocks noChangeArrowheads="1"/>
          </p:cNvSpPr>
          <p:nvPr/>
        </p:nvSpPr>
        <p:spPr bwMode="auto">
          <a:xfrm>
            <a:off x="228600" y="4724400"/>
            <a:ext cx="2819400" cy="517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r>
              <a:rPr lang="ru-RU" altLang="ru-RU" sz="1400" i="1"/>
              <a:t>Среднее квадратичное шумовое напряжение</a:t>
            </a:r>
          </a:p>
        </p:txBody>
      </p:sp>
      <p:sp>
        <p:nvSpPr>
          <p:cNvPr id="56348" name="Text Box 28"/>
          <p:cNvSpPr txBox="1">
            <a:spLocks noChangeArrowheads="1"/>
          </p:cNvSpPr>
          <p:nvPr/>
        </p:nvSpPr>
        <p:spPr bwMode="auto">
          <a:xfrm>
            <a:off x="6934200" y="5562600"/>
            <a:ext cx="8890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lang="en-US" altLang="ru-RU" sz="2000"/>
              <a:t>; [ </a:t>
            </a:r>
            <a:r>
              <a:rPr lang="ru-RU" altLang="ru-RU" sz="2000"/>
              <a:t>Вт</a:t>
            </a:r>
            <a:r>
              <a:rPr lang="en-US" altLang="ru-RU" sz="2000"/>
              <a:t> ]</a:t>
            </a:r>
            <a:endParaRPr lang="ru-RU" altLang="ru-RU" sz="2000"/>
          </a:p>
        </p:txBody>
      </p:sp>
      <p:sp>
        <p:nvSpPr>
          <p:cNvPr id="56349" name="Text Box 29"/>
          <p:cNvSpPr txBox="1">
            <a:spLocks noChangeArrowheads="1"/>
          </p:cNvSpPr>
          <p:nvPr/>
        </p:nvSpPr>
        <p:spPr bwMode="auto">
          <a:xfrm>
            <a:off x="7391400" y="2057400"/>
            <a:ext cx="1128713"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lang="en-US" altLang="ru-RU" sz="2000"/>
              <a:t>; [ </a:t>
            </a:r>
            <a:r>
              <a:rPr lang="ru-RU" altLang="ru-RU" sz="2000"/>
              <a:t>А/Вт</a:t>
            </a:r>
            <a:r>
              <a:rPr lang="en-US" altLang="ru-RU" sz="2000"/>
              <a:t> ]</a:t>
            </a:r>
            <a:endParaRPr lang="ru-RU" altLang="ru-RU" sz="2000"/>
          </a:p>
        </p:txBody>
      </p:sp>
      <p:sp>
        <p:nvSpPr>
          <p:cNvPr id="56350" name="Text Box 30"/>
          <p:cNvSpPr txBox="1">
            <a:spLocks noChangeArrowheads="1"/>
          </p:cNvSpPr>
          <p:nvPr/>
        </p:nvSpPr>
        <p:spPr bwMode="auto">
          <a:xfrm>
            <a:off x="3124200" y="2057400"/>
            <a:ext cx="1128713"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lang="en-US" altLang="ru-RU" sz="2000"/>
              <a:t>; [ </a:t>
            </a:r>
            <a:r>
              <a:rPr lang="ru-RU" altLang="ru-RU" sz="2000"/>
              <a:t>В/Вт</a:t>
            </a:r>
            <a:r>
              <a:rPr lang="en-US" altLang="ru-RU" sz="2000"/>
              <a:t> ]</a:t>
            </a:r>
            <a:endParaRPr lang="ru-RU" altLang="ru-RU" sz="2000"/>
          </a:p>
        </p:txBody>
      </p:sp>
      <p:sp>
        <p:nvSpPr>
          <p:cNvPr id="56351" name="Text Box 31"/>
          <p:cNvSpPr txBox="1">
            <a:spLocks noChangeArrowheads="1"/>
          </p:cNvSpPr>
          <p:nvPr/>
        </p:nvSpPr>
        <p:spPr bwMode="auto">
          <a:xfrm>
            <a:off x="1752600" y="3962400"/>
            <a:ext cx="773113"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lang="en-US" altLang="ru-RU" sz="2000"/>
              <a:t>; [ </a:t>
            </a:r>
            <a:r>
              <a:rPr lang="ru-RU" altLang="ru-RU" sz="2000"/>
              <a:t>В</a:t>
            </a:r>
            <a:r>
              <a:rPr lang="en-US" altLang="ru-RU" sz="2000"/>
              <a:t> ]</a:t>
            </a:r>
            <a:endParaRPr lang="ru-RU" altLang="ru-RU" sz="2000"/>
          </a:p>
        </p:txBody>
      </p:sp>
    </p:spTree>
    <p:extLst>
      <p:ext uri="{BB962C8B-B14F-4D97-AF65-F5344CB8AC3E}">
        <p14:creationId xmlns:p14="http://schemas.microsoft.com/office/powerpoint/2010/main" xmlns="" val="24189581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6" name="Text Box 4"/>
          <p:cNvSpPr txBox="1">
            <a:spLocks noChangeArrowheads="1"/>
          </p:cNvSpPr>
          <p:nvPr/>
        </p:nvSpPr>
        <p:spPr bwMode="auto">
          <a:xfrm>
            <a:off x="2000944" y="437470"/>
            <a:ext cx="4639603"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lang="en-US" altLang="ru-RU" sz="2800" dirty="0"/>
              <a:t>II</a:t>
            </a:r>
            <a:r>
              <a:rPr lang="ru-RU" altLang="ru-RU" sz="2800" dirty="0"/>
              <a:t>.</a:t>
            </a:r>
            <a:r>
              <a:rPr lang="en-US" altLang="ru-RU" sz="2800" dirty="0"/>
              <a:t> </a:t>
            </a:r>
            <a:r>
              <a:rPr lang="ru-RU" altLang="ru-RU" sz="2800" dirty="0"/>
              <a:t>Статические </a:t>
            </a:r>
            <a:r>
              <a:rPr lang="ru-RU" altLang="ru-RU" sz="2800" dirty="0" smtClean="0"/>
              <a:t>параметры</a:t>
            </a:r>
            <a:endParaRPr lang="ru-RU" altLang="ru-RU" sz="2800" dirty="0"/>
          </a:p>
        </p:txBody>
      </p:sp>
      <p:sp>
        <p:nvSpPr>
          <p:cNvPr id="90117" name="Rectangle 5"/>
          <p:cNvSpPr>
            <a:spLocks noChangeArrowheads="1"/>
          </p:cNvSpPr>
          <p:nvPr/>
        </p:nvSpPr>
        <p:spPr bwMode="auto">
          <a:xfrm>
            <a:off x="457200" y="152400"/>
            <a:ext cx="8686800" cy="76200"/>
          </a:xfrm>
          <a:prstGeom prst="rect">
            <a:avLst/>
          </a:prstGeom>
          <a:gradFill rotWithShape="1">
            <a:gsLst>
              <a:gs pos="0">
                <a:schemeClr val="accent1">
                  <a:gamma/>
                  <a:tint val="0"/>
                  <a:invGamma/>
                </a:schemeClr>
              </a:gs>
              <a:gs pos="100000">
                <a:schemeClr val="accent1"/>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ru-RU"/>
          </a:p>
        </p:txBody>
      </p:sp>
      <p:sp>
        <p:nvSpPr>
          <p:cNvPr id="90118" name="Rectangle 6"/>
          <p:cNvSpPr>
            <a:spLocks noChangeArrowheads="1"/>
          </p:cNvSpPr>
          <p:nvPr/>
        </p:nvSpPr>
        <p:spPr bwMode="auto">
          <a:xfrm>
            <a:off x="-22654" y="1176561"/>
            <a:ext cx="8686800" cy="76200"/>
          </a:xfrm>
          <a:prstGeom prst="rect">
            <a:avLst/>
          </a:prstGeom>
          <a:gradFill rotWithShape="1">
            <a:gsLst>
              <a:gs pos="0">
                <a:schemeClr val="accent1"/>
              </a:gs>
              <a:gs pos="100000">
                <a:schemeClr val="accent1">
                  <a:gamma/>
                  <a:tint val="0"/>
                  <a:invGamma/>
                </a:schemeClr>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ru-RU"/>
          </a:p>
        </p:txBody>
      </p:sp>
      <p:sp>
        <p:nvSpPr>
          <p:cNvPr id="90119" name="Text Box 7"/>
          <p:cNvSpPr txBox="1">
            <a:spLocks noChangeArrowheads="1"/>
          </p:cNvSpPr>
          <p:nvPr/>
        </p:nvSpPr>
        <p:spPr bwMode="auto">
          <a:xfrm>
            <a:off x="309125" y="1716795"/>
            <a:ext cx="8321675" cy="1069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r>
              <a:rPr lang="ru-RU" altLang="ru-RU" sz="1600" dirty="0"/>
              <a:t>При </a:t>
            </a:r>
            <a:r>
              <a:rPr lang="en-US" altLang="ru-RU" sz="1600" dirty="0"/>
              <a:t>m=1</a:t>
            </a:r>
            <a:r>
              <a:rPr lang="ru-RU" altLang="ru-RU" sz="1600" dirty="0"/>
              <a:t> мощность </a:t>
            </a:r>
            <a:r>
              <a:rPr lang="en-US" altLang="ru-RU" sz="1600" dirty="0"/>
              <a:t>P</a:t>
            </a:r>
            <a:r>
              <a:rPr lang="en-US" altLang="ru-RU" sz="1600" baseline="-25000" dirty="0"/>
              <a:t>m</a:t>
            </a:r>
            <a:r>
              <a:rPr lang="en-US" altLang="ru-RU" sz="1600" dirty="0"/>
              <a:t> = </a:t>
            </a:r>
            <a:r>
              <a:rPr lang="en-US" altLang="ru-RU" sz="1600" dirty="0" err="1"/>
              <a:t>P</a:t>
            </a:r>
            <a:r>
              <a:rPr lang="en-US" altLang="ru-RU" sz="1600" baseline="-25000" dirty="0" err="1"/>
              <a:t>min</a:t>
            </a:r>
            <a:r>
              <a:rPr lang="en-US" altLang="ru-RU" sz="1600" dirty="0"/>
              <a:t> </a:t>
            </a:r>
            <a:r>
              <a:rPr lang="ru-RU" altLang="ru-RU" sz="1600" dirty="0"/>
              <a:t>называется минимальной пороговой чувствительностью. Поскольку шумовая ЭДС пропорциональна полосе частот, то пороговую чувствительность рассматривают для единичной полосы частот </a:t>
            </a:r>
            <a:r>
              <a:rPr lang="el-GR" altLang="ru-RU" sz="1600" dirty="0">
                <a:cs typeface="Arial" panose="020B0604020202020204" pitchFamily="34" charset="0"/>
              </a:rPr>
              <a:t>Δ</a:t>
            </a:r>
            <a:r>
              <a:rPr lang="en-US" altLang="ru-RU" sz="1600" dirty="0">
                <a:cs typeface="Arial" panose="020B0604020202020204" pitchFamily="34" charset="0"/>
              </a:rPr>
              <a:t>f=1, </a:t>
            </a:r>
            <a:r>
              <a:rPr lang="ru-RU" altLang="ru-RU" sz="1600" dirty="0">
                <a:cs typeface="Arial" panose="020B0604020202020204" pitchFamily="34" charset="0"/>
              </a:rPr>
              <a:t>при этом:</a:t>
            </a:r>
            <a:endParaRPr lang="el-GR" altLang="ru-RU" sz="1600" dirty="0">
              <a:cs typeface="Arial" panose="020B0604020202020204" pitchFamily="34" charset="0"/>
            </a:endParaRPr>
          </a:p>
        </p:txBody>
      </p:sp>
      <p:sp>
        <p:nvSpPr>
          <p:cNvPr id="90121" name="Text Box 9"/>
          <p:cNvSpPr txBox="1">
            <a:spLocks noChangeArrowheads="1"/>
          </p:cNvSpPr>
          <p:nvPr/>
        </p:nvSpPr>
        <p:spPr bwMode="auto">
          <a:xfrm>
            <a:off x="685800" y="5243512"/>
            <a:ext cx="4267200" cy="33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r>
              <a:rPr lang="ru-RU" altLang="ru-RU" sz="1600" dirty="0"/>
              <a:t>3) </a:t>
            </a:r>
            <a:r>
              <a:rPr lang="ru-RU" altLang="ru-RU" sz="1600" dirty="0" err="1"/>
              <a:t>Обнаружительная</a:t>
            </a:r>
            <a:r>
              <a:rPr lang="ru-RU" altLang="ru-RU" sz="1600" dirty="0"/>
              <a:t> способность:</a:t>
            </a:r>
            <a:endParaRPr lang="el-GR" altLang="ru-RU" sz="1600" dirty="0">
              <a:cs typeface="Arial" panose="020B0604020202020204" pitchFamily="34" charset="0"/>
            </a:endParaRPr>
          </a:p>
        </p:txBody>
      </p:sp>
      <p:graphicFrame>
        <p:nvGraphicFramePr>
          <p:cNvPr id="90123" name="Object 11"/>
          <p:cNvGraphicFramePr>
            <a:graphicFrameLocks noGrp="1" noChangeAspect="1"/>
          </p:cNvGraphicFramePr>
          <p:nvPr>
            <p:ph sz="quarter" idx="1"/>
            <p:extLst/>
          </p:nvPr>
        </p:nvGraphicFramePr>
        <p:xfrm>
          <a:off x="1468438" y="3287713"/>
          <a:ext cx="2303462" cy="696912"/>
        </p:xfrm>
        <a:graphic>
          <a:graphicData uri="http://schemas.openxmlformats.org/presentationml/2006/ole">
            <p:oleObj spid="_x0000_s30773" name="Уравнение" r:id="rId4" imgW="965200" imgH="292100" progId="Equation.3">
              <p:embed/>
            </p:oleObj>
          </a:graphicData>
        </a:graphic>
      </p:graphicFrame>
      <p:graphicFrame>
        <p:nvGraphicFramePr>
          <p:cNvPr id="90125" name="Object 13"/>
          <p:cNvGraphicFramePr>
            <a:graphicFrameLocks noGrp="1" noChangeAspect="1"/>
          </p:cNvGraphicFramePr>
          <p:nvPr>
            <p:ph sz="quarter" idx="2"/>
            <p:extLst/>
          </p:nvPr>
        </p:nvGraphicFramePr>
        <p:xfrm>
          <a:off x="6002338" y="4876800"/>
          <a:ext cx="1447800" cy="1069975"/>
        </p:xfrm>
        <a:graphic>
          <a:graphicData uri="http://schemas.openxmlformats.org/presentationml/2006/ole">
            <p:oleObj spid="_x0000_s30774" name="Уравнение" r:id="rId5" imgW="583947" imgH="431613" progId="Equation.3">
              <p:embed/>
            </p:oleObj>
          </a:graphicData>
        </a:graphic>
      </p:graphicFrame>
      <p:graphicFrame>
        <p:nvGraphicFramePr>
          <p:cNvPr id="90131" name="Object 19"/>
          <p:cNvGraphicFramePr>
            <a:graphicFrameLocks noGrp="1" noChangeAspect="1"/>
          </p:cNvGraphicFramePr>
          <p:nvPr>
            <p:ph sz="quarter" idx="3"/>
            <p:extLst/>
          </p:nvPr>
        </p:nvGraphicFramePr>
        <p:xfrm>
          <a:off x="5105400" y="2897188"/>
          <a:ext cx="2057400" cy="1254125"/>
        </p:xfrm>
        <a:graphic>
          <a:graphicData uri="http://schemas.openxmlformats.org/presentationml/2006/ole">
            <p:oleObj spid="_x0000_s30775" name="Уравнение" r:id="rId6" imgW="812447" imgH="495085" progId="Equation.3">
              <p:embed/>
            </p:oleObj>
          </a:graphicData>
        </a:graphic>
      </p:graphicFrame>
    </p:spTree>
    <p:extLst>
      <p:ext uri="{BB962C8B-B14F-4D97-AF65-F5344CB8AC3E}">
        <p14:creationId xmlns:p14="http://schemas.microsoft.com/office/powerpoint/2010/main" xmlns="" val="40112530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6632" y="547537"/>
            <a:ext cx="8229600" cy="1143000"/>
          </a:xfrm>
        </p:spPr>
        <p:txBody>
          <a:bodyPr>
            <a:normAutofit fontScale="90000"/>
          </a:bodyPr>
          <a:lstStyle/>
          <a:p>
            <a:pPr algn="ctr" fontAlgn="auto">
              <a:spcAft>
                <a:spcPts val="0"/>
              </a:spcAft>
              <a:defRPr/>
            </a:pPr>
            <a:r>
              <a:rPr lang="ru-RU" sz="3300" b="1" dirty="0" smtClean="0">
                <a:solidFill>
                  <a:schemeClr val="tx2">
                    <a:satMod val="130000"/>
                  </a:schemeClr>
                </a:solidFill>
              </a:rPr>
              <a:t>         К </a:t>
            </a:r>
            <a:r>
              <a:rPr lang="ru-RU" sz="3300" b="1" dirty="0">
                <a:solidFill>
                  <a:schemeClr val="tx2">
                    <a:satMod val="130000"/>
                  </a:schemeClr>
                </a:solidFill>
              </a:rPr>
              <a:t>фотоприемникам относятся:</a:t>
            </a:r>
            <a:r>
              <a:rPr lang="ru-RU" dirty="0">
                <a:solidFill>
                  <a:schemeClr val="tx2">
                    <a:satMod val="130000"/>
                  </a:schemeClr>
                </a:solidFill>
              </a:rPr>
              <a:t/>
            </a:r>
            <a:br>
              <a:rPr lang="ru-RU" dirty="0">
                <a:solidFill>
                  <a:schemeClr val="tx2">
                    <a:satMod val="130000"/>
                  </a:schemeClr>
                </a:solidFill>
              </a:rPr>
            </a:br>
            <a:endParaRPr lang="ru-RU" dirty="0">
              <a:solidFill>
                <a:schemeClr val="tx2">
                  <a:satMod val="130000"/>
                </a:schemeClr>
              </a:solidFill>
            </a:endParaRPr>
          </a:p>
        </p:txBody>
      </p:sp>
      <p:sp>
        <p:nvSpPr>
          <p:cNvPr id="10243" name="Содержимое 2"/>
          <p:cNvSpPr>
            <a:spLocks noGrp="1"/>
          </p:cNvSpPr>
          <p:nvPr>
            <p:ph idx="1"/>
          </p:nvPr>
        </p:nvSpPr>
        <p:spPr>
          <a:xfrm>
            <a:off x="914400" y="1916832"/>
            <a:ext cx="8229600" cy="5145088"/>
          </a:xfrm>
        </p:spPr>
        <p:txBody>
          <a:bodyPr/>
          <a:lstStyle/>
          <a:p>
            <a:r>
              <a:rPr lang="ru-RU" altLang="ru-RU" sz="2000" dirty="0" smtClean="0"/>
              <a:t>Фоторезисторы</a:t>
            </a:r>
          </a:p>
          <a:p>
            <a:r>
              <a:rPr lang="ru-RU" altLang="ru-RU" sz="2000" dirty="0" smtClean="0"/>
              <a:t>Фотодиоды на основе </a:t>
            </a:r>
            <a:r>
              <a:rPr lang="en-US" altLang="ru-RU" sz="2000" dirty="0" smtClean="0"/>
              <a:t>p</a:t>
            </a:r>
            <a:r>
              <a:rPr lang="ru-RU" altLang="ru-RU" sz="2000" dirty="0" smtClean="0"/>
              <a:t>-</a:t>
            </a:r>
            <a:r>
              <a:rPr lang="en-US" altLang="ru-RU" sz="2000" dirty="0" smtClean="0"/>
              <a:t>n</a:t>
            </a:r>
            <a:r>
              <a:rPr lang="ru-RU" altLang="ru-RU" sz="2000" dirty="0" smtClean="0"/>
              <a:t>-перехода</a:t>
            </a:r>
          </a:p>
          <a:p>
            <a:r>
              <a:rPr lang="ru-RU" altLang="ru-RU" sz="2000" dirty="0" smtClean="0"/>
              <a:t>P-I-N Фотодиоды</a:t>
            </a:r>
          </a:p>
          <a:p>
            <a:r>
              <a:rPr lang="ru-RU" altLang="ru-RU" sz="2000" dirty="0" smtClean="0"/>
              <a:t>Лавинные фотодиоды</a:t>
            </a:r>
          </a:p>
          <a:p>
            <a:r>
              <a:rPr lang="ru-RU" altLang="ru-RU" sz="2000" dirty="0" smtClean="0"/>
              <a:t>Фототранзисторы</a:t>
            </a:r>
          </a:p>
          <a:p>
            <a:endParaRPr lang="ru-RU" altLang="ru-RU" dirty="0" smtClean="0"/>
          </a:p>
        </p:txBody>
      </p:sp>
    </p:spTree>
  </p:cSld>
  <p:clrMapOvr>
    <a:masterClrMapping/>
  </p:clrMapOvr>
  <p:transition>
    <p:pull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176" y="27167"/>
            <a:ext cx="8229600" cy="993775"/>
          </a:xfrm>
        </p:spPr>
        <p:txBody>
          <a:bodyPr>
            <a:normAutofit fontScale="90000"/>
          </a:bodyPr>
          <a:lstStyle/>
          <a:p>
            <a:pPr algn="ctr" fontAlgn="auto">
              <a:spcAft>
                <a:spcPts val="0"/>
              </a:spcAft>
              <a:defRPr/>
            </a:pPr>
            <a:r>
              <a:rPr lang="ru-RU" sz="3300" b="1" dirty="0" smtClean="0">
                <a:solidFill>
                  <a:schemeClr val="tx2">
                    <a:satMod val="130000"/>
                  </a:schemeClr>
                </a:solidFill>
              </a:rPr>
              <a:t>          Фоторезисторы</a:t>
            </a:r>
            <a:r>
              <a:rPr lang="ru-RU" sz="3300" b="1" dirty="0">
                <a:solidFill>
                  <a:schemeClr val="tx2">
                    <a:satMod val="130000"/>
                  </a:schemeClr>
                </a:solidFill>
              </a:rPr>
              <a:t>:</a:t>
            </a:r>
            <a:r>
              <a:rPr lang="ru-RU" dirty="0">
                <a:solidFill>
                  <a:schemeClr val="tx2">
                    <a:satMod val="130000"/>
                  </a:schemeClr>
                </a:solidFill>
              </a:rPr>
              <a:t/>
            </a:r>
            <a:br>
              <a:rPr lang="ru-RU" dirty="0">
                <a:solidFill>
                  <a:schemeClr val="tx2">
                    <a:satMod val="130000"/>
                  </a:schemeClr>
                </a:solidFill>
              </a:rPr>
            </a:br>
            <a:endParaRPr lang="ru-RU" dirty="0">
              <a:solidFill>
                <a:schemeClr val="tx2">
                  <a:satMod val="130000"/>
                </a:schemeClr>
              </a:solidFill>
            </a:endParaRPr>
          </a:p>
        </p:txBody>
      </p:sp>
      <p:sp>
        <p:nvSpPr>
          <p:cNvPr id="13315" name="TextBox 6"/>
          <p:cNvSpPr txBox="1">
            <a:spLocks noChangeArrowheads="1"/>
          </p:cNvSpPr>
          <p:nvPr/>
        </p:nvSpPr>
        <p:spPr bwMode="auto">
          <a:xfrm>
            <a:off x="221142" y="533199"/>
            <a:ext cx="8208912" cy="147732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fontAlgn="base">
              <a:spcBef>
                <a:spcPct val="0"/>
              </a:spcBef>
              <a:spcAft>
                <a:spcPct val="0"/>
              </a:spcAft>
              <a:defRPr>
                <a:solidFill>
                  <a:schemeClr val="tx1"/>
                </a:solidFill>
                <a:latin typeface="Corbel" panose="020B0503020204020204" pitchFamily="34" charset="0"/>
              </a:defRPr>
            </a:lvl6pPr>
            <a:lvl7pPr marL="2971800" indent="-228600" fontAlgn="base">
              <a:spcBef>
                <a:spcPct val="0"/>
              </a:spcBef>
              <a:spcAft>
                <a:spcPct val="0"/>
              </a:spcAft>
              <a:defRPr>
                <a:solidFill>
                  <a:schemeClr val="tx1"/>
                </a:solidFill>
                <a:latin typeface="Corbel" panose="020B0503020204020204" pitchFamily="34" charset="0"/>
              </a:defRPr>
            </a:lvl7pPr>
            <a:lvl8pPr marL="3429000" indent="-228600" fontAlgn="base">
              <a:spcBef>
                <a:spcPct val="0"/>
              </a:spcBef>
              <a:spcAft>
                <a:spcPct val="0"/>
              </a:spcAft>
              <a:defRPr>
                <a:solidFill>
                  <a:schemeClr val="tx1"/>
                </a:solidFill>
                <a:latin typeface="Corbel" panose="020B0503020204020204" pitchFamily="34" charset="0"/>
              </a:defRPr>
            </a:lvl8pPr>
            <a:lvl9pPr marL="3886200" indent="-228600" fontAlgn="base">
              <a:spcBef>
                <a:spcPct val="0"/>
              </a:spcBef>
              <a:spcAft>
                <a:spcPct val="0"/>
              </a:spcAft>
              <a:defRPr>
                <a:solidFill>
                  <a:schemeClr val="tx1"/>
                </a:solidFill>
                <a:latin typeface="Corbel" panose="020B0503020204020204" pitchFamily="34" charset="0"/>
              </a:defRPr>
            </a:lvl9pPr>
          </a:lstStyle>
          <a:p>
            <a:r>
              <a:rPr lang="ru-RU" altLang="ru-RU" dirty="0"/>
              <a:t>     Это полупроводниковые резисторы, изменяющие свое электрическое сопротивление под действием оптического излучения.</a:t>
            </a:r>
          </a:p>
          <a:p>
            <a:endParaRPr lang="ru-RU" altLang="ru-RU" dirty="0"/>
          </a:p>
          <a:p>
            <a:endParaRPr lang="ru-RU" altLang="ru-RU" dirty="0"/>
          </a:p>
          <a:p>
            <a:endParaRPr lang="ru-RU" altLang="ru-RU" dirty="0"/>
          </a:p>
        </p:txBody>
      </p:sp>
      <p:pic>
        <p:nvPicPr>
          <p:cNvPr id="9" name="Рисунок 8" descr="C:\Documents and Settings\Mufasa\Рабочий стол\ТВЭл презентация\8015bf.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67544" y="4221088"/>
            <a:ext cx="3730987" cy="219628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3794" name="Picture 2" descr="http://ok-t.ru/studopediaru/baza2/2986178653541.files/image2079.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059832" y="1511131"/>
            <a:ext cx="5107894" cy="3532839"/>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ransition>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1000" fill="hold"/>
                                        <p:tgtEl>
                                          <p:spTgt spid="9"/>
                                        </p:tgtEl>
                                        <p:attrNameLst>
                                          <p:attrName>ppt_x</p:attrName>
                                        </p:attrNameLst>
                                      </p:cBhvr>
                                      <p:tavLst>
                                        <p:tav tm="0">
                                          <p:val>
                                            <p:strVal val="1+#ppt_w/2"/>
                                          </p:val>
                                        </p:tav>
                                        <p:tav tm="100000">
                                          <p:val>
                                            <p:strVal val="#ppt_x"/>
                                          </p:val>
                                        </p:tav>
                                      </p:tavLst>
                                    </p:anim>
                                    <p:anim calcmode="lin" valueType="num">
                                      <p:cBhvr additive="base">
                                        <p:cTn id="8" dur="10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188" y="188913"/>
            <a:ext cx="8229600" cy="1143000"/>
          </a:xfrm>
        </p:spPr>
        <p:txBody>
          <a:bodyPr/>
          <a:lstStyle/>
          <a:p>
            <a:pPr algn="ctr" fontAlgn="auto">
              <a:spcAft>
                <a:spcPts val="0"/>
              </a:spcAft>
              <a:defRPr/>
            </a:pPr>
            <a:r>
              <a:rPr lang="ru-RU" sz="3000" b="1" dirty="0" smtClean="0">
                <a:solidFill>
                  <a:schemeClr val="tx2">
                    <a:satMod val="130000"/>
                  </a:schemeClr>
                </a:solidFill>
              </a:rPr>
              <a:t>         Фотодиоды </a:t>
            </a:r>
            <a:r>
              <a:rPr lang="ru-RU" sz="3000" b="1" dirty="0">
                <a:solidFill>
                  <a:schemeClr val="tx2">
                    <a:satMod val="130000"/>
                  </a:schemeClr>
                </a:solidFill>
              </a:rPr>
              <a:t>на основе </a:t>
            </a:r>
            <a:r>
              <a:rPr lang="en-US" sz="3000" b="1" dirty="0">
                <a:solidFill>
                  <a:schemeClr val="tx2">
                    <a:satMod val="130000"/>
                  </a:schemeClr>
                </a:solidFill>
              </a:rPr>
              <a:t>p</a:t>
            </a:r>
            <a:r>
              <a:rPr lang="ru-RU" sz="3000" b="1" dirty="0">
                <a:solidFill>
                  <a:schemeClr val="tx2">
                    <a:satMod val="130000"/>
                  </a:schemeClr>
                </a:solidFill>
              </a:rPr>
              <a:t>-</a:t>
            </a:r>
            <a:r>
              <a:rPr lang="en-US" sz="3000" b="1" dirty="0">
                <a:solidFill>
                  <a:schemeClr val="tx2">
                    <a:satMod val="130000"/>
                  </a:schemeClr>
                </a:solidFill>
              </a:rPr>
              <a:t>n</a:t>
            </a:r>
            <a:r>
              <a:rPr lang="ru-RU" sz="3000" b="1" dirty="0">
                <a:solidFill>
                  <a:schemeClr val="tx2">
                    <a:satMod val="130000"/>
                  </a:schemeClr>
                </a:solidFill>
              </a:rPr>
              <a:t>-перехода</a:t>
            </a:r>
            <a:r>
              <a:rPr lang="ru-RU" sz="3000" dirty="0">
                <a:solidFill>
                  <a:schemeClr val="tx2">
                    <a:satMod val="130000"/>
                  </a:schemeClr>
                </a:solidFill>
              </a:rPr>
              <a:t/>
            </a:r>
            <a:br>
              <a:rPr lang="ru-RU" sz="3000" dirty="0">
                <a:solidFill>
                  <a:schemeClr val="tx2">
                    <a:satMod val="130000"/>
                  </a:schemeClr>
                </a:solidFill>
              </a:rPr>
            </a:br>
            <a:endParaRPr lang="ru-RU" sz="3000" dirty="0">
              <a:solidFill>
                <a:schemeClr val="tx2">
                  <a:satMod val="130000"/>
                </a:schemeClr>
              </a:solidFill>
            </a:endParaRPr>
          </a:p>
        </p:txBody>
      </p:sp>
      <p:sp>
        <p:nvSpPr>
          <p:cNvPr id="5" name="TextBox 4"/>
          <p:cNvSpPr txBox="1"/>
          <p:nvPr/>
        </p:nvSpPr>
        <p:spPr>
          <a:xfrm>
            <a:off x="0" y="826822"/>
            <a:ext cx="7236295" cy="1323439"/>
          </a:xfrm>
          <a:prstGeom prst="rect">
            <a:avLst/>
          </a:prstGeom>
          <a:noFill/>
        </p:spPr>
        <p:txBody>
          <a:bodyPr wrap="square">
            <a:spAutoFit/>
          </a:bodyPr>
          <a:lstStyle/>
          <a:p>
            <a:pPr fontAlgn="auto">
              <a:spcBef>
                <a:spcPts val="0"/>
              </a:spcBef>
              <a:spcAft>
                <a:spcPts val="0"/>
              </a:spcAft>
              <a:defRPr/>
            </a:pPr>
            <a:r>
              <a:rPr lang="ru-RU" sz="2000" i="1" dirty="0">
                <a:latin typeface="+mj-lt"/>
                <a:cs typeface="+mn-cs"/>
              </a:rPr>
              <a:t>     </a:t>
            </a:r>
            <a:r>
              <a:rPr lang="ru-RU" sz="2000" b="1" i="1" dirty="0" err="1">
                <a:latin typeface="+mj-lt"/>
                <a:cs typeface="+mn-cs"/>
              </a:rPr>
              <a:t>Фотодио́д</a:t>
            </a:r>
            <a:r>
              <a:rPr lang="ru-RU" sz="2000" dirty="0">
                <a:latin typeface="+mj-lt"/>
                <a:cs typeface="+mn-cs"/>
              </a:rPr>
              <a:t> — приёмник оптического излучения, который преобразует попавший на его фоточувствительную область свет в электрический заряд за счёт процессов в p-n-переходе.</a:t>
            </a:r>
          </a:p>
        </p:txBody>
      </p:sp>
    </p:spTree>
    <p:controls>
      <p:control spid="14356" name="ShockwaveFlash1" r:id="rId2" imgW="1828800" imgH="1828800"/>
    </p:controls>
  </p:cSld>
  <p:clrMapOvr>
    <a:masterClrMapping/>
  </p:clrMapOvr>
  <p:transition>
    <p:pull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fontAlgn="auto">
              <a:spcAft>
                <a:spcPts val="0"/>
              </a:spcAft>
              <a:defRPr/>
            </a:pPr>
            <a:r>
              <a:rPr lang="ru-RU" sz="3300" b="1" dirty="0" err="1">
                <a:solidFill>
                  <a:schemeClr val="tx2">
                    <a:satMod val="130000"/>
                  </a:schemeClr>
                </a:solidFill>
              </a:rPr>
              <a:t>p-i-n</a:t>
            </a:r>
            <a:r>
              <a:rPr lang="ru-RU" sz="3300" b="1" dirty="0">
                <a:solidFill>
                  <a:schemeClr val="tx2">
                    <a:satMod val="130000"/>
                  </a:schemeClr>
                </a:solidFill>
              </a:rPr>
              <a:t> фотодиоды</a:t>
            </a:r>
            <a:r>
              <a:rPr lang="ru-RU" dirty="0">
                <a:solidFill>
                  <a:schemeClr val="tx2">
                    <a:satMod val="130000"/>
                  </a:schemeClr>
                </a:solidFill>
              </a:rPr>
              <a:t/>
            </a:r>
            <a:br>
              <a:rPr lang="ru-RU" dirty="0">
                <a:solidFill>
                  <a:schemeClr val="tx2">
                    <a:satMod val="130000"/>
                  </a:schemeClr>
                </a:solidFill>
              </a:rPr>
            </a:br>
            <a:endParaRPr lang="ru-RU" dirty="0">
              <a:solidFill>
                <a:schemeClr val="tx2">
                  <a:satMod val="130000"/>
                </a:schemeClr>
              </a:solidFill>
            </a:endParaRPr>
          </a:p>
        </p:txBody>
      </p:sp>
      <p:sp>
        <p:nvSpPr>
          <p:cNvPr id="15364" name="TextBox 4"/>
          <p:cNvSpPr txBox="1">
            <a:spLocks noChangeArrowheads="1"/>
          </p:cNvSpPr>
          <p:nvPr/>
        </p:nvSpPr>
        <p:spPr bwMode="auto">
          <a:xfrm>
            <a:off x="395536" y="4508921"/>
            <a:ext cx="7920037" cy="16312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fontAlgn="base">
              <a:spcBef>
                <a:spcPct val="0"/>
              </a:spcBef>
              <a:spcAft>
                <a:spcPct val="0"/>
              </a:spcAft>
              <a:defRPr>
                <a:solidFill>
                  <a:schemeClr val="tx1"/>
                </a:solidFill>
                <a:latin typeface="Corbel" panose="020B0503020204020204" pitchFamily="34" charset="0"/>
              </a:defRPr>
            </a:lvl6pPr>
            <a:lvl7pPr marL="2971800" indent="-228600" fontAlgn="base">
              <a:spcBef>
                <a:spcPct val="0"/>
              </a:spcBef>
              <a:spcAft>
                <a:spcPct val="0"/>
              </a:spcAft>
              <a:defRPr>
                <a:solidFill>
                  <a:schemeClr val="tx1"/>
                </a:solidFill>
                <a:latin typeface="Corbel" panose="020B0503020204020204" pitchFamily="34" charset="0"/>
              </a:defRPr>
            </a:lvl7pPr>
            <a:lvl8pPr marL="3429000" indent="-228600" fontAlgn="base">
              <a:spcBef>
                <a:spcPct val="0"/>
              </a:spcBef>
              <a:spcAft>
                <a:spcPct val="0"/>
              </a:spcAft>
              <a:defRPr>
                <a:solidFill>
                  <a:schemeClr val="tx1"/>
                </a:solidFill>
                <a:latin typeface="Corbel" panose="020B0503020204020204" pitchFamily="34" charset="0"/>
              </a:defRPr>
            </a:lvl8pPr>
            <a:lvl9pPr marL="3886200" indent="-228600" fontAlgn="base">
              <a:spcBef>
                <a:spcPct val="0"/>
              </a:spcBef>
              <a:spcAft>
                <a:spcPct val="0"/>
              </a:spcAft>
              <a:defRPr>
                <a:solidFill>
                  <a:schemeClr val="tx1"/>
                </a:solidFill>
                <a:latin typeface="Corbel" panose="020B0503020204020204" pitchFamily="34" charset="0"/>
              </a:defRPr>
            </a:lvl9pPr>
          </a:lstStyle>
          <a:p>
            <a:r>
              <a:rPr lang="ru-RU" altLang="ru-RU" sz="2000" dirty="0"/>
              <a:t>     Недостатки фотодиода на основе p-n перехода устраняются в фотодиодах, где между p- и n-областями расположен i-слой с собственной проводимостью. </a:t>
            </a:r>
          </a:p>
          <a:p>
            <a:r>
              <a:rPr lang="ru-RU" altLang="ru-RU" sz="2000" dirty="0"/>
              <a:t> </a:t>
            </a:r>
          </a:p>
          <a:p>
            <a:r>
              <a:rPr lang="ru-RU" altLang="ru-RU" sz="2000" dirty="0"/>
              <a:t>     </a:t>
            </a:r>
            <a:endParaRPr lang="ru-RU" altLang="ru-RU" dirty="0"/>
          </a:p>
        </p:txBody>
      </p:sp>
      <p:grpSp>
        <p:nvGrpSpPr>
          <p:cNvPr id="5" name="Group 58"/>
          <p:cNvGrpSpPr>
            <a:grpSpLocks/>
          </p:cNvGrpSpPr>
          <p:nvPr/>
        </p:nvGrpSpPr>
        <p:grpSpPr bwMode="auto">
          <a:xfrm>
            <a:off x="899592" y="1772816"/>
            <a:ext cx="6172200" cy="1671637"/>
            <a:chOff x="1152" y="891"/>
            <a:chExt cx="2448" cy="926"/>
          </a:xfrm>
        </p:grpSpPr>
        <p:grpSp>
          <p:nvGrpSpPr>
            <p:cNvPr id="6" name="Group 48"/>
            <p:cNvGrpSpPr>
              <a:grpSpLocks/>
            </p:cNvGrpSpPr>
            <p:nvPr/>
          </p:nvGrpSpPr>
          <p:grpSpPr bwMode="auto">
            <a:xfrm>
              <a:off x="1417" y="1089"/>
              <a:ext cx="1918" cy="728"/>
              <a:chOff x="1200" y="1536"/>
              <a:chExt cx="2784" cy="1056"/>
            </a:xfrm>
          </p:grpSpPr>
          <p:sp>
            <p:nvSpPr>
              <p:cNvPr id="19" name="Rectangle 33"/>
              <p:cNvSpPr>
                <a:spLocks noChangeArrowheads="1"/>
              </p:cNvSpPr>
              <p:nvPr/>
            </p:nvSpPr>
            <p:spPr bwMode="auto">
              <a:xfrm>
                <a:off x="1200" y="1536"/>
                <a:ext cx="528" cy="1056"/>
              </a:xfrm>
              <a:prstGeom prst="rect">
                <a:avLst/>
              </a:prstGeom>
              <a:noFill/>
              <a:ln w="3175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ru-RU"/>
              </a:p>
            </p:txBody>
          </p:sp>
          <p:sp>
            <p:nvSpPr>
              <p:cNvPr id="20" name="Rectangle 34"/>
              <p:cNvSpPr>
                <a:spLocks noChangeArrowheads="1"/>
              </p:cNvSpPr>
              <p:nvPr/>
            </p:nvSpPr>
            <p:spPr bwMode="auto">
              <a:xfrm>
                <a:off x="1728" y="1536"/>
                <a:ext cx="1968" cy="1056"/>
              </a:xfrm>
              <a:prstGeom prst="rect">
                <a:avLst/>
              </a:prstGeom>
              <a:noFill/>
              <a:ln w="3175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ru-RU"/>
              </a:p>
            </p:txBody>
          </p:sp>
          <p:sp>
            <p:nvSpPr>
              <p:cNvPr id="21" name="Rectangle 35"/>
              <p:cNvSpPr>
                <a:spLocks noChangeArrowheads="1"/>
              </p:cNvSpPr>
              <p:nvPr/>
            </p:nvSpPr>
            <p:spPr bwMode="auto">
              <a:xfrm>
                <a:off x="3696" y="1536"/>
                <a:ext cx="288" cy="1056"/>
              </a:xfrm>
              <a:prstGeom prst="rect">
                <a:avLst/>
              </a:prstGeom>
              <a:noFill/>
              <a:ln w="3175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ru-RU"/>
              </a:p>
            </p:txBody>
          </p:sp>
        </p:grpSp>
        <p:grpSp>
          <p:nvGrpSpPr>
            <p:cNvPr id="7" name="Group 49"/>
            <p:cNvGrpSpPr>
              <a:grpSpLocks/>
            </p:cNvGrpSpPr>
            <p:nvPr/>
          </p:nvGrpSpPr>
          <p:grpSpPr bwMode="auto">
            <a:xfrm>
              <a:off x="1781" y="891"/>
              <a:ext cx="1356" cy="165"/>
              <a:chOff x="1728" y="1248"/>
              <a:chExt cx="1968" cy="240"/>
            </a:xfrm>
          </p:grpSpPr>
          <p:sp>
            <p:nvSpPr>
              <p:cNvPr id="16" name="Line 40"/>
              <p:cNvSpPr>
                <a:spLocks noChangeShapeType="1"/>
              </p:cNvSpPr>
              <p:nvPr/>
            </p:nvSpPr>
            <p:spPr bwMode="auto">
              <a:xfrm flipV="1">
                <a:off x="1728" y="1248"/>
                <a:ext cx="0" cy="24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a:p>
            </p:txBody>
          </p:sp>
          <p:sp>
            <p:nvSpPr>
              <p:cNvPr id="17" name="Line 41"/>
              <p:cNvSpPr>
                <a:spLocks noChangeShapeType="1"/>
              </p:cNvSpPr>
              <p:nvPr/>
            </p:nvSpPr>
            <p:spPr bwMode="auto">
              <a:xfrm flipV="1">
                <a:off x="3696" y="1248"/>
                <a:ext cx="0" cy="24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a:p>
            </p:txBody>
          </p:sp>
          <p:cxnSp>
            <p:nvCxnSpPr>
              <p:cNvPr id="18" name="AutoShape 42"/>
              <p:cNvCxnSpPr>
                <a:cxnSpLocks noChangeShapeType="1"/>
              </p:cNvCxnSpPr>
              <p:nvPr/>
            </p:nvCxnSpPr>
            <p:spPr bwMode="auto">
              <a:xfrm>
                <a:off x="1728" y="1248"/>
                <a:ext cx="1968" cy="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grpSp>
        <p:grpSp>
          <p:nvGrpSpPr>
            <p:cNvPr id="8" name="Group 47"/>
            <p:cNvGrpSpPr>
              <a:grpSpLocks/>
            </p:cNvGrpSpPr>
            <p:nvPr/>
          </p:nvGrpSpPr>
          <p:grpSpPr bwMode="auto">
            <a:xfrm>
              <a:off x="3335" y="1453"/>
              <a:ext cx="265" cy="99"/>
              <a:chOff x="3984" y="2064"/>
              <a:chExt cx="384" cy="144"/>
            </a:xfrm>
          </p:grpSpPr>
          <p:sp>
            <p:nvSpPr>
              <p:cNvPr id="13" name="Line 44"/>
              <p:cNvSpPr>
                <a:spLocks noChangeShapeType="1"/>
              </p:cNvSpPr>
              <p:nvPr/>
            </p:nvSpPr>
            <p:spPr bwMode="auto">
              <a:xfrm>
                <a:off x="3984" y="2064"/>
                <a:ext cx="288" cy="0"/>
              </a:xfrm>
              <a:prstGeom prst="line">
                <a:avLst/>
              </a:prstGeom>
              <a:noFill/>
              <a:ln w="222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a:p>
            </p:txBody>
          </p:sp>
          <p:sp>
            <p:nvSpPr>
              <p:cNvPr id="14" name="Line 45"/>
              <p:cNvSpPr>
                <a:spLocks noChangeShapeType="1"/>
              </p:cNvSpPr>
              <p:nvPr/>
            </p:nvSpPr>
            <p:spPr bwMode="auto">
              <a:xfrm>
                <a:off x="4272" y="2064"/>
                <a:ext cx="0" cy="144"/>
              </a:xfrm>
              <a:prstGeom prst="line">
                <a:avLst/>
              </a:prstGeom>
              <a:noFill/>
              <a:ln w="222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a:p>
            </p:txBody>
          </p:sp>
          <p:sp>
            <p:nvSpPr>
              <p:cNvPr id="15" name="Line 46"/>
              <p:cNvSpPr>
                <a:spLocks noChangeShapeType="1"/>
              </p:cNvSpPr>
              <p:nvPr/>
            </p:nvSpPr>
            <p:spPr bwMode="auto">
              <a:xfrm>
                <a:off x="4176" y="2208"/>
                <a:ext cx="192" cy="0"/>
              </a:xfrm>
              <a:prstGeom prst="line">
                <a:avLst/>
              </a:prstGeom>
              <a:noFill/>
              <a:ln w="222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a:p>
            </p:txBody>
          </p:sp>
        </p:grpSp>
        <p:grpSp>
          <p:nvGrpSpPr>
            <p:cNvPr id="9" name="Group 53"/>
            <p:cNvGrpSpPr>
              <a:grpSpLocks/>
            </p:cNvGrpSpPr>
            <p:nvPr/>
          </p:nvGrpSpPr>
          <p:grpSpPr bwMode="auto">
            <a:xfrm>
              <a:off x="1152" y="1387"/>
              <a:ext cx="265" cy="132"/>
              <a:chOff x="1296" y="1968"/>
              <a:chExt cx="384" cy="192"/>
            </a:xfrm>
          </p:grpSpPr>
          <p:sp>
            <p:nvSpPr>
              <p:cNvPr id="10" name="Line 50"/>
              <p:cNvSpPr>
                <a:spLocks noChangeShapeType="1"/>
              </p:cNvSpPr>
              <p:nvPr/>
            </p:nvSpPr>
            <p:spPr bwMode="auto">
              <a:xfrm flipH="1">
                <a:off x="1392" y="2064"/>
                <a:ext cx="288" cy="0"/>
              </a:xfrm>
              <a:prstGeom prst="line">
                <a:avLst/>
              </a:prstGeom>
              <a:noFill/>
              <a:ln w="222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a:p>
            </p:txBody>
          </p:sp>
          <p:sp>
            <p:nvSpPr>
              <p:cNvPr id="11" name="Oval 51"/>
              <p:cNvSpPr>
                <a:spLocks noChangeArrowheads="1"/>
              </p:cNvSpPr>
              <p:nvPr/>
            </p:nvSpPr>
            <p:spPr bwMode="auto">
              <a:xfrm>
                <a:off x="1296" y="2016"/>
                <a:ext cx="96" cy="96"/>
              </a:xfrm>
              <a:prstGeom prst="ellipse">
                <a:avLst/>
              </a:prstGeom>
              <a:noFill/>
              <a:ln w="222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ru-RU"/>
              </a:p>
            </p:txBody>
          </p:sp>
          <p:sp>
            <p:nvSpPr>
              <p:cNvPr id="12" name="Line 52"/>
              <p:cNvSpPr>
                <a:spLocks noChangeShapeType="1"/>
              </p:cNvSpPr>
              <p:nvPr/>
            </p:nvSpPr>
            <p:spPr bwMode="auto">
              <a:xfrm flipH="1">
                <a:off x="1296" y="1968"/>
                <a:ext cx="96" cy="192"/>
              </a:xfrm>
              <a:prstGeom prst="line">
                <a:avLst/>
              </a:prstGeom>
              <a:noFill/>
              <a:ln w="222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ru-RU"/>
              </a:p>
            </p:txBody>
          </p:sp>
        </p:grpSp>
      </p:grpSp>
      <p:sp>
        <p:nvSpPr>
          <p:cNvPr id="22" name="Text Box 38"/>
          <p:cNvSpPr txBox="1">
            <a:spLocks noChangeArrowheads="1"/>
          </p:cNvSpPr>
          <p:nvPr/>
        </p:nvSpPr>
        <p:spPr bwMode="auto">
          <a:xfrm>
            <a:off x="1820679" y="2537165"/>
            <a:ext cx="554170"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spcBef>
                <a:spcPct val="50000"/>
              </a:spcBef>
            </a:pPr>
            <a:r>
              <a:rPr lang="en-US" altLang="ru-RU" i="1"/>
              <a:t>p</a:t>
            </a:r>
            <a:endParaRPr lang="ru-RU" altLang="ru-RU" i="1"/>
          </a:p>
        </p:txBody>
      </p:sp>
      <p:sp>
        <p:nvSpPr>
          <p:cNvPr id="24" name="Text Box 39"/>
          <p:cNvSpPr txBox="1">
            <a:spLocks noChangeArrowheads="1"/>
          </p:cNvSpPr>
          <p:nvPr/>
        </p:nvSpPr>
        <p:spPr bwMode="auto">
          <a:xfrm>
            <a:off x="2737832" y="2348880"/>
            <a:ext cx="2740511" cy="73866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spcBef>
                <a:spcPct val="50000"/>
              </a:spcBef>
            </a:pPr>
            <a:r>
              <a:rPr lang="en-US" altLang="ru-RU" sz="1400" dirty="0" err="1"/>
              <a:t>i</a:t>
            </a:r>
            <a:r>
              <a:rPr lang="ru-RU" altLang="ru-RU" sz="1400" dirty="0"/>
              <a:t> – слой с собственной проводимостью (чистый диэлектрик)</a:t>
            </a:r>
          </a:p>
        </p:txBody>
      </p:sp>
      <p:sp>
        <p:nvSpPr>
          <p:cNvPr id="26" name="Text Box 37"/>
          <p:cNvSpPr txBox="1">
            <a:spLocks noChangeArrowheads="1"/>
          </p:cNvSpPr>
          <p:nvPr/>
        </p:nvSpPr>
        <p:spPr bwMode="auto">
          <a:xfrm>
            <a:off x="5903376" y="2537164"/>
            <a:ext cx="61635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spcBef>
                <a:spcPct val="50000"/>
              </a:spcBef>
            </a:pPr>
            <a:r>
              <a:rPr lang="en-US" altLang="ru-RU" i="1" dirty="0"/>
              <a:t>n</a:t>
            </a:r>
            <a:endParaRPr lang="ru-RU" altLang="ru-RU" i="1" dirty="0"/>
          </a:p>
        </p:txBody>
      </p:sp>
    </p:spTree>
  </p:cSld>
  <p:clrMapOvr>
    <a:masterClrMapping/>
  </p:clrMapOvr>
  <p:transition>
    <p:pull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550" y="0"/>
            <a:ext cx="7497763" cy="1143000"/>
          </a:xfrm>
        </p:spPr>
        <p:txBody>
          <a:bodyPr>
            <a:normAutofit fontScale="90000"/>
          </a:bodyPr>
          <a:lstStyle/>
          <a:p>
            <a:pPr algn="ctr" fontAlgn="auto">
              <a:spcAft>
                <a:spcPts val="0"/>
              </a:spcAft>
              <a:defRPr/>
            </a:pPr>
            <a:r>
              <a:rPr lang="ru-RU" sz="3300" dirty="0">
                <a:solidFill>
                  <a:schemeClr val="tx2">
                    <a:satMod val="130000"/>
                  </a:schemeClr>
                </a:solidFill>
              </a:rPr>
              <a:t> </a:t>
            </a:r>
            <a:br>
              <a:rPr lang="ru-RU" sz="3300" dirty="0">
                <a:solidFill>
                  <a:schemeClr val="tx2">
                    <a:satMod val="130000"/>
                  </a:schemeClr>
                </a:solidFill>
              </a:rPr>
            </a:br>
            <a:r>
              <a:rPr lang="ru-RU" sz="3300" dirty="0" smtClean="0">
                <a:solidFill>
                  <a:schemeClr val="tx2">
                    <a:satMod val="130000"/>
                  </a:schemeClr>
                </a:solidFill>
              </a:rPr>
              <a:t>     </a:t>
            </a:r>
            <a:r>
              <a:rPr lang="ru-RU" sz="3300" b="1" dirty="0" smtClean="0">
                <a:solidFill>
                  <a:schemeClr val="tx2">
                    <a:satMod val="130000"/>
                  </a:schemeClr>
                </a:solidFill>
              </a:rPr>
              <a:t>Лавинные </a:t>
            </a:r>
            <a:r>
              <a:rPr lang="ru-RU" sz="3300" b="1" dirty="0">
                <a:solidFill>
                  <a:schemeClr val="tx2">
                    <a:satMod val="130000"/>
                  </a:schemeClr>
                </a:solidFill>
              </a:rPr>
              <a:t>фотодиоды</a:t>
            </a:r>
            <a:r>
              <a:rPr lang="ru-RU" dirty="0">
                <a:solidFill>
                  <a:schemeClr val="tx2">
                    <a:satMod val="130000"/>
                  </a:schemeClr>
                </a:solidFill>
              </a:rPr>
              <a:t/>
            </a:r>
            <a:br>
              <a:rPr lang="ru-RU" dirty="0">
                <a:solidFill>
                  <a:schemeClr val="tx2">
                    <a:satMod val="130000"/>
                  </a:schemeClr>
                </a:solidFill>
              </a:rPr>
            </a:br>
            <a:endParaRPr lang="ru-RU" dirty="0">
              <a:solidFill>
                <a:schemeClr val="tx2">
                  <a:satMod val="130000"/>
                </a:schemeClr>
              </a:solidFill>
            </a:endParaRPr>
          </a:p>
        </p:txBody>
      </p:sp>
      <p:sp>
        <p:nvSpPr>
          <p:cNvPr id="17411" name="TextBox 3"/>
          <p:cNvSpPr txBox="1">
            <a:spLocks noChangeArrowheads="1"/>
          </p:cNvSpPr>
          <p:nvPr/>
        </p:nvSpPr>
        <p:spPr bwMode="auto">
          <a:xfrm>
            <a:off x="0" y="1460708"/>
            <a:ext cx="8135937" cy="12003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fontAlgn="base">
              <a:spcBef>
                <a:spcPct val="0"/>
              </a:spcBef>
              <a:spcAft>
                <a:spcPct val="0"/>
              </a:spcAft>
              <a:defRPr>
                <a:solidFill>
                  <a:schemeClr val="tx1"/>
                </a:solidFill>
                <a:latin typeface="Corbel" panose="020B0503020204020204" pitchFamily="34" charset="0"/>
              </a:defRPr>
            </a:lvl6pPr>
            <a:lvl7pPr marL="2971800" indent="-228600" fontAlgn="base">
              <a:spcBef>
                <a:spcPct val="0"/>
              </a:spcBef>
              <a:spcAft>
                <a:spcPct val="0"/>
              </a:spcAft>
              <a:defRPr>
                <a:solidFill>
                  <a:schemeClr val="tx1"/>
                </a:solidFill>
                <a:latin typeface="Corbel" panose="020B0503020204020204" pitchFamily="34" charset="0"/>
              </a:defRPr>
            </a:lvl7pPr>
            <a:lvl8pPr marL="3429000" indent="-228600" fontAlgn="base">
              <a:spcBef>
                <a:spcPct val="0"/>
              </a:spcBef>
              <a:spcAft>
                <a:spcPct val="0"/>
              </a:spcAft>
              <a:defRPr>
                <a:solidFill>
                  <a:schemeClr val="tx1"/>
                </a:solidFill>
                <a:latin typeface="Corbel" panose="020B0503020204020204" pitchFamily="34" charset="0"/>
              </a:defRPr>
            </a:lvl8pPr>
            <a:lvl9pPr marL="3886200" indent="-228600" fontAlgn="base">
              <a:spcBef>
                <a:spcPct val="0"/>
              </a:spcBef>
              <a:spcAft>
                <a:spcPct val="0"/>
              </a:spcAft>
              <a:defRPr>
                <a:solidFill>
                  <a:schemeClr val="tx1"/>
                </a:solidFill>
                <a:latin typeface="Corbel" panose="020B0503020204020204" pitchFamily="34" charset="0"/>
              </a:defRPr>
            </a:lvl9pPr>
          </a:lstStyle>
          <a:p>
            <a:r>
              <a:rPr lang="ru-RU" altLang="ru-RU" dirty="0"/>
              <a:t>    </a:t>
            </a:r>
            <a:r>
              <a:rPr lang="ru-RU" altLang="ru-RU" i="1" dirty="0"/>
              <a:t> </a:t>
            </a:r>
            <a:r>
              <a:rPr lang="ru-RU" altLang="ru-RU" b="1" i="1" dirty="0"/>
              <a:t>Лавинный фотодиод </a:t>
            </a:r>
            <a:r>
              <a:rPr lang="ru-RU" altLang="ru-RU" dirty="0"/>
              <a:t>– это фотоприемник, в котором повышение </a:t>
            </a:r>
            <a:endParaRPr lang="ru-RU" altLang="ru-RU" dirty="0" smtClean="0"/>
          </a:p>
          <a:p>
            <a:r>
              <a:rPr lang="ru-RU" altLang="ru-RU" dirty="0" smtClean="0"/>
              <a:t>квантовой </a:t>
            </a:r>
            <a:r>
              <a:rPr lang="ru-RU" altLang="ru-RU" dirty="0"/>
              <a:t>эффективности реализуется за счет внутреннего усиления благодаря лавинному умножению в </a:t>
            </a:r>
            <a:r>
              <a:rPr lang="ru-RU" altLang="ru-RU" dirty="0" err="1"/>
              <a:t>обратносмещенном</a:t>
            </a:r>
            <a:r>
              <a:rPr lang="ru-RU" altLang="ru-RU" dirty="0"/>
              <a:t> p-n переходе.</a:t>
            </a:r>
          </a:p>
          <a:p>
            <a:endParaRPr lang="ru-RU" altLang="ru-RU" dirty="0"/>
          </a:p>
        </p:txBody>
      </p:sp>
      <p:pic>
        <p:nvPicPr>
          <p:cNvPr id="4" name="Picture 3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763688" y="2978745"/>
            <a:ext cx="4887913" cy="3708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ext Box 29"/>
          <p:cNvSpPr txBox="1">
            <a:spLocks noChangeArrowheads="1"/>
          </p:cNvSpPr>
          <p:nvPr/>
        </p:nvSpPr>
        <p:spPr bwMode="auto">
          <a:xfrm>
            <a:off x="35314" y="2780928"/>
            <a:ext cx="2438400" cy="900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buFontTx/>
              <a:buChar char="•"/>
            </a:pPr>
            <a:r>
              <a:rPr lang="en-US" altLang="ru-RU" sz="2000" dirty="0"/>
              <a:t>     </a:t>
            </a:r>
            <a:r>
              <a:rPr lang="en-US" altLang="ru-RU" sz="2000" i="1" dirty="0" err="1"/>
              <a:t>qE</a:t>
            </a:r>
            <a:r>
              <a:rPr lang="el-GR" altLang="ru-RU" sz="2000" i="1" dirty="0">
                <a:cs typeface="Arial" panose="020B0604020202020204" pitchFamily="34" charset="0"/>
              </a:rPr>
              <a:t>λ</a:t>
            </a:r>
            <a:r>
              <a:rPr lang="en-US" altLang="ru-RU" sz="2000" i="1" dirty="0">
                <a:cs typeface="Arial" panose="020B0604020202020204" pitchFamily="34" charset="0"/>
              </a:rPr>
              <a:t> &gt; 1.5 </a:t>
            </a:r>
            <a:r>
              <a:rPr lang="en-US" altLang="ru-RU" sz="2000" i="1" dirty="0" err="1">
                <a:cs typeface="Arial" panose="020B0604020202020204" pitchFamily="34" charset="0"/>
              </a:rPr>
              <a:t>E</a:t>
            </a:r>
            <a:r>
              <a:rPr lang="en-US" altLang="ru-RU" sz="2000" i="1" baseline="-25000" dirty="0" err="1">
                <a:cs typeface="Arial" panose="020B0604020202020204" pitchFamily="34" charset="0"/>
              </a:rPr>
              <a:t>g</a:t>
            </a:r>
            <a:endParaRPr lang="en-US" altLang="ru-RU" sz="2000" i="1" baseline="-25000" dirty="0">
              <a:cs typeface="Arial" panose="020B0604020202020204" pitchFamily="34" charset="0"/>
            </a:endParaRPr>
          </a:p>
          <a:p>
            <a:endParaRPr lang="en-US" altLang="ru-RU" sz="2000" i="1" baseline="-25000" dirty="0">
              <a:cs typeface="Arial" panose="020B0604020202020204" pitchFamily="34" charset="0"/>
            </a:endParaRPr>
          </a:p>
          <a:p>
            <a:pPr>
              <a:buFontTx/>
              <a:buChar char="•"/>
            </a:pPr>
            <a:r>
              <a:rPr lang="en-US" altLang="ru-RU" sz="2000" dirty="0">
                <a:cs typeface="Arial" panose="020B0604020202020204" pitchFamily="34" charset="0"/>
              </a:rPr>
              <a:t>     </a:t>
            </a:r>
            <a:r>
              <a:rPr lang="en-US" altLang="ru-RU" sz="2000" i="1" dirty="0">
                <a:cs typeface="Arial" panose="020B0604020202020204" pitchFamily="34" charset="0"/>
              </a:rPr>
              <a:t>W &gt;&gt; l</a:t>
            </a:r>
            <a:endParaRPr lang="el-GR" altLang="ru-RU" sz="2000" i="1" dirty="0">
              <a:cs typeface="Arial" panose="020B0604020202020204" pitchFamily="34" charset="0"/>
            </a:endParaRPr>
          </a:p>
        </p:txBody>
      </p:sp>
    </p:spTree>
  </p:cSld>
  <p:clrMapOvr>
    <a:masterClrMapping/>
  </p:clrMapOvr>
  <p:transition>
    <p:pull dir="l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седство">
  <a:themeElements>
    <a:clrScheme name="Соседство">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оседство">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Adjacency</Template>
  <TotalTime>412</TotalTime>
  <Words>1139</Words>
  <Application>Microsoft Office PowerPoint</Application>
  <PresentationFormat>Экран (4:3)</PresentationFormat>
  <Paragraphs>110</Paragraphs>
  <Slides>18</Slides>
  <Notes>8</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18</vt:i4>
      </vt:variant>
    </vt:vector>
  </HeadingPairs>
  <TitlesOfParts>
    <vt:vector size="20" baseType="lpstr">
      <vt:lpstr>Соседство</vt:lpstr>
      <vt:lpstr>Уравнение</vt:lpstr>
      <vt:lpstr>Слайд 1</vt:lpstr>
      <vt:lpstr>         Фотоприемники</vt:lpstr>
      <vt:lpstr>Слайд 3</vt:lpstr>
      <vt:lpstr>Слайд 4</vt:lpstr>
      <vt:lpstr>         К фотоприемникам относятся: </vt:lpstr>
      <vt:lpstr>          Фоторезисторы: </vt:lpstr>
      <vt:lpstr>         Фотодиоды на основе p-n-перехода </vt:lpstr>
      <vt:lpstr>p-i-n фотодиоды </vt:lpstr>
      <vt:lpstr>       Лавинные фотодиоды </vt:lpstr>
      <vt:lpstr>Фототранзистор</vt:lpstr>
      <vt:lpstr>Солнечные Батареи</vt:lpstr>
      <vt:lpstr>Характеристики излучения Солнца </vt:lpstr>
      <vt:lpstr>Солнечные элементы с гетеропереходами</vt:lpstr>
      <vt:lpstr>Солнечные элементы на барьерах Шоттки</vt:lpstr>
      <vt:lpstr>Распространенные материалы</vt:lpstr>
      <vt:lpstr>Принцип работы </vt:lpstr>
      <vt:lpstr>Слайд 17</vt:lpstr>
      <vt:lpstr>Генерирование электрического тока солнечным элементом</vt:lpstr>
    </vt:vector>
  </TitlesOfParts>
  <Company>DreamLair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Dream Admin</dc:creator>
  <cp:lastModifiedBy>Eraser</cp:lastModifiedBy>
  <cp:revision>41</cp:revision>
  <dcterms:created xsi:type="dcterms:W3CDTF">2012-12-11T15:29:58Z</dcterms:created>
  <dcterms:modified xsi:type="dcterms:W3CDTF">2016-12-20T08:51:02Z</dcterms:modified>
</cp:coreProperties>
</file>