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59" r:id="rId4"/>
    <p:sldId id="260" r:id="rId5"/>
    <p:sldId id="261" r:id="rId6"/>
    <p:sldId id="276" r:id="rId7"/>
    <p:sldId id="277" r:id="rId8"/>
    <p:sldId id="263" r:id="rId9"/>
    <p:sldId id="264" r:id="rId10"/>
    <p:sldId id="265" r:id="rId11"/>
    <p:sldId id="267" r:id="rId12"/>
    <p:sldId id="266" r:id="rId13"/>
    <p:sldId id="273" r:id="rId14"/>
    <p:sldId id="268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81" autoAdjust="0"/>
    <p:restoredTop sz="94683" autoAdjust="0"/>
  </p:normalViewPr>
  <p:slideViewPr>
    <p:cSldViewPr>
      <p:cViewPr>
        <p:scale>
          <a:sx n="79" d="100"/>
          <a:sy n="79" d="100"/>
        </p:scale>
        <p:origin x="-115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30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65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16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45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41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87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38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42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14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62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B716B-00D4-4C1A-A9C1-7D0DA440A375}" type="datetimeFigureOut">
              <a:rPr lang="ru-RU" smtClean="0"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00F6B-6DB9-4A2A-A1BD-4B5E6483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99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5616" y="121783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8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Биполярные транзисторы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Картинки по запросу биполярные транзисторы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61432">
            <a:off x="5602987" y="3570863"/>
            <a:ext cx="3166604" cy="243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88239">
            <a:off x="634056" y="3504687"/>
            <a:ext cx="2667197" cy="266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охожее изображени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770" y="3039639"/>
            <a:ext cx="1653575" cy="165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4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914400"/>
          </a:xfrm>
        </p:spPr>
        <p:txBody>
          <a:bodyPr>
            <a:noAutofit/>
          </a:bodyPr>
          <a:lstStyle/>
          <a:p>
            <a:r>
              <a:rPr lang="ru-RU" altLang="ru-RU" sz="3200" dirty="0" smtClean="0"/>
              <a:t> </a:t>
            </a:r>
            <a:r>
              <a:rPr lang="ru-RU" altLang="ru-RU" sz="3600" b="1" dirty="0"/>
              <a:t>Схемы включения биполярного транзистора.</a:t>
            </a:r>
            <a:r>
              <a:rPr lang="ru-RU" sz="4800" b="1" dirty="0"/>
              <a:t/>
            </a:r>
            <a:br>
              <a:rPr lang="ru-RU" sz="4800" b="1" dirty="0"/>
            </a:br>
            <a:endParaRPr lang="ru-RU" sz="4800" b="1" dirty="0"/>
          </a:p>
        </p:txBody>
      </p:sp>
      <p:pic>
        <p:nvPicPr>
          <p:cNvPr id="4" name="Picture 4" descr="5-2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721844"/>
            <a:ext cx="6883198" cy="2083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5453" y="1560274"/>
            <a:ext cx="88569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/>
              <a:t>а) с общей базой (входные параметры – ток эмиттера и напряжение на коллекторе, выходные – ток коллектора и напряжение на эмиттере</a:t>
            </a:r>
            <a:r>
              <a:rPr lang="ru-RU" altLang="ru-RU" dirty="0" smtClean="0"/>
              <a:t>);</a:t>
            </a:r>
          </a:p>
          <a:p>
            <a:endParaRPr lang="ru-RU" altLang="ru-RU" dirty="0"/>
          </a:p>
          <a:p>
            <a:r>
              <a:rPr lang="ru-RU" altLang="ru-RU" dirty="0"/>
              <a:t>б) с общим эмиттером (входные параметры – ток базы и напряжение на эмиттере, выходные – ток коллектора и напряжение на эмиттере).</a:t>
            </a:r>
          </a:p>
        </p:txBody>
      </p:sp>
    </p:spTree>
    <p:extLst>
      <p:ext uri="{BB962C8B-B14F-4D97-AF65-F5344CB8AC3E}">
        <p14:creationId xmlns:p14="http://schemas.microsoft.com/office/powerpoint/2010/main" val="24811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16632"/>
            <a:ext cx="7543800" cy="914400"/>
          </a:xfrm>
        </p:spPr>
        <p:txBody>
          <a:bodyPr/>
          <a:lstStyle/>
          <a:p>
            <a:r>
              <a:rPr lang="ru-RU" altLang="ru-RU" b="1" dirty="0"/>
              <a:t>Эффект </a:t>
            </a:r>
            <a:r>
              <a:rPr lang="ru-RU" altLang="ru-RU" b="1" dirty="0" err="1"/>
              <a:t>Эрли</a:t>
            </a:r>
            <a:r>
              <a:rPr lang="ru-RU" altLang="ru-RU" b="1" dirty="0"/>
              <a:t>.</a:t>
            </a:r>
            <a:endParaRPr lang="ru-RU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73895"/>
            <a:ext cx="8388424" cy="3657599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/>
              <a:t>Изменение коэффициента передачи α биполярного транзистора вследствие модуляции ширины базы при изменении коллекторного напряжения </a:t>
            </a:r>
            <a:r>
              <a:rPr lang="ru-RU" altLang="ru-RU" sz="2400" dirty="0" err="1"/>
              <a:t>U</a:t>
            </a:r>
            <a:r>
              <a:rPr lang="ru-RU" altLang="ru-RU" sz="2400" baseline="-25000" dirty="0" err="1"/>
              <a:t>к</a:t>
            </a:r>
            <a:r>
              <a:rPr lang="ru-RU" altLang="ru-RU" sz="2400" dirty="0"/>
              <a:t> получило название "эффект </a:t>
            </a:r>
            <a:r>
              <a:rPr lang="ru-RU" altLang="ru-RU" sz="2400" dirty="0" err="1"/>
              <a:t>Эрли</a:t>
            </a:r>
            <a:r>
              <a:rPr lang="ru-RU" altLang="ru-RU" sz="2400" dirty="0" smtClean="0"/>
              <a:t>».</a:t>
            </a:r>
          </a:p>
          <a:p>
            <a:pPr marL="0" indent="342900">
              <a:spcBef>
                <a:spcPts val="0"/>
              </a:spcBef>
              <a:buNone/>
            </a:pPr>
            <a:endParaRPr lang="ru-RU" altLang="ru-RU" sz="2400" dirty="0"/>
          </a:p>
          <a:p>
            <a:pPr marL="0" indent="342900">
              <a:spcBef>
                <a:spcPts val="0"/>
              </a:spcBef>
              <a:buNone/>
            </a:pPr>
            <a:endParaRPr lang="ru-RU" altLang="ru-RU" sz="2400" dirty="0" smtClean="0"/>
          </a:p>
          <a:p>
            <a:pPr marL="0" indent="342900">
              <a:spcBef>
                <a:spcPts val="0"/>
              </a:spcBef>
              <a:buNone/>
            </a:pPr>
            <a:endParaRPr lang="ru-RU" altLang="ru-RU" sz="2400" dirty="0" smtClean="0"/>
          </a:p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 smtClean="0"/>
              <a:t>Эффект </a:t>
            </a:r>
            <a:r>
              <a:rPr lang="ru-RU" altLang="ru-RU" sz="2400" dirty="0" err="1"/>
              <a:t>Эрли</a:t>
            </a:r>
            <a:r>
              <a:rPr lang="ru-RU" altLang="ru-RU" sz="2400" dirty="0"/>
              <a:t> – эффект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/>
              <a:t>Модуляции ширины базы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/>
              <a:t>биполярного транзистора</a:t>
            </a:r>
            <a:endParaRPr lang="ru-RU" dirty="0"/>
          </a:p>
        </p:txBody>
      </p:sp>
      <p:pic>
        <p:nvPicPr>
          <p:cNvPr id="4" name="Рисунок 3" descr="эрли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204864"/>
            <a:ext cx="4169405" cy="3746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557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ru-RU" altLang="ru-RU" sz="2800" b="1" dirty="0"/>
              <a:t>Дифференциальные физические параметры БТ в схеме с общей базой</a:t>
            </a:r>
            <a:r>
              <a:rPr lang="ru-RU" altLang="ru-RU" sz="5400" b="1" dirty="0"/>
              <a:t>.</a:t>
            </a:r>
            <a:endParaRPr lang="ru-RU" b="1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398519" y="1556792"/>
            <a:ext cx="8715375" cy="4697412"/>
          </a:xfrm>
        </p:spPr>
        <p:txBody>
          <a:bodyPr/>
          <a:lstStyle/>
          <a:p>
            <a:pPr eaLnBrk="1" hangingPunct="1"/>
            <a:r>
              <a:rPr lang="ru-RU" altLang="ru-RU" sz="1800" dirty="0" smtClean="0">
                <a:latin typeface="Bookman Old Style" pitchFamily="18" charset="0"/>
              </a:rPr>
              <a:t>коэффициент передачи тока эмиттера:</a:t>
            </a:r>
          </a:p>
          <a:p>
            <a:pPr eaLnBrk="1" hangingPunct="1"/>
            <a:endParaRPr lang="ru-RU" altLang="ru-RU" sz="1800" b="1" dirty="0" smtClean="0"/>
          </a:p>
          <a:p>
            <a:pPr eaLnBrk="1" hangingPunct="1"/>
            <a:endParaRPr lang="ru-RU" altLang="ru-RU" sz="2000" dirty="0" smtClean="0"/>
          </a:p>
          <a:p>
            <a:pPr algn="just" eaLnBrk="1" hangingPunct="1"/>
            <a:r>
              <a:rPr lang="ru-RU" altLang="ru-RU" sz="1800" dirty="0">
                <a:latin typeface="Bookman Old Style" pitchFamily="18" charset="0"/>
              </a:rPr>
              <a:t> </a:t>
            </a:r>
            <a:r>
              <a:rPr lang="ru-RU" altLang="ru-RU" sz="1800" dirty="0" smtClean="0">
                <a:latin typeface="Bookman Old Style" pitchFamily="18" charset="0"/>
              </a:rPr>
              <a:t>сопротивление эмиттерного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ru-RU" altLang="ru-RU" sz="1800" dirty="0" smtClean="0">
                <a:latin typeface="Bookman Old Style" pitchFamily="18" charset="0"/>
              </a:rPr>
              <a:t>          перехода, </a:t>
            </a:r>
            <a:r>
              <a:rPr lang="ru-RU" altLang="ru-RU" sz="1800" dirty="0" err="1" smtClean="0">
                <a:latin typeface="Bookman Old Style" pitchFamily="18" charset="0"/>
              </a:rPr>
              <a:t>r</a:t>
            </a:r>
            <a:r>
              <a:rPr lang="ru-RU" altLang="ru-RU" sz="1800" baseline="-25000" dirty="0" err="1" smtClean="0">
                <a:latin typeface="Bookman Old Style" pitchFamily="18" charset="0"/>
              </a:rPr>
              <a:t>э</a:t>
            </a:r>
            <a:r>
              <a:rPr lang="ru-RU" altLang="ru-RU" sz="1800" dirty="0" smtClean="0">
                <a:latin typeface="Bookman Old Style" pitchFamily="18" charset="0"/>
              </a:rPr>
              <a:t>, определяется</a:t>
            </a:r>
            <a:r>
              <a:rPr lang="ru-RU" altLang="ru-RU" sz="2000" dirty="0" smtClean="0"/>
              <a:t>:</a:t>
            </a:r>
          </a:p>
          <a:p>
            <a:pPr eaLnBrk="1" hangingPunct="1">
              <a:buFont typeface="Arial" pitchFamily="34" charset="0"/>
              <a:buNone/>
            </a:pPr>
            <a:endParaRPr lang="ru-RU" altLang="ru-RU" sz="2000" dirty="0" smtClean="0"/>
          </a:p>
          <a:p>
            <a:pPr eaLnBrk="1" hangingPunct="1">
              <a:buFont typeface="Arial" pitchFamily="34" charset="0"/>
              <a:buNone/>
            </a:pPr>
            <a:endParaRPr lang="ru-RU" altLang="ru-RU" sz="2000" dirty="0" smtClean="0"/>
          </a:p>
          <a:p>
            <a:pPr eaLnBrk="1" hangingPunct="1"/>
            <a:r>
              <a:rPr lang="ru-RU" altLang="ru-RU" sz="1800" dirty="0" smtClean="0">
                <a:latin typeface="Bookman Old Style" pitchFamily="18" charset="0"/>
              </a:rPr>
              <a:t>сопротивление коллекторного</a:t>
            </a:r>
          </a:p>
          <a:p>
            <a:pPr eaLnBrk="1" hangingPunct="1">
              <a:buFont typeface="Arial" pitchFamily="34" charset="0"/>
              <a:buNone/>
            </a:pPr>
            <a:r>
              <a:rPr lang="ru-RU" altLang="ru-RU" sz="1800" dirty="0" smtClean="0">
                <a:latin typeface="Bookman Old Style" pitchFamily="18" charset="0"/>
              </a:rPr>
              <a:t>       перехода </a:t>
            </a:r>
            <a:r>
              <a:rPr lang="ru-RU" altLang="ru-RU" sz="1800" dirty="0" err="1" smtClean="0">
                <a:latin typeface="Bookman Old Style" pitchFamily="18" charset="0"/>
              </a:rPr>
              <a:t>r</a:t>
            </a:r>
            <a:r>
              <a:rPr lang="ru-RU" altLang="ru-RU" sz="1800" baseline="-25000" dirty="0" err="1" smtClean="0">
                <a:latin typeface="Bookman Old Style" pitchFamily="18" charset="0"/>
              </a:rPr>
              <a:t>к</a:t>
            </a:r>
            <a:r>
              <a:rPr lang="ru-RU" altLang="ru-RU" sz="1800" dirty="0" smtClean="0">
                <a:latin typeface="Bookman Old Style" pitchFamily="18" charset="0"/>
              </a:rPr>
              <a:t>, определяется:</a:t>
            </a:r>
          </a:p>
          <a:p>
            <a:pPr eaLnBrk="1" hangingPunct="1">
              <a:buFont typeface="Arial" pitchFamily="34" charset="0"/>
              <a:buNone/>
            </a:pPr>
            <a:endParaRPr lang="ru-RU" altLang="ru-RU" sz="2000" dirty="0"/>
          </a:p>
          <a:p>
            <a:pPr eaLnBrk="1" hangingPunct="1"/>
            <a:endParaRPr lang="ru-RU" altLang="ru-RU" sz="2000" dirty="0" smtClean="0"/>
          </a:p>
          <a:p>
            <a:pPr eaLnBrk="1" hangingPunct="1"/>
            <a:r>
              <a:rPr lang="ru-RU" altLang="ru-RU" sz="1800" dirty="0" smtClean="0">
                <a:latin typeface="Bookman Old Style" pitchFamily="18" charset="0"/>
              </a:rPr>
              <a:t>Коэффициентом обратной связи </a:t>
            </a:r>
            <a:r>
              <a:rPr lang="ru-RU" altLang="ru-RU" sz="1800" dirty="0" err="1" smtClean="0">
                <a:latin typeface="Bookman Old Style" pitchFamily="18" charset="0"/>
              </a:rPr>
              <a:t>μ</a:t>
            </a:r>
            <a:r>
              <a:rPr lang="ru-RU" altLang="ru-RU" sz="1800" baseline="-25000" dirty="0" err="1" smtClean="0">
                <a:latin typeface="Bookman Old Style" pitchFamily="18" charset="0"/>
              </a:rPr>
              <a:t>эк</a:t>
            </a:r>
            <a:endParaRPr lang="ru-RU" altLang="ru-RU" sz="1800" baseline="-25000" dirty="0" smtClean="0">
              <a:latin typeface="Bookman Old Style" pitchFamily="18" charset="0"/>
            </a:endParaRPr>
          </a:p>
          <a:p>
            <a:pPr eaLnBrk="1" hangingPunct="1">
              <a:buFont typeface="Arial" pitchFamily="34" charset="0"/>
              <a:buNone/>
            </a:pPr>
            <a:endParaRPr lang="ru-RU" altLang="ru-RU" sz="1800" dirty="0" smtClean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757" y="1196752"/>
            <a:ext cx="198755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579" y="2357438"/>
            <a:ext cx="2079625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718" y="3789040"/>
            <a:ext cx="200025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857" y="5085184"/>
            <a:ext cx="2482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584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Биполярных транзисторов в схеме с общей базой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957" y="1628800"/>
            <a:ext cx="3672408" cy="2964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3064" y="1746574"/>
            <a:ext cx="49685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latin typeface="Bookman Old Style" pitchFamily="18" charset="0"/>
              </a:rPr>
              <a:t>Недостатки</a:t>
            </a:r>
            <a:r>
              <a:rPr lang="ru-RU" dirty="0">
                <a:latin typeface="Bookman Old Style" pitchFamily="18" charset="0"/>
              </a:rPr>
              <a:t> схемы с общей базой :</a:t>
            </a:r>
          </a:p>
          <a:p>
            <a:pPr>
              <a:buFont typeface="Arial"/>
              <a:buChar char="•"/>
              <a:defRPr/>
            </a:pPr>
            <a:r>
              <a:rPr lang="ru-RU" dirty="0">
                <a:latin typeface="Bookman Old Style" pitchFamily="18" charset="0"/>
              </a:rPr>
              <a:t>Малое усиление по току, так как α &lt; 1</a:t>
            </a:r>
          </a:p>
          <a:p>
            <a:pPr>
              <a:buFont typeface="Arial"/>
              <a:buChar char="•"/>
              <a:defRPr/>
            </a:pPr>
            <a:r>
              <a:rPr lang="ru-RU" dirty="0">
                <a:latin typeface="Bookman Old Style" pitchFamily="18" charset="0"/>
              </a:rPr>
              <a:t>Малое входное сопротивление</a:t>
            </a:r>
          </a:p>
          <a:p>
            <a:pPr>
              <a:buFont typeface="Arial"/>
              <a:buChar char="•"/>
              <a:defRPr/>
            </a:pPr>
            <a:r>
              <a:rPr lang="ru-RU" dirty="0">
                <a:latin typeface="Bookman Old Style" pitchFamily="18" charset="0"/>
              </a:rPr>
              <a:t>Два разных источника напряжения для питания</a:t>
            </a:r>
            <a:r>
              <a:rPr lang="ru-RU" dirty="0" smtClean="0">
                <a:latin typeface="Bookman Old Style" pitchFamily="18" charset="0"/>
              </a:rPr>
              <a:t>.</a:t>
            </a:r>
          </a:p>
          <a:p>
            <a:pPr>
              <a:defRPr/>
            </a:pPr>
            <a:endParaRPr lang="ru-RU" dirty="0">
              <a:latin typeface="Bookman Old Style" pitchFamily="18" charset="0"/>
            </a:endParaRPr>
          </a:p>
          <a:p>
            <a:pPr>
              <a:defRPr/>
            </a:pPr>
            <a:r>
              <a:rPr lang="ru-RU" b="1" dirty="0">
                <a:latin typeface="Bookman Old Style" pitchFamily="18" charset="0"/>
              </a:rPr>
              <a:t>Достоинства</a:t>
            </a:r>
            <a:r>
              <a:rPr lang="ru-RU" dirty="0">
                <a:latin typeface="Bookman Old Style" pitchFamily="18" charset="0"/>
              </a:rPr>
              <a:t>:</a:t>
            </a:r>
          </a:p>
          <a:p>
            <a:pPr>
              <a:buFont typeface="Arial"/>
              <a:buChar char="•"/>
              <a:defRPr/>
            </a:pPr>
            <a:r>
              <a:rPr lang="ru-RU" dirty="0">
                <a:latin typeface="Bookman Old Style" pitchFamily="18" charset="0"/>
              </a:rPr>
              <a:t>Хорошие температурные и частотные свойства.</a:t>
            </a:r>
          </a:p>
          <a:p>
            <a:pPr>
              <a:buFont typeface="Arial"/>
              <a:buChar char="•"/>
              <a:defRPr/>
            </a:pPr>
            <a:r>
              <a:rPr lang="ru-RU" dirty="0">
                <a:latin typeface="Bookman Old Style" pitchFamily="18" charset="0"/>
              </a:rPr>
              <a:t>Высокое допустимое напряжение</a:t>
            </a:r>
          </a:p>
          <a:p>
            <a:pPr>
              <a:buFont typeface="Arial"/>
              <a:buChar char="•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3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914400"/>
          </a:xfrm>
        </p:spPr>
        <p:txBody>
          <a:bodyPr>
            <a:noAutofit/>
          </a:bodyPr>
          <a:lstStyle/>
          <a:p>
            <a:r>
              <a:rPr lang="ru-RU" altLang="ru-RU" sz="2800" b="1" dirty="0"/>
              <a:t>Дифференциальные физические параметры БТ в схеме с общим эмиттером.</a:t>
            </a:r>
            <a:endParaRPr lang="ru-RU" sz="2800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0"/>
            <a:ext cx="7776864" cy="3657599"/>
          </a:xfrm>
        </p:spPr>
        <p:txBody>
          <a:bodyPr>
            <a:normAutofit fontScale="92500"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/>
              <a:t>дифференциальный коэффициент усиления по току:</a:t>
            </a:r>
          </a:p>
          <a:p>
            <a:pPr marL="0" indent="342900">
              <a:spcBef>
                <a:spcPts val="0"/>
              </a:spcBef>
              <a:buNone/>
            </a:pPr>
            <a:endParaRPr lang="ru-RU" altLang="ru-RU" sz="2400" dirty="0"/>
          </a:p>
          <a:p>
            <a:pPr marL="0" indent="342900">
              <a:spcBef>
                <a:spcPts val="0"/>
              </a:spcBef>
              <a:buNone/>
            </a:pPr>
            <a:r>
              <a:rPr lang="ru-RU" altLang="ru-RU" sz="2400" dirty="0"/>
              <a:t>Коэффициент </a:t>
            </a:r>
            <a:r>
              <a:rPr lang="ru-RU" altLang="ru-RU" sz="2400" i="1" dirty="0" smtClean="0"/>
              <a:t>β</a:t>
            </a:r>
            <a:r>
              <a:rPr lang="ru-RU" altLang="ru-RU" sz="2400" dirty="0" smtClean="0"/>
              <a:t> </a:t>
            </a:r>
            <a:r>
              <a:rPr lang="ru-RU" altLang="ru-RU" sz="2400" dirty="0"/>
              <a:t>показывает также коэффициент приращения по току биполярного транзистора с схеме с общей базой. Величина </a:t>
            </a:r>
            <a:r>
              <a:rPr lang="ru-RU" altLang="ru-RU" sz="2400" i="1" dirty="0"/>
              <a:t>β</a:t>
            </a:r>
            <a:r>
              <a:rPr lang="ru-RU" altLang="ru-RU" sz="2400" dirty="0"/>
              <a:t> равна нескольким десяткам или сотням. Между коэффициентами передачи токов эмиттера </a:t>
            </a:r>
            <a:r>
              <a:rPr lang="ru-RU" altLang="ru-RU" sz="2400" i="1" dirty="0"/>
              <a:t>β</a:t>
            </a:r>
            <a:r>
              <a:rPr lang="ru-RU" altLang="ru-RU" sz="2400" dirty="0"/>
              <a:t> и базы </a:t>
            </a:r>
            <a:r>
              <a:rPr lang="ru-RU" altLang="ru-RU" sz="2400" i="1" dirty="0"/>
              <a:t>α</a:t>
            </a:r>
            <a:r>
              <a:rPr lang="ru-RU" altLang="ru-RU" sz="2400" dirty="0"/>
              <a:t> существует связь:  </a:t>
            </a:r>
          </a:p>
          <a:p>
            <a:pPr marL="0" indent="342900">
              <a:spcBef>
                <a:spcPts val="0"/>
              </a:spcBef>
              <a:buNone/>
            </a:pPr>
            <a:endParaRPr lang="ru-RU" altLang="ru-RU" sz="2400" dirty="0"/>
          </a:p>
          <a:p>
            <a:pPr>
              <a:buNone/>
            </a:pPr>
            <a:endParaRPr lang="ru-RU" altLang="ru-RU" sz="2400" dirty="0"/>
          </a:p>
          <a:p>
            <a:pPr>
              <a:buNone/>
            </a:pPr>
            <a:endParaRPr lang="ru-RU" altLang="ru-RU" sz="2400" dirty="0" smtClean="0"/>
          </a:p>
          <a:p>
            <a:pPr>
              <a:buNone/>
            </a:pPr>
            <a:r>
              <a:rPr lang="ru-RU" altLang="ru-RU" sz="2400" dirty="0" smtClean="0"/>
              <a:t>Для значения </a:t>
            </a:r>
            <a:r>
              <a:rPr lang="ru-RU" altLang="ru-RU" sz="2400" i="1" dirty="0" smtClean="0"/>
              <a:t>α </a:t>
            </a:r>
            <a:r>
              <a:rPr lang="ru-RU" altLang="ru-RU" sz="2400" dirty="0" smtClean="0"/>
              <a:t>= 0,96 коэффициент , если </a:t>
            </a:r>
            <a:r>
              <a:rPr lang="ru-RU" altLang="ru-RU" sz="2400" i="1" dirty="0" smtClean="0"/>
              <a:t>α</a:t>
            </a:r>
            <a:r>
              <a:rPr lang="en-US" altLang="ru-RU" sz="2400" dirty="0" smtClean="0"/>
              <a:t> </a:t>
            </a:r>
            <a:r>
              <a:rPr lang="ru-RU" altLang="ru-RU" sz="2400" dirty="0" smtClean="0"/>
              <a:t>=</a:t>
            </a:r>
            <a:r>
              <a:rPr lang="en-US" altLang="ru-RU" sz="2400" dirty="0" smtClean="0"/>
              <a:t> </a:t>
            </a:r>
            <a:r>
              <a:rPr lang="ru-RU" altLang="ru-RU" sz="2400" dirty="0" smtClean="0"/>
              <a:t>0,99, то </a:t>
            </a:r>
            <a:r>
              <a:rPr lang="ru-RU" altLang="ru-RU" sz="2400" i="1" dirty="0" smtClean="0"/>
              <a:t>b</a:t>
            </a:r>
            <a:r>
              <a:rPr lang="en-US" altLang="ru-RU" sz="2400" dirty="0" smtClean="0"/>
              <a:t> </a:t>
            </a:r>
            <a:r>
              <a:rPr lang="ru-RU" altLang="ru-RU" sz="2400" dirty="0" smtClean="0"/>
              <a:t>=</a:t>
            </a:r>
            <a:r>
              <a:rPr lang="en-US" altLang="ru-RU" sz="2400" dirty="0" smtClean="0"/>
              <a:t> </a:t>
            </a:r>
            <a:r>
              <a:rPr lang="ru-RU" altLang="ru-RU" sz="2400" dirty="0" smtClean="0"/>
              <a:t>100.</a:t>
            </a:r>
          </a:p>
          <a:p>
            <a:pPr>
              <a:buNone/>
            </a:pPr>
            <a:endParaRPr lang="ru-RU" altLang="ru-RU" sz="2400" dirty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359729"/>
              </p:ext>
            </p:extLst>
          </p:nvPr>
        </p:nvGraphicFramePr>
        <p:xfrm>
          <a:off x="2771800" y="4005064"/>
          <a:ext cx="345638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Формула" r:id="rId3" imgW="1079280" imgH="393480" progId="Equation.3">
                  <p:embed/>
                </p:oleObj>
              </mc:Choice>
              <mc:Fallback>
                <p:oleObj name="Формула" r:id="rId3" imgW="1079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005064"/>
                        <a:ext cx="3456384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807328"/>
              </p:ext>
            </p:extLst>
          </p:nvPr>
        </p:nvGraphicFramePr>
        <p:xfrm>
          <a:off x="7092280" y="1556792"/>
          <a:ext cx="1813364" cy="1145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5" imgW="901700" imgH="508000" progId="Equation.3">
                  <p:embed/>
                </p:oleObj>
              </mc:Choice>
              <mc:Fallback>
                <p:oleObj r:id="rId5" imgW="901700" imgH="508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1556792"/>
                        <a:ext cx="1813364" cy="1145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2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b="1" dirty="0" smtClean="0"/>
              <a:t>Биполярный транзистор в схеме с общим эмиттером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51" y="2060848"/>
            <a:ext cx="3697585" cy="313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1122" y="1778521"/>
            <a:ext cx="541099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/>
              <a:t>Достоинства: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Большой коэффициент усиления по току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Большой коэффициент усиления по напряжению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Большое усиление мощности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Можно обойтись одним источником питания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Выходное переменное напряжение инвертируется относительно входного</a:t>
            </a:r>
            <a:r>
              <a:rPr lang="ru-RU" sz="2000" dirty="0" smtClean="0"/>
              <a:t>.</a:t>
            </a:r>
          </a:p>
          <a:p>
            <a:pPr>
              <a:defRPr/>
            </a:pPr>
            <a:endParaRPr lang="ru-RU" sz="2000" dirty="0"/>
          </a:p>
          <a:p>
            <a:pPr>
              <a:defRPr/>
            </a:pPr>
            <a:r>
              <a:rPr lang="ru-RU" sz="2000" b="1" dirty="0"/>
              <a:t>Недостатки</a:t>
            </a:r>
            <a:r>
              <a:rPr lang="ru-RU" sz="2000" dirty="0"/>
              <a:t>: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Худшие температурные и частотные свойства по сравнению со схемой с общей базой</a:t>
            </a:r>
          </a:p>
          <a:p>
            <a:pPr>
              <a:buFont typeface="Arial"/>
              <a:buChar char="•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6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b="1" dirty="0" smtClean="0"/>
              <a:t>Биполярный транзистор в схеме с общим коллектором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60848"/>
            <a:ext cx="3772496" cy="316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227483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/>
              <a:t>Достоинства</a:t>
            </a:r>
            <a:r>
              <a:rPr lang="ru-RU" sz="2000" dirty="0"/>
              <a:t>: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Большое входное сопротивление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Малое выходное </a:t>
            </a:r>
            <a:r>
              <a:rPr lang="ru-RU" sz="2000" dirty="0" smtClean="0"/>
              <a:t>сопротивление</a:t>
            </a:r>
          </a:p>
          <a:p>
            <a:pPr>
              <a:defRPr/>
            </a:pPr>
            <a:endParaRPr lang="ru-RU" sz="2000" dirty="0"/>
          </a:p>
          <a:p>
            <a:pPr>
              <a:defRPr/>
            </a:pPr>
            <a:r>
              <a:rPr lang="ru-RU" sz="2000" b="1" dirty="0"/>
              <a:t>Недостатки</a:t>
            </a:r>
            <a:r>
              <a:rPr lang="ru-RU" sz="2000" dirty="0"/>
              <a:t>: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Коэффициент усиления по напряжению меньше 1.</a:t>
            </a:r>
          </a:p>
          <a:p>
            <a:pPr>
              <a:buFont typeface="Arial"/>
              <a:buChar char="•"/>
              <a:defRPr/>
            </a:pPr>
            <a:r>
              <a:rPr lang="ru-RU" sz="2000" dirty="0"/>
              <a:t>Схему с таким включением называют «эмиттерным повторителем»</a:t>
            </a:r>
          </a:p>
        </p:txBody>
      </p:sp>
    </p:spTree>
    <p:extLst>
      <p:ext uri="{BB962C8B-B14F-4D97-AF65-F5344CB8AC3E}">
        <p14:creationId xmlns:p14="http://schemas.microsoft.com/office/powerpoint/2010/main" val="323545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07882" y="3722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altLang="ru-RU" sz="8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575729"/>
            <a:ext cx="8307796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altLang="ru-RU" sz="2800" dirty="0"/>
              <a:t>Биполярный точечный транзистор был изобретен в 1947 году, в течение последующих лет он зарекомендовал себя как основной элемент для изготовления интегральных микросхем, использующих транзисторно-транзисторную, </a:t>
            </a:r>
            <a:r>
              <a:rPr lang="ru-RU" altLang="ru-RU" sz="2800" dirty="0" err="1"/>
              <a:t>резисторно</a:t>
            </a:r>
            <a:r>
              <a:rPr lang="ru-RU" altLang="ru-RU" sz="2800" dirty="0"/>
              <a:t>-транзисторную и диодно-транзисторную логику</a:t>
            </a:r>
            <a:r>
              <a:rPr lang="ru-RU" altLang="ru-RU" sz="2800" dirty="0" smtClean="0"/>
              <a:t>. Первые </a:t>
            </a:r>
            <a:r>
              <a:rPr lang="ru-RU" altLang="ru-RU" sz="2800" dirty="0"/>
              <a:t>транзисторы были изготовлены на основе германия. В настоящее время их изготавливают в основном из кремния и арсенида галлия. Последние транзисторы используются в схемах высокочастотных усилителей.</a:t>
            </a:r>
          </a:p>
        </p:txBody>
      </p:sp>
    </p:spTree>
    <p:extLst>
      <p:ext uri="{BB962C8B-B14F-4D97-AF65-F5344CB8AC3E}">
        <p14:creationId xmlns:p14="http://schemas.microsoft.com/office/powerpoint/2010/main" val="254004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31982" y="260648"/>
            <a:ext cx="508004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8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Транзистор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0348" y="1916832"/>
            <a:ext cx="87261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altLang="ru-RU" sz="2000" b="1" u="sng" dirty="0" smtClean="0"/>
              <a:t>Транзистор</a:t>
            </a:r>
            <a:r>
              <a:rPr lang="ru-RU" altLang="ru-RU" sz="2000" b="1" dirty="0" smtClean="0"/>
              <a:t> </a:t>
            </a:r>
            <a:r>
              <a:rPr lang="ru-RU" altLang="ru-RU" sz="2000" dirty="0" smtClean="0"/>
              <a:t>–полупроводниковый прибор с двумя электронно-дырочными переходами, предназначенный для усиления и генерирования электрических сигналов.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altLang="ru-RU" sz="2000" b="1" dirty="0"/>
          </a:p>
        </p:txBody>
      </p:sp>
      <p:pic>
        <p:nvPicPr>
          <p:cNvPr id="2050" name="Picture 2" descr="Картинки по запросу транзис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7" y="3096254"/>
            <a:ext cx="9074813" cy="259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88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459432"/>
            <a:ext cx="9582535" cy="1844824"/>
          </a:xfrm>
        </p:spPr>
        <p:txBody>
          <a:bodyPr/>
          <a:lstStyle/>
          <a:p>
            <a:r>
              <a:rPr lang="ru-RU" sz="5600" b="1" dirty="0" smtClean="0"/>
              <a:t>Биполярный транзистор</a:t>
            </a:r>
            <a:endParaRPr lang="ru-RU" sz="5600" b="1" dirty="0"/>
          </a:p>
        </p:txBody>
      </p:sp>
      <p:pic>
        <p:nvPicPr>
          <p:cNvPr id="6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50857" y="2060848"/>
            <a:ext cx="2897010" cy="246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13" y="1249046"/>
            <a:ext cx="6227471" cy="476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600"/>
              </a:spcBef>
              <a:spcAft>
                <a:spcPct val="0"/>
              </a:spcAft>
              <a:buClr>
                <a:srgbClr val="F3A447"/>
              </a:buClr>
              <a:buSzPct val="85000"/>
            </a:pPr>
            <a:r>
              <a:rPr lang="ru-RU" alt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Биполярный транзистор состоит из трёх различным образом легированных полупроводниковых зон</a:t>
            </a:r>
            <a:r>
              <a:rPr lang="ru-RU" altLang="ru-RU" sz="2400" dirty="0">
                <a:solidFill>
                  <a:prstClr val="white"/>
                </a:solidFill>
              </a:rPr>
              <a:t>: </a:t>
            </a:r>
          </a:p>
          <a:p>
            <a:pPr marL="709613" lvl="1" indent="-342900" fontAlgn="base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</a:pPr>
            <a:r>
              <a:rPr lang="ru-RU" altLang="ru-RU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эмиттера E (Э)</a:t>
            </a:r>
            <a:r>
              <a:rPr lang="ru-RU" alt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 marL="709613" lvl="1" indent="-342900" fontAlgn="base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</a:pPr>
            <a:r>
              <a:rPr lang="ru-RU" altLang="ru-RU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базы B</a:t>
            </a:r>
            <a:r>
              <a:rPr lang="ru-RU" alt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(Б)</a:t>
            </a:r>
          </a:p>
          <a:p>
            <a:pPr marL="709613" lvl="1" indent="-342900" fontAlgn="base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</a:pPr>
            <a:r>
              <a:rPr lang="ru-RU" alt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 </a:t>
            </a:r>
            <a:r>
              <a:rPr lang="ru-RU" altLang="ru-RU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коллектора C (К)</a:t>
            </a:r>
            <a:r>
              <a:rPr lang="ru-RU" alt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lvl="0" fontAlgn="base">
              <a:spcBef>
                <a:spcPts val="600"/>
              </a:spcBef>
              <a:spcAft>
                <a:spcPct val="0"/>
              </a:spcAft>
              <a:buClr>
                <a:srgbClr val="F3A447"/>
              </a:buClr>
              <a:buSzPct val="85000"/>
            </a:pPr>
            <a:r>
              <a:rPr lang="ru-RU" altLang="ru-R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зависимости от типа проводимости этих зон различают </a:t>
            </a:r>
          </a:p>
          <a:p>
            <a:pPr marL="709613" lvl="1" indent="-342900" fontAlgn="base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NPN (эмиттер − n-полупроводник, база − p-полупроводник, коллектор − n-полупроводник) </a:t>
            </a:r>
          </a:p>
          <a:p>
            <a:pPr marL="709613" lvl="1" indent="-342900" fontAlgn="base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 PNP транзисторы</a:t>
            </a:r>
            <a:r>
              <a:rPr lang="ru-RU" alt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alt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74" name="Picture 2" descr="Картинки по запросу биполярные транзисторы фот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606" y="4653136"/>
            <a:ext cx="3214261" cy="206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08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79208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5400" b="1" dirty="0"/>
              <a:t>Режимы работы транзистора.</a:t>
            </a:r>
            <a:endParaRPr lang="ru-RU" sz="5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536" y="1628800"/>
            <a:ext cx="8710364" cy="522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457200"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000" dirty="0" smtClean="0"/>
              <a:t>Каждый из переходов транзистора можно включить либо в прямом, либо в обратном направлении. В зависимости от этого различают три режима работы транзистора: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altLang="ru-RU" dirty="0" smtClean="0"/>
              <a:t>1) </a:t>
            </a:r>
            <a:r>
              <a:rPr lang="ru-RU" altLang="ru-RU" sz="2000" b="1" u="sng" dirty="0" smtClean="0"/>
              <a:t>Режим отсечки </a:t>
            </a:r>
            <a:r>
              <a:rPr lang="ru-RU" altLang="ru-RU" sz="2000" b="1" dirty="0" smtClean="0"/>
              <a:t>– </a:t>
            </a:r>
            <a:r>
              <a:rPr lang="ru-RU" altLang="ru-RU" sz="2000" dirty="0" smtClean="0"/>
              <a:t>оба </a:t>
            </a:r>
            <a:r>
              <a:rPr lang="en-US" altLang="ru-RU" sz="2000" dirty="0" smtClean="0"/>
              <a:t>p-n</a:t>
            </a:r>
            <a:r>
              <a:rPr lang="ru-RU" altLang="ru-RU" sz="2000" dirty="0" smtClean="0"/>
              <a:t> перехода закрыты , при этом через транзистор обычно идет сравнительно небольшой ток.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000" dirty="0" smtClean="0"/>
              <a:t>2) </a:t>
            </a:r>
            <a:r>
              <a:rPr lang="ru-RU" altLang="ru-RU" sz="2000" b="1" u="sng" dirty="0" smtClean="0"/>
              <a:t>Режим насыщения </a:t>
            </a:r>
            <a:r>
              <a:rPr lang="ru-RU" altLang="ru-RU" sz="2000" b="1" dirty="0" smtClean="0"/>
              <a:t>–</a:t>
            </a:r>
            <a:r>
              <a:rPr lang="ru-RU" altLang="ru-RU" sz="2000" dirty="0" smtClean="0"/>
              <a:t> оба </a:t>
            </a:r>
            <a:r>
              <a:rPr lang="en-US" altLang="ru-RU" sz="2000" dirty="0" smtClean="0"/>
              <a:t>p-n</a:t>
            </a:r>
            <a:r>
              <a:rPr lang="ru-RU" altLang="ru-RU" sz="2000" dirty="0" smtClean="0"/>
              <a:t> перехода открыты.</a:t>
            </a:r>
          </a:p>
          <a:p>
            <a:pPr mar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000" dirty="0" smtClean="0"/>
              <a:t>3) </a:t>
            </a:r>
            <a:r>
              <a:rPr lang="ru-RU" altLang="ru-RU" sz="2000" b="1" u="sng" dirty="0" smtClean="0"/>
              <a:t>Активный режим</a:t>
            </a:r>
            <a:r>
              <a:rPr lang="ru-RU" altLang="ru-RU" sz="2000" b="1" dirty="0" smtClean="0"/>
              <a:t> - </a:t>
            </a:r>
            <a:r>
              <a:rPr lang="ru-RU" altLang="ru-RU" sz="2000" dirty="0" smtClean="0"/>
              <a:t>один из </a:t>
            </a:r>
            <a:r>
              <a:rPr lang="en-US" altLang="ru-RU" sz="2000" dirty="0" smtClean="0"/>
              <a:t>p-n</a:t>
            </a:r>
            <a:r>
              <a:rPr lang="ru-RU" altLang="ru-RU" sz="2000" dirty="0" smtClean="0"/>
              <a:t> переходов открыт, а другой закрыт.</a:t>
            </a:r>
          </a:p>
          <a:p>
            <a:pPr marL="0" indent="457200">
              <a:spcBef>
                <a:spcPts val="0"/>
              </a:spcBef>
              <a:buFont typeface="Wingdings" pitchFamily="2" charset="2"/>
              <a:buNone/>
            </a:pPr>
            <a:r>
              <a:rPr lang="ru-RU" altLang="ru-RU" sz="2000" dirty="0" smtClean="0"/>
              <a:t>В режиме отсечки и режиме насыщения управление транзистором невозможно. В активном режиме такое управление осуществляется наиболее эффективно, причем транзистор может выполнять функции активного элемента электрической схемы.</a:t>
            </a:r>
          </a:p>
          <a:p>
            <a:pPr>
              <a:buFont typeface="Wingdings" pitchFamily="2" charset="2"/>
              <a:buNone/>
            </a:pPr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85798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324544" y="404664"/>
            <a:ext cx="9468544" cy="9144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Основные физические процессы в биполярных транзисторах</a:t>
            </a:r>
          </a:p>
        </p:txBody>
      </p:sp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509446" y="1556792"/>
            <a:ext cx="8604448" cy="5145088"/>
          </a:xfrm>
        </p:spPr>
        <p:txBody>
          <a:bodyPr>
            <a:normAutofit/>
          </a:bodyPr>
          <a:lstStyle/>
          <a:p>
            <a:pPr marL="18288" indent="0" eaLnBrk="1" hangingPunct="1">
              <a:buNone/>
            </a:pPr>
            <a:r>
              <a:rPr lang="ru-RU" altLang="ru-RU" sz="3600" dirty="0" smtClean="0"/>
              <a:t>   </a:t>
            </a:r>
            <a:r>
              <a:rPr lang="ru-RU" altLang="ru-RU" sz="2400" dirty="0" smtClean="0"/>
              <a:t>В рабочем режиме биполярного транзистора протекают следующие физические процессы:</a:t>
            </a:r>
          </a:p>
          <a:p>
            <a:pPr marL="18288" indent="0" eaLnBrk="1" hangingPunct="1">
              <a:buNone/>
            </a:pPr>
            <a:r>
              <a:rPr lang="ru-RU" altLang="ru-RU" sz="2400" dirty="0" smtClean="0"/>
              <a:t> </a:t>
            </a:r>
          </a:p>
          <a:p>
            <a:pPr algn="just"/>
            <a:r>
              <a:rPr lang="ru-RU" altLang="ru-RU" sz="2000" b="1" dirty="0" smtClean="0">
                <a:latin typeface="Bookman Old Style" pitchFamily="18" charset="0"/>
              </a:rPr>
              <a:t>инжекция</a:t>
            </a:r>
            <a:r>
              <a:rPr lang="ru-RU" altLang="ru-RU" sz="2000" dirty="0" smtClean="0">
                <a:latin typeface="Bookman Old Style" pitchFamily="18" charset="0"/>
              </a:rPr>
              <a:t> из эмиттера в базу;</a:t>
            </a:r>
            <a:endParaRPr lang="en-US" altLang="ru-RU" sz="2000" dirty="0" smtClean="0">
              <a:latin typeface="Bookman Old Style" pitchFamily="18" charset="0"/>
            </a:endParaRPr>
          </a:p>
          <a:p>
            <a:pPr algn="just"/>
            <a:r>
              <a:rPr lang="ru-RU" altLang="ru-RU" sz="2000" b="1" dirty="0" smtClean="0">
                <a:latin typeface="Bookman Old Style" pitchFamily="18" charset="0"/>
              </a:rPr>
              <a:t>диффузия </a:t>
            </a:r>
            <a:r>
              <a:rPr lang="ru-RU" altLang="ru-RU" sz="2000" dirty="0" smtClean="0">
                <a:latin typeface="Bookman Old Style" pitchFamily="18" charset="0"/>
              </a:rPr>
              <a:t>через базу;</a:t>
            </a:r>
            <a:endParaRPr lang="en-US" altLang="ru-RU" sz="2000" dirty="0" smtClean="0">
              <a:latin typeface="Bookman Old Style" pitchFamily="18" charset="0"/>
            </a:endParaRPr>
          </a:p>
          <a:p>
            <a:pPr algn="just"/>
            <a:r>
              <a:rPr lang="ru-RU" altLang="ru-RU" sz="2000" b="1" dirty="0" smtClean="0">
                <a:latin typeface="Bookman Old Style" pitchFamily="18" charset="0"/>
              </a:rPr>
              <a:t>рекомбинация</a:t>
            </a:r>
            <a:r>
              <a:rPr lang="ru-RU" altLang="ru-RU" sz="2000" dirty="0" smtClean="0">
                <a:latin typeface="Bookman Old Style" pitchFamily="18" charset="0"/>
              </a:rPr>
              <a:t> в базе; </a:t>
            </a:r>
          </a:p>
          <a:p>
            <a:pPr indent="-360000" algn="just">
              <a:lnSpc>
                <a:spcPct val="50000"/>
              </a:lnSpc>
            </a:pPr>
            <a:r>
              <a:rPr lang="ru-RU" altLang="ru-RU" sz="2000" b="1" dirty="0" smtClean="0">
                <a:latin typeface="Bookman Old Style" pitchFamily="18" charset="0"/>
              </a:rPr>
              <a:t>экстракция </a:t>
            </a:r>
            <a:r>
              <a:rPr lang="ru-RU" altLang="ru-RU" sz="2000" dirty="0" smtClean="0">
                <a:latin typeface="Bookman Old Style" pitchFamily="18" charset="0"/>
              </a:rPr>
              <a:t>из базы в коллектор</a:t>
            </a:r>
            <a:r>
              <a:rPr lang="ru-RU" altLang="ru-RU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405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физические процессы в биполярных транзисторах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729227"/>
            <a:ext cx="80648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altLang="ru-RU" dirty="0">
                <a:latin typeface="Bookman Old Style" pitchFamily="18" charset="0"/>
              </a:rPr>
              <a:t>Процесс переноса </a:t>
            </a:r>
            <a:r>
              <a:rPr lang="ru-RU" altLang="ru-RU" b="1" dirty="0">
                <a:latin typeface="Bookman Old Style" pitchFamily="18" charset="0"/>
              </a:rPr>
              <a:t>инжектированных</a:t>
            </a:r>
            <a:r>
              <a:rPr lang="ru-RU" altLang="ru-RU" dirty="0">
                <a:latin typeface="Bookman Old Style" pitchFamily="18" charset="0"/>
              </a:rPr>
              <a:t> носителей через базу - </a:t>
            </a:r>
            <a:r>
              <a:rPr lang="ru-RU" altLang="ru-RU" b="1" dirty="0">
                <a:latin typeface="Bookman Old Style" pitchFamily="18" charset="0"/>
              </a:rPr>
              <a:t>диффузионный</a:t>
            </a:r>
            <a:r>
              <a:rPr lang="ru-RU" altLang="ru-RU" dirty="0">
                <a:latin typeface="Bookman Old Style" pitchFamily="18" charset="0"/>
              </a:rPr>
              <a:t>. В процессе </a:t>
            </a:r>
            <a:r>
              <a:rPr lang="ru-RU" altLang="ru-RU" i="1" dirty="0">
                <a:latin typeface="Bookman Old Style" pitchFamily="18" charset="0"/>
              </a:rPr>
              <a:t>диффузии</a:t>
            </a:r>
            <a:r>
              <a:rPr lang="ru-RU" altLang="ru-RU" dirty="0">
                <a:latin typeface="Bookman Old Style" pitchFamily="18" charset="0"/>
              </a:rPr>
              <a:t> через базу инжектированные неосновные носители </a:t>
            </a:r>
            <a:r>
              <a:rPr lang="ru-RU" altLang="ru-RU" b="1" dirty="0" err="1">
                <a:latin typeface="Bookman Old Style" pitchFamily="18" charset="0"/>
              </a:rPr>
              <a:t>рекомбинируют</a:t>
            </a:r>
            <a:r>
              <a:rPr lang="ru-RU" altLang="ru-RU" dirty="0">
                <a:latin typeface="Bookman Old Style" pitchFamily="18" charset="0"/>
              </a:rPr>
              <a:t> с основными носителями в базе. Для восполнения </a:t>
            </a:r>
            <a:r>
              <a:rPr lang="ru-RU" altLang="ru-RU" dirty="0" err="1">
                <a:latin typeface="Bookman Old Style" pitchFamily="18" charset="0"/>
              </a:rPr>
              <a:t>прорекомбинированных</a:t>
            </a:r>
            <a:r>
              <a:rPr lang="ru-RU" altLang="ru-RU" dirty="0">
                <a:latin typeface="Bookman Old Style" pitchFamily="18" charset="0"/>
              </a:rPr>
              <a:t> основных носителей в базе через внешний контакт должны подойти такое же количество носителей. Таким образом, ток базы - это рекомбинационный ток</a:t>
            </a:r>
            <a:r>
              <a:rPr lang="ru-RU" altLang="ru-RU" dirty="0" smtClean="0">
                <a:latin typeface="Bookman Old Style" pitchFamily="18" charset="0"/>
              </a:rPr>
              <a:t>.</a:t>
            </a:r>
          </a:p>
          <a:p>
            <a:pPr indent="457200"/>
            <a:endParaRPr lang="ru-RU" altLang="ru-RU" dirty="0">
              <a:latin typeface="Bookman Old Style" pitchFamily="18" charset="0"/>
            </a:endParaRPr>
          </a:p>
          <a:p>
            <a:pPr indent="457200"/>
            <a:r>
              <a:rPr lang="ru-RU" altLang="ru-RU" dirty="0" err="1">
                <a:latin typeface="Bookman Old Style" pitchFamily="18" charset="0"/>
              </a:rPr>
              <a:t>Продиффундировавшие</a:t>
            </a:r>
            <a:r>
              <a:rPr lang="ru-RU" altLang="ru-RU" dirty="0">
                <a:latin typeface="Bookman Old Style" pitchFamily="18" charset="0"/>
              </a:rPr>
              <a:t> через базу без рекомбинации носители попадают в электрическое поле обратно смещенного коллекторного p-n перехода и </a:t>
            </a:r>
            <a:r>
              <a:rPr lang="ru-RU" altLang="ru-RU" b="1" dirty="0">
                <a:latin typeface="Bookman Old Style" pitchFamily="18" charset="0"/>
              </a:rPr>
              <a:t>экстрагируются</a:t>
            </a:r>
            <a:r>
              <a:rPr lang="ru-RU" altLang="ru-RU" dirty="0">
                <a:latin typeface="Bookman Old Style" pitchFamily="18" charset="0"/>
              </a:rPr>
              <a:t> из базы в коллектор. Таким образом, в БТ реализуются четыре физических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773705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0960" y="188640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Устройство и принцип действия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052736"/>
            <a:ext cx="867716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>
              <a:defRPr/>
            </a:pPr>
            <a:r>
              <a:rPr lang="ru-RU" altLang="ru-RU" sz="2000" dirty="0"/>
              <a:t>Биполярный транзистор состоит из трех различным образом легированных полупроводниковых зон: эмиттера </a:t>
            </a:r>
            <a:r>
              <a:rPr lang="ru-RU" altLang="ru-RU" sz="2000" i="1" dirty="0"/>
              <a:t>E</a:t>
            </a:r>
            <a:r>
              <a:rPr lang="ru-RU" altLang="ru-RU" sz="2000" dirty="0"/>
              <a:t>, базы </a:t>
            </a:r>
            <a:r>
              <a:rPr lang="ru-RU" altLang="ru-RU" sz="2000" i="1" dirty="0"/>
              <a:t>B</a:t>
            </a:r>
            <a:r>
              <a:rPr lang="ru-RU" altLang="ru-RU" sz="2000" dirty="0"/>
              <a:t> и коллектора </a:t>
            </a:r>
            <a:r>
              <a:rPr lang="ru-RU" altLang="ru-RU" sz="2000" i="1" dirty="0"/>
              <a:t>C</a:t>
            </a:r>
            <a:r>
              <a:rPr lang="ru-RU" altLang="ru-RU" sz="2000" dirty="0"/>
              <a:t>. </a:t>
            </a:r>
            <a:endParaRPr lang="ru-RU" altLang="ru-RU" sz="2000" dirty="0" smtClean="0"/>
          </a:p>
          <a:p>
            <a:pPr indent="360000">
              <a:defRPr/>
            </a:pPr>
            <a:endParaRPr lang="ru-RU" altLang="ru-RU" sz="2000" dirty="0" smtClean="0"/>
          </a:p>
          <a:p>
            <a:pPr indent="360000">
              <a:defRPr/>
            </a:pPr>
            <a:r>
              <a:rPr lang="ru-RU" altLang="ru-RU" sz="2000" dirty="0" smtClean="0"/>
              <a:t>В </a:t>
            </a:r>
            <a:r>
              <a:rPr lang="ru-RU" altLang="ru-RU" sz="2000" dirty="0"/>
              <a:t>зависимости от типа проводимости этих зон различают NPN (эмиттер − n-полупроводник, база − p-полупроводник, коллектор − n-полупроводник) и PNP транзисторы. </a:t>
            </a:r>
            <a:endParaRPr lang="ru-RU" altLang="ru-RU" sz="2000" dirty="0" smtClean="0"/>
          </a:p>
          <a:p>
            <a:pPr indent="360000">
              <a:defRPr/>
            </a:pPr>
            <a:endParaRPr lang="ru-RU" altLang="ru-RU" sz="2000" dirty="0" smtClean="0"/>
          </a:p>
          <a:p>
            <a:pPr indent="360000">
              <a:defRPr/>
            </a:pPr>
            <a:r>
              <a:rPr lang="ru-RU" altLang="ru-RU" sz="2000" dirty="0" smtClean="0"/>
              <a:t>К </a:t>
            </a:r>
            <a:r>
              <a:rPr lang="ru-RU" altLang="ru-RU" sz="2000" dirty="0"/>
              <a:t>каждой из зон подведены проводящие контакты. База расположена между эмиттером и коллектором и изготовлена из слаболегированного полупроводника, обладающего большим </a:t>
            </a:r>
            <a:r>
              <a:rPr lang="ru-RU" altLang="ru-RU" sz="2000" dirty="0" smtClean="0"/>
              <a:t>сопротивлением.</a:t>
            </a:r>
          </a:p>
          <a:p>
            <a:pPr indent="360000">
              <a:defRPr/>
            </a:pPr>
            <a:endParaRPr lang="ru-RU" altLang="ru-RU" sz="2000" dirty="0" smtClean="0"/>
          </a:p>
          <a:p>
            <a:pPr indent="360000">
              <a:defRPr/>
            </a:pPr>
            <a:r>
              <a:rPr lang="ru-RU" altLang="ru-RU" sz="2000" dirty="0" smtClean="0"/>
              <a:t>Общая </a:t>
            </a:r>
            <a:r>
              <a:rPr lang="ru-RU" altLang="ru-RU" sz="2000" dirty="0"/>
              <a:t>площадь контакта база-эмиттер значительно меньше площади контакта коллектор-база, поэтому биполярный транзистор общего вида является несимметричным устройством (невозможно путем изменения полярности подключения поменять местами эмиттер и коллектор и получить в результате абсолютно аналогичный исходному биполярный транзистор). </a:t>
            </a:r>
          </a:p>
        </p:txBody>
      </p:sp>
    </p:spTree>
    <p:extLst>
      <p:ext uri="{BB962C8B-B14F-4D97-AF65-F5344CB8AC3E}">
        <p14:creationId xmlns:p14="http://schemas.microsoft.com/office/powerpoint/2010/main" val="1117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75982" y="476672"/>
            <a:ext cx="9217024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b="1" dirty="0"/>
              <a:t>Упрощенная схема поперечного разреза биполярного NPN транзистора </a:t>
            </a:r>
            <a:endParaRPr lang="ru-RU" sz="32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7361237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44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760</Words>
  <Application>Microsoft Office PowerPoint</Application>
  <PresentationFormat>Экран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Тема Office</vt:lpstr>
      <vt:lpstr>Формула</vt:lpstr>
      <vt:lpstr>Microsoft Equation 3.0</vt:lpstr>
      <vt:lpstr>Презентация PowerPoint</vt:lpstr>
      <vt:lpstr>Презентация PowerPoint</vt:lpstr>
      <vt:lpstr>Презентация PowerPoint</vt:lpstr>
      <vt:lpstr>Биполярный транзистор</vt:lpstr>
      <vt:lpstr>Режимы работы транзистора.</vt:lpstr>
      <vt:lpstr>Основные физические процессы в биполярных транзисторах</vt:lpstr>
      <vt:lpstr>Основные физические процессы в биполярных транзисторах</vt:lpstr>
      <vt:lpstr>Устройство и принцип действия</vt:lpstr>
      <vt:lpstr>Упрощенная схема поперечного разреза биполярного NPN транзистора </vt:lpstr>
      <vt:lpstr> Схемы включения биполярного транзистора. </vt:lpstr>
      <vt:lpstr>Эффект Эрли.</vt:lpstr>
      <vt:lpstr>Дифференциальные физические параметры БТ в схеме с общей базой.</vt:lpstr>
      <vt:lpstr>Биполярных транзисторов в схеме с общей базой </vt:lpstr>
      <vt:lpstr>Дифференциальные физические параметры БТ в схеме с общим эмиттером.</vt:lpstr>
      <vt:lpstr>Биполярный транзистор в схеме с общим эмиттером</vt:lpstr>
      <vt:lpstr>Биполярный транзистор в схеме с общим коллектором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Вардан Сарибекян</dc:creator>
  <cp:lastModifiedBy>Вардан Сарибекян</cp:lastModifiedBy>
  <cp:revision>15</cp:revision>
  <dcterms:created xsi:type="dcterms:W3CDTF">2016-12-06T20:39:25Z</dcterms:created>
  <dcterms:modified xsi:type="dcterms:W3CDTF">2016-12-07T08:38:53Z</dcterms:modified>
</cp:coreProperties>
</file>