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6" r:id="rId4"/>
    <p:sldId id="267" r:id="rId5"/>
    <p:sldId id="268" r:id="rId6"/>
    <p:sldId id="269" r:id="rId7"/>
    <p:sldId id="270" r:id="rId8"/>
    <p:sldId id="271" r:id="rId9"/>
    <p:sldId id="272" r:id="rId10"/>
    <p:sldId id="273" r:id="rId11"/>
    <p:sldId id="257" r:id="rId12"/>
    <p:sldId id="258" r:id="rId13"/>
    <p:sldId id="259" r:id="rId14"/>
    <p:sldId id="260" r:id="rId15"/>
    <p:sldId id="261" r:id="rId16"/>
    <p:sldId id="262" r:id="rId17"/>
    <p:sldId id="263" r:id="rId18"/>
    <p:sldId id="264" r:id="rId19"/>
    <p:sldId id="265"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ya" initials="O" lastIdx="1" clrIdx="0">
    <p:extLst>
      <p:ext uri="{19B8F6BF-5375-455C-9EA6-DF929625EA0E}">
        <p15:presenceInfo xmlns:p15="http://schemas.microsoft.com/office/powerpoint/2012/main" userId="Oly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09" autoAdjust="0"/>
    <p:restoredTop sz="94660"/>
  </p:normalViewPr>
  <p:slideViewPr>
    <p:cSldViewPr snapToGrid="0">
      <p:cViewPr varScale="1">
        <p:scale>
          <a:sx n="74" d="100"/>
          <a:sy n="74" d="100"/>
        </p:scale>
        <p:origin x="6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2-14T00:41:27.037" idx="1">
    <p:pos x="10" y="10"/>
    <p:text/>
    <p:extLst>
      <p:ext uri="{C676402C-5697-4E1C-873F-D02D1690AC5C}">
        <p15:threadingInfo xmlns:p15="http://schemas.microsoft.com/office/powerpoint/2012/main" timeZoneBias="-18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5B64B01-8352-44AC-AD4D-242DF8FA27EE}" type="datetimeFigureOut">
              <a:rPr lang="ru-RU" smtClean="0"/>
              <a:t>13.12.2016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758466-A707-4CFA-B1B4-930A1FD666F4}" type="slidenum">
              <a:rPr lang="ru-RU" smtClean="0"/>
              <a:t>‹#›</a:t>
            </a:fld>
            <a:endParaRPr lang="ru-RU"/>
          </a:p>
        </p:txBody>
      </p:sp>
    </p:spTree>
    <p:extLst>
      <p:ext uri="{BB962C8B-B14F-4D97-AF65-F5344CB8AC3E}">
        <p14:creationId xmlns:p14="http://schemas.microsoft.com/office/powerpoint/2010/main" val="2988570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5B64B01-8352-44AC-AD4D-242DF8FA27EE}" type="datetimeFigureOut">
              <a:rPr lang="ru-RU" smtClean="0"/>
              <a:t>14.12.2016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758466-A707-4CFA-B1B4-930A1FD666F4}" type="slidenum">
              <a:rPr lang="ru-RU" smtClean="0"/>
              <a:t>‹#›</a:t>
            </a:fld>
            <a:endParaRPr lang="ru-RU"/>
          </a:p>
        </p:txBody>
      </p:sp>
    </p:spTree>
    <p:extLst>
      <p:ext uri="{BB962C8B-B14F-4D97-AF65-F5344CB8AC3E}">
        <p14:creationId xmlns:p14="http://schemas.microsoft.com/office/powerpoint/2010/main" val="188528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5B64B01-8352-44AC-AD4D-242DF8FA27EE}" type="datetimeFigureOut">
              <a:rPr lang="ru-RU" smtClean="0"/>
              <a:t>14.12.2016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758466-A707-4CFA-B1B4-930A1FD666F4}" type="slidenum">
              <a:rPr lang="ru-RU" smtClean="0"/>
              <a:t>‹#›</a:t>
            </a:fld>
            <a:endParaRPr lang="ru-RU"/>
          </a:p>
        </p:txBody>
      </p:sp>
    </p:spTree>
    <p:extLst>
      <p:ext uri="{BB962C8B-B14F-4D97-AF65-F5344CB8AC3E}">
        <p14:creationId xmlns:p14="http://schemas.microsoft.com/office/powerpoint/2010/main" val="3889327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14.12.2016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7991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14.12.2016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27918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14.12.2016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21407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14.12.2016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02611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14.12.2016</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8259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14.12.2016</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9083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14.12.2016</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9992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14.12.2016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25868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5B64B01-8352-44AC-AD4D-242DF8FA27EE}" type="datetimeFigureOut">
              <a:rPr lang="ru-RU" smtClean="0"/>
              <a:t>14.12.2016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758466-A707-4CFA-B1B4-930A1FD666F4}" type="slidenum">
              <a:rPr lang="ru-RU" smtClean="0"/>
              <a:t>‹#›</a:t>
            </a:fld>
            <a:endParaRPr lang="ru-RU"/>
          </a:p>
        </p:txBody>
      </p:sp>
    </p:spTree>
    <p:extLst>
      <p:ext uri="{BB962C8B-B14F-4D97-AF65-F5344CB8AC3E}">
        <p14:creationId xmlns:p14="http://schemas.microsoft.com/office/powerpoint/2010/main" val="1364167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14.12.2016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22674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14.12.2016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93177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14.12.2016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60817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5B64B01-8352-44AC-AD4D-242DF8FA27EE}" type="datetimeFigureOut">
              <a:rPr lang="ru-RU" smtClean="0"/>
              <a:t>14.12.2016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758466-A707-4CFA-B1B4-930A1FD666F4}" type="slidenum">
              <a:rPr lang="ru-RU" smtClean="0"/>
              <a:t>‹#›</a:t>
            </a:fld>
            <a:endParaRPr lang="ru-RU"/>
          </a:p>
        </p:txBody>
      </p:sp>
    </p:spTree>
    <p:extLst>
      <p:ext uri="{BB962C8B-B14F-4D97-AF65-F5344CB8AC3E}">
        <p14:creationId xmlns:p14="http://schemas.microsoft.com/office/powerpoint/2010/main" val="2776241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5B64B01-8352-44AC-AD4D-242DF8FA27EE}" type="datetimeFigureOut">
              <a:rPr lang="ru-RU" smtClean="0"/>
              <a:t>14.12.2016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758466-A707-4CFA-B1B4-930A1FD666F4}" type="slidenum">
              <a:rPr lang="ru-RU" smtClean="0"/>
              <a:t>‹#›</a:t>
            </a:fld>
            <a:endParaRPr lang="ru-RU"/>
          </a:p>
        </p:txBody>
      </p:sp>
    </p:spTree>
    <p:extLst>
      <p:ext uri="{BB962C8B-B14F-4D97-AF65-F5344CB8AC3E}">
        <p14:creationId xmlns:p14="http://schemas.microsoft.com/office/powerpoint/2010/main" val="3773868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5B64B01-8352-44AC-AD4D-242DF8FA27EE}" type="datetimeFigureOut">
              <a:rPr lang="ru-RU" smtClean="0"/>
              <a:t>14.12.2016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0758466-A707-4CFA-B1B4-930A1FD666F4}" type="slidenum">
              <a:rPr lang="ru-RU" smtClean="0"/>
              <a:t>‹#›</a:t>
            </a:fld>
            <a:endParaRPr lang="ru-RU"/>
          </a:p>
        </p:txBody>
      </p:sp>
    </p:spTree>
    <p:extLst>
      <p:ext uri="{BB962C8B-B14F-4D97-AF65-F5344CB8AC3E}">
        <p14:creationId xmlns:p14="http://schemas.microsoft.com/office/powerpoint/2010/main" val="400414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5B64B01-8352-44AC-AD4D-242DF8FA27EE}" type="datetimeFigureOut">
              <a:rPr lang="ru-RU" smtClean="0"/>
              <a:t>14.12.2016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0758466-A707-4CFA-B1B4-930A1FD666F4}" type="slidenum">
              <a:rPr lang="ru-RU" smtClean="0"/>
              <a:t>‹#›</a:t>
            </a:fld>
            <a:endParaRPr lang="ru-RU"/>
          </a:p>
        </p:txBody>
      </p:sp>
    </p:spTree>
    <p:extLst>
      <p:ext uri="{BB962C8B-B14F-4D97-AF65-F5344CB8AC3E}">
        <p14:creationId xmlns:p14="http://schemas.microsoft.com/office/powerpoint/2010/main" val="19476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5B64B01-8352-44AC-AD4D-242DF8FA27EE}" type="datetimeFigureOut">
              <a:rPr lang="ru-RU" smtClean="0"/>
              <a:t>14.12.2016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0758466-A707-4CFA-B1B4-930A1FD666F4}" type="slidenum">
              <a:rPr lang="ru-RU" smtClean="0"/>
              <a:t>‹#›</a:t>
            </a:fld>
            <a:endParaRPr lang="ru-RU"/>
          </a:p>
        </p:txBody>
      </p:sp>
    </p:spTree>
    <p:extLst>
      <p:ext uri="{BB962C8B-B14F-4D97-AF65-F5344CB8AC3E}">
        <p14:creationId xmlns:p14="http://schemas.microsoft.com/office/powerpoint/2010/main" val="754035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5B64B01-8352-44AC-AD4D-242DF8FA27EE}" type="datetimeFigureOut">
              <a:rPr lang="ru-RU" smtClean="0"/>
              <a:t>14.12.2016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758466-A707-4CFA-B1B4-930A1FD666F4}" type="slidenum">
              <a:rPr lang="ru-RU" smtClean="0"/>
              <a:t>‹#›</a:t>
            </a:fld>
            <a:endParaRPr lang="ru-RU"/>
          </a:p>
        </p:txBody>
      </p:sp>
    </p:spTree>
    <p:extLst>
      <p:ext uri="{BB962C8B-B14F-4D97-AF65-F5344CB8AC3E}">
        <p14:creationId xmlns:p14="http://schemas.microsoft.com/office/powerpoint/2010/main" val="2210753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5B64B01-8352-44AC-AD4D-242DF8FA27EE}" type="datetimeFigureOut">
              <a:rPr lang="ru-RU" smtClean="0"/>
              <a:t>14.12.2016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758466-A707-4CFA-B1B4-930A1FD666F4}" type="slidenum">
              <a:rPr lang="ru-RU" smtClean="0"/>
              <a:t>‹#›</a:t>
            </a:fld>
            <a:endParaRPr lang="ru-RU"/>
          </a:p>
        </p:txBody>
      </p:sp>
    </p:spTree>
    <p:extLst>
      <p:ext uri="{BB962C8B-B14F-4D97-AF65-F5344CB8AC3E}">
        <p14:creationId xmlns:p14="http://schemas.microsoft.com/office/powerpoint/2010/main" val="254246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64B01-8352-44AC-AD4D-242DF8FA27EE}" type="datetimeFigureOut">
              <a:rPr lang="ru-RU" smtClean="0"/>
              <a:t>13.12.2016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58466-A707-4CFA-B1B4-930A1FD666F4}" type="slidenum">
              <a:rPr lang="ru-RU" smtClean="0"/>
              <a:t>‹#›</a:t>
            </a:fld>
            <a:endParaRPr lang="ru-RU"/>
          </a:p>
        </p:txBody>
      </p:sp>
    </p:spTree>
    <p:extLst>
      <p:ext uri="{BB962C8B-B14F-4D97-AF65-F5344CB8AC3E}">
        <p14:creationId xmlns:p14="http://schemas.microsoft.com/office/powerpoint/2010/main" val="288409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14.12.2016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83805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71855"/>
          </a:xfrm>
          <a:prstGeom prst="rect">
            <a:avLst/>
          </a:prstGeom>
        </p:spPr>
      </p:pic>
      <p:sp>
        <p:nvSpPr>
          <p:cNvPr id="2" name="Заголовок 1"/>
          <p:cNvSpPr>
            <a:spLocks noGrp="1"/>
          </p:cNvSpPr>
          <p:nvPr>
            <p:ph type="ctrTitle"/>
          </p:nvPr>
        </p:nvSpPr>
        <p:spPr>
          <a:xfrm>
            <a:off x="1279302" y="553791"/>
            <a:ext cx="9144000" cy="2387600"/>
          </a:xfrm>
        </p:spPr>
        <p:txBody>
          <a:bodyPr>
            <a:normAutofit fontScale="90000"/>
          </a:bodyPr>
          <a:lstStyle/>
          <a:p>
            <a:r>
              <a:rPr lang="ru-RU" dirty="0">
                <a:effectLst>
                  <a:outerShdw blurRad="38100" dist="38100" dir="2700000" algn="tl">
                    <a:srgbClr val="000000">
                      <a:alpha val="43137"/>
                    </a:srgbClr>
                  </a:outerShdw>
                </a:effectLst>
              </a:rPr>
              <a:t>Светодиоды и полупроводниковые лазеры</a:t>
            </a:r>
          </a:p>
        </p:txBody>
      </p:sp>
      <p:sp>
        <p:nvSpPr>
          <p:cNvPr id="3" name="Подзаголовок 2"/>
          <p:cNvSpPr>
            <a:spLocks noGrp="1"/>
          </p:cNvSpPr>
          <p:nvPr>
            <p:ph type="subTitle" idx="1"/>
          </p:nvPr>
        </p:nvSpPr>
        <p:spPr>
          <a:xfrm>
            <a:off x="2846230" y="3653554"/>
            <a:ext cx="7937679" cy="2798762"/>
          </a:xfrm>
        </p:spPr>
        <p:txBody>
          <a:bodyPr>
            <a:normAutofit/>
          </a:bodyPr>
          <a:lstStyle/>
          <a:p>
            <a:r>
              <a:rPr lang="ru-RU" dirty="0" smtClean="0"/>
              <a:t>     Работу выполнили:</a:t>
            </a:r>
            <a:endParaRPr lang="ru-RU" dirty="0"/>
          </a:p>
          <a:p>
            <a:pPr algn="r"/>
            <a:r>
              <a:rPr lang="ru-RU" dirty="0"/>
              <a:t>с</a:t>
            </a:r>
            <a:r>
              <a:rPr lang="ru-RU" dirty="0" smtClean="0"/>
              <a:t>туденты 3 курса ФТФ, гр.21318</a:t>
            </a:r>
            <a:endParaRPr lang="ru-RU" dirty="0"/>
          </a:p>
          <a:p>
            <a:pPr algn="r"/>
            <a:r>
              <a:rPr lang="ru-RU" dirty="0"/>
              <a:t>Петрушина </a:t>
            </a:r>
            <a:r>
              <a:rPr lang="ru-RU" dirty="0" smtClean="0"/>
              <a:t>Ольга, </a:t>
            </a:r>
            <a:r>
              <a:rPr lang="ru-RU" dirty="0" err="1" smtClean="0"/>
              <a:t>Зданович</a:t>
            </a:r>
            <a:r>
              <a:rPr lang="ru-RU" dirty="0" smtClean="0"/>
              <a:t> Любовь</a:t>
            </a:r>
            <a:endParaRPr lang="ru-RU" dirty="0"/>
          </a:p>
          <a:p>
            <a:r>
              <a:rPr lang="ru-RU" dirty="0" smtClean="0"/>
              <a:t>Преподаватель</a:t>
            </a:r>
            <a:r>
              <a:rPr lang="ru-RU" dirty="0"/>
              <a:t>:</a:t>
            </a:r>
          </a:p>
          <a:p>
            <a:pPr algn="r"/>
            <a:r>
              <a:rPr lang="ru-RU" dirty="0" smtClean="0"/>
              <a:t>Гуртов Валерий Алексеевич</a:t>
            </a:r>
            <a:endParaRPr lang="ru-RU" dirty="0"/>
          </a:p>
          <a:p>
            <a:endParaRPr lang="ru-RU" dirty="0"/>
          </a:p>
        </p:txBody>
      </p:sp>
    </p:spTree>
    <p:extLst>
      <p:ext uri="{BB962C8B-B14F-4D97-AF65-F5344CB8AC3E}">
        <p14:creationId xmlns:p14="http://schemas.microsoft.com/office/powerpoint/2010/main" val="1507228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Заголовок 3"/>
          <p:cNvSpPr>
            <a:spLocks noGrp="1"/>
          </p:cNvSpPr>
          <p:nvPr>
            <p:ph type="title"/>
          </p:nvPr>
        </p:nvSpPr>
        <p:spPr>
          <a:xfrm>
            <a:off x="2351584" y="274638"/>
            <a:ext cx="7859216" cy="1143000"/>
          </a:xfrm>
        </p:spPr>
        <p:txBody>
          <a:bodyPr/>
          <a:lstStyle/>
          <a:p>
            <a:r>
              <a:rPr lang="ru-RU" dirty="0" smtClean="0">
                <a:solidFill>
                  <a:schemeClr val="bg1"/>
                </a:solidFill>
              </a:rPr>
              <a:t>Полупроводниковые</a:t>
            </a:r>
            <a:r>
              <a:rPr lang="ru-RU" dirty="0" smtClean="0"/>
              <a:t> </a:t>
            </a:r>
            <a:r>
              <a:rPr lang="ru-RU" dirty="0" smtClean="0">
                <a:solidFill>
                  <a:schemeClr val="bg1"/>
                </a:solidFill>
              </a:rPr>
              <a:t>лазеры</a:t>
            </a:r>
            <a:endParaRPr lang="ru-RU" dirty="0">
              <a:solidFill>
                <a:schemeClr val="bg1"/>
              </a:solidFill>
            </a:endParaRPr>
          </a:p>
        </p:txBody>
      </p:sp>
      <p:sp>
        <p:nvSpPr>
          <p:cNvPr id="5" name="Объект 4"/>
          <p:cNvSpPr>
            <a:spLocks noGrp="1"/>
          </p:cNvSpPr>
          <p:nvPr>
            <p:ph idx="1"/>
          </p:nvPr>
        </p:nvSpPr>
        <p:spPr>
          <a:xfrm>
            <a:off x="3719736" y="1484785"/>
            <a:ext cx="6624736" cy="4929411"/>
          </a:xfrm>
        </p:spPr>
        <p:txBody>
          <a:bodyPr>
            <a:noAutofit/>
          </a:bodyPr>
          <a:lstStyle/>
          <a:p>
            <a:pPr marL="0" indent="0">
              <a:buNone/>
            </a:pPr>
            <a:r>
              <a:rPr lang="ru-RU" dirty="0" smtClean="0">
                <a:solidFill>
                  <a:schemeClr val="bg1"/>
                </a:solidFill>
              </a:rPr>
              <a:t>– </a:t>
            </a:r>
            <a:r>
              <a:rPr lang="ru-RU" dirty="0">
                <a:solidFill>
                  <a:schemeClr val="bg1"/>
                </a:solidFill>
              </a:rPr>
              <a:t>устройство, на основе кристаллического полупроводникового материала, генерирующее интенсивный когерентный световой поток в узком диапазоне частот или длин световых волн в определенном направлении при приложении электрического напряжения смещения к его внешним электродам.</a:t>
            </a:r>
          </a:p>
        </p:txBody>
      </p:sp>
    </p:spTree>
    <p:extLst>
      <p:ext uri="{BB962C8B-B14F-4D97-AF65-F5344CB8AC3E}">
        <p14:creationId xmlns:p14="http://schemas.microsoft.com/office/powerpoint/2010/main" val="4008841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tudfiles.ru/html/2706/114/html_jTHhhH6I7k.tWiL/htmlconvd-JoP1M8_html_m5ea8dbc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640" y="4293096"/>
            <a:ext cx="6408713" cy="256490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945195" y="188640"/>
            <a:ext cx="8229600" cy="1143000"/>
          </a:xfrm>
        </p:spPr>
        <p:txBody>
          <a:bodyPr>
            <a:normAutofit/>
          </a:bodyPr>
          <a:lstStyle/>
          <a:p>
            <a:pPr algn="l"/>
            <a:r>
              <a:rPr lang="ru-RU" sz="3200" dirty="0"/>
              <a:t>Устройство:</a:t>
            </a:r>
            <a:endParaRPr lang="ru-RU" sz="3200" dirty="0"/>
          </a:p>
        </p:txBody>
      </p:sp>
      <p:sp>
        <p:nvSpPr>
          <p:cNvPr id="3" name="Объект 2"/>
          <p:cNvSpPr>
            <a:spLocks noGrp="1"/>
          </p:cNvSpPr>
          <p:nvPr>
            <p:ph idx="1"/>
          </p:nvPr>
        </p:nvSpPr>
        <p:spPr>
          <a:xfrm>
            <a:off x="1878359" y="1052736"/>
            <a:ext cx="8363272" cy="3384376"/>
          </a:xfrm>
        </p:spPr>
        <p:txBody>
          <a:bodyPr>
            <a:normAutofit fontScale="92500" lnSpcReduction="10000"/>
          </a:bodyPr>
          <a:lstStyle/>
          <a:p>
            <a:pPr marL="0" indent="0">
              <a:buNone/>
            </a:pPr>
            <a:r>
              <a:rPr lang="ru-RU" sz="2800" dirty="0"/>
              <a:t>Устройство полупроводникового лазера представляет собой лазерный диод, накачиваемый энергией электронов и дырок в зоне р-n-перехода – месте соприкосновения полупроводников с проводимостью p- и n-типа. Кроме того, существуют лазеры полупроводниковые с оптическим подводом энергии, в которых пучок формируется при поглощении фотонов света, а также квантовые каскадные лазеры, работа которых основана на переходах внутри зон</a:t>
            </a:r>
            <a:r>
              <a:rPr lang="ru-RU" sz="2800" dirty="0"/>
              <a:t>.</a:t>
            </a:r>
            <a:endParaRPr lang="ru-RU" sz="2800" dirty="0"/>
          </a:p>
        </p:txBody>
      </p:sp>
    </p:spTree>
    <p:extLst>
      <p:ext uri="{BB962C8B-B14F-4D97-AF65-F5344CB8AC3E}">
        <p14:creationId xmlns:p14="http://schemas.microsoft.com/office/powerpoint/2010/main" val="506071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116632"/>
            <a:ext cx="8229600" cy="1152128"/>
          </a:xfrm>
        </p:spPr>
        <p:txBody>
          <a:bodyPr>
            <a:normAutofit/>
          </a:bodyPr>
          <a:lstStyle/>
          <a:p>
            <a:pPr algn="l"/>
            <a:r>
              <a:rPr lang="ru-RU" sz="3600" dirty="0"/>
              <a:t>Длины волн </a:t>
            </a:r>
            <a:endParaRPr lang="ru-RU" sz="3600" dirty="0"/>
          </a:p>
        </p:txBody>
      </p:sp>
      <p:sp>
        <p:nvSpPr>
          <p:cNvPr id="3" name="Объект 2"/>
          <p:cNvSpPr>
            <a:spLocks noGrp="1"/>
          </p:cNvSpPr>
          <p:nvPr>
            <p:ph idx="1"/>
          </p:nvPr>
        </p:nvSpPr>
        <p:spPr>
          <a:xfrm>
            <a:off x="1981200" y="1052737"/>
            <a:ext cx="8363272" cy="3744417"/>
          </a:xfrm>
        </p:spPr>
        <p:txBody>
          <a:bodyPr>
            <a:normAutofit fontScale="85000" lnSpcReduction="20000"/>
          </a:bodyPr>
          <a:lstStyle/>
          <a:p>
            <a:pPr marL="0" indent="0">
              <a:buNone/>
            </a:pPr>
            <a:r>
              <a:rPr lang="ru-RU" altLang="ru-RU" sz="3000" dirty="0"/>
              <a:t>Диапазон длин волн лазерного излучения охватывает область спектра от ультрафиолетовой до инфракрасной. В интервале длин волн вблизи 0,9 мкм в </a:t>
            </a:r>
            <a:r>
              <a:rPr lang="ru-RU" altLang="ru-RU" sz="2800" dirty="0"/>
              <a:t>качестве</a:t>
            </a:r>
            <a:r>
              <a:rPr lang="ru-RU" altLang="ru-RU" sz="3000" dirty="0"/>
              <a:t> источников излучения используется </a:t>
            </a:r>
            <a:r>
              <a:rPr lang="ru-RU" altLang="ru-RU" sz="3000" dirty="0" err="1"/>
              <a:t>гетеролазеры</a:t>
            </a:r>
            <a:r>
              <a:rPr lang="ru-RU" altLang="ru-RU" sz="3000" dirty="0"/>
              <a:t> на основе </a:t>
            </a:r>
            <a:r>
              <a:rPr lang="ru-RU" altLang="ru-RU" sz="3000" dirty="0" err="1"/>
              <a:t>GaAs-Al</a:t>
            </a:r>
            <a:r>
              <a:rPr lang="ru-RU" altLang="ru-RU" sz="3000" dirty="0"/>
              <a:t>(x)</a:t>
            </a:r>
            <a:r>
              <a:rPr lang="ru-RU" altLang="ru-RU" sz="3000" dirty="0" err="1"/>
              <a:t>Ga</a:t>
            </a:r>
            <a:r>
              <a:rPr lang="ru-RU" altLang="ru-RU" sz="3000" dirty="0"/>
              <a:t>(1-x)</a:t>
            </a:r>
            <a:r>
              <a:rPr lang="ru-RU" altLang="ru-RU" sz="3000" dirty="0" err="1"/>
              <a:t>As</a:t>
            </a:r>
            <a:r>
              <a:rPr lang="ru-RU" altLang="ru-RU" sz="3000" dirty="0"/>
              <a:t>. Вблизи длины волны 1,3 мкм в ВОЛС волокно имеет низкие потери (0.6 ДБ/км) и слабую дисперсию, а в окрестности длины волны 1,55 мкм потери достигают минимального значения (0,2 дБ/км), поэтому в качестве источников излучения могут использоваться лазеры на основе </a:t>
            </a:r>
            <a:r>
              <a:rPr lang="ru-RU" altLang="ru-RU" sz="3000" dirty="0" err="1"/>
              <a:t>Ga</a:t>
            </a:r>
            <a:r>
              <a:rPr lang="ru-RU" altLang="ru-RU" sz="3000" dirty="0"/>
              <a:t>(x)</a:t>
            </a:r>
            <a:r>
              <a:rPr lang="ru-RU" altLang="ru-RU" sz="3000" dirty="0" err="1"/>
              <a:t>In</a:t>
            </a:r>
            <a:r>
              <a:rPr lang="ru-RU" altLang="ru-RU" sz="3000" dirty="0"/>
              <a:t>(1x)</a:t>
            </a:r>
            <a:r>
              <a:rPr lang="ru-RU" altLang="ru-RU" sz="3000" dirty="0" err="1"/>
              <a:t>As</a:t>
            </a:r>
            <a:r>
              <a:rPr lang="ru-RU" altLang="ru-RU" sz="3000" dirty="0"/>
              <a:t>(y)P(1-y</a:t>
            </a:r>
            <a:r>
              <a:rPr lang="ru-RU" altLang="ru-RU" sz="3000" dirty="0"/>
              <a:t>)-</a:t>
            </a:r>
            <a:r>
              <a:rPr lang="ru-RU" altLang="ru-RU" sz="3000" dirty="0" err="1"/>
              <a:t>InP</a:t>
            </a:r>
            <a:r>
              <a:rPr lang="ru-RU" altLang="ru-RU" sz="3000" dirty="0"/>
              <a:t>. </a:t>
            </a:r>
          </a:p>
          <a:p>
            <a:pPr marL="0" indent="0">
              <a:buNone/>
            </a:pPr>
            <a:endParaRPr lang="ru-RU" dirty="0"/>
          </a:p>
        </p:txBody>
      </p:sp>
      <p:pic>
        <p:nvPicPr>
          <p:cNvPr id="4" name="Picture 3" desc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769923" y="4293096"/>
            <a:ext cx="5038725" cy="2482850"/>
          </a:xfrm>
          <a:prstGeom prst="rect">
            <a:avLst/>
          </a:prstGeom>
          <a:noFill/>
        </p:spPr>
      </p:pic>
    </p:spTree>
    <p:extLst>
      <p:ext uri="{BB962C8B-B14F-4D97-AF65-F5344CB8AC3E}">
        <p14:creationId xmlns:p14="http://schemas.microsoft.com/office/powerpoint/2010/main" val="2414111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03512" y="188640"/>
            <a:ext cx="8435280" cy="634082"/>
          </a:xfrm>
        </p:spPr>
        <p:txBody>
          <a:bodyPr>
            <a:normAutofit fontScale="90000"/>
          </a:bodyPr>
          <a:lstStyle/>
          <a:p>
            <a:pPr algn="l"/>
            <a:r>
              <a:rPr lang="ru-RU" sz="3600" dirty="0"/>
              <a:t>Принцип работы:</a:t>
            </a:r>
            <a:endParaRPr lang="ru-RU" sz="3600" dirty="0"/>
          </a:p>
        </p:txBody>
      </p:sp>
      <p:sp>
        <p:nvSpPr>
          <p:cNvPr id="4" name="Объект 3"/>
          <p:cNvSpPr>
            <a:spLocks noGrp="1"/>
          </p:cNvSpPr>
          <p:nvPr>
            <p:ph idx="1"/>
          </p:nvPr>
        </p:nvSpPr>
        <p:spPr>
          <a:xfrm>
            <a:off x="1703512" y="836712"/>
            <a:ext cx="8712968" cy="1512168"/>
          </a:xfrm>
        </p:spPr>
        <p:txBody>
          <a:bodyPr/>
          <a:lstStyle/>
          <a:p>
            <a:pPr marL="0" indent="0">
              <a:buNone/>
            </a:pPr>
            <a:r>
              <a:rPr lang="ru-RU" altLang="ru-RU" sz="2000" dirty="0"/>
              <a:t>Работа лазера связана с тремя основными процессами, обусловленными переходом носителей: поглощения, спонтанной эмиссии и стимулированным излучением. Рассмотрим два энергетических уровня E1 и Е2, один из которых Е1 характеризует основное, а другой Е2 - возбужденное состояние </a:t>
            </a:r>
            <a:r>
              <a:rPr lang="ru-RU" altLang="ru-RU" sz="2000" dirty="0"/>
              <a:t>:</a:t>
            </a:r>
            <a:endParaRPr lang="ru-RU" altLang="ru-RU" sz="2000" dirty="0"/>
          </a:p>
          <a:p>
            <a:pPr marL="0" indent="0">
              <a:buNone/>
            </a:pPr>
            <a:endParaRPr lang="ru-RU" dirty="0"/>
          </a:p>
        </p:txBody>
      </p:sp>
      <p:graphicFrame>
        <p:nvGraphicFramePr>
          <p:cNvPr id="5" name="Объект 4"/>
          <p:cNvGraphicFramePr>
            <a:graphicFrameLocks noChangeAspect="1"/>
          </p:cNvGraphicFramePr>
          <p:nvPr>
            <p:extLst/>
          </p:nvPr>
        </p:nvGraphicFramePr>
        <p:xfrm>
          <a:off x="3287688" y="2132856"/>
          <a:ext cx="5763648" cy="4608512"/>
        </p:xfrm>
        <a:graphic>
          <a:graphicData uri="http://schemas.openxmlformats.org/presentationml/2006/ole">
            <mc:AlternateContent xmlns:mc="http://schemas.openxmlformats.org/markup-compatibility/2006">
              <mc:Choice xmlns:v="urn:schemas-microsoft-com:vml" Requires="v">
                <p:oleObj spid="_x0000_s1035" name="Bitmap Image" r:id="rId3" imgW="4266667" imgH="3580952" progId="PBrush">
                  <p:embed/>
                </p:oleObj>
              </mc:Choice>
              <mc:Fallback>
                <p:oleObj name="Bitmap Image" r:id="rId3" imgW="4266667" imgH="3580952"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7688" y="2132856"/>
                        <a:ext cx="5763648" cy="46085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82443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77682" y="404664"/>
            <a:ext cx="8352928" cy="5940088"/>
          </a:xfrm>
          <a:prstGeom prst="rect">
            <a:avLst/>
          </a:prstGeom>
        </p:spPr>
        <p:txBody>
          <a:bodyPr wrap="square">
            <a:spAutoFit/>
          </a:bodyPr>
          <a:lstStyle/>
          <a:p>
            <a:r>
              <a:rPr lang="ru-RU" altLang="ru-RU" sz="2000" dirty="0">
                <a:solidFill>
                  <a:prstClr val="black"/>
                </a:solidFill>
              </a:rPr>
              <a:t>Любой переход между этими состояниями сопровождается испусканием или поглощением фотона с частотой ν</a:t>
            </a:r>
            <a:r>
              <a:rPr lang="ru-RU" altLang="ru-RU" sz="2000" baseline="-25000" dirty="0">
                <a:solidFill>
                  <a:prstClr val="black"/>
                </a:solidFill>
              </a:rPr>
              <a:t>12</a:t>
            </a:r>
            <a:r>
              <a:rPr lang="ru-RU" altLang="ru-RU" sz="2000" dirty="0">
                <a:solidFill>
                  <a:prstClr val="black"/>
                </a:solidFill>
              </a:rPr>
              <a:t>, определяемой из соотношения hν</a:t>
            </a:r>
            <a:r>
              <a:rPr lang="ru-RU" altLang="ru-RU" sz="2000" baseline="-25000" dirty="0">
                <a:solidFill>
                  <a:prstClr val="black"/>
                </a:solidFill>
              </a:rPr>
              <a:t>12</a:t>
            </a:r>
            <a:r>
              <a:rPr lang="ru-RU" altLang="ru-RU" sz="2000" dirty="0">
                <a:solidFill>
                  <a:prstClr val="black"/>
                </a:solidFill>
              </a:rPr>
              <a:t>=E2-E1. При обычных температурах большинство атомов находится в основном состоянии. Эта ситуация нарушается в результате воздействия на систему фотона с энергией, равной hν</a:t>
            </a:r>
            <a:r>
              <a:rPr lang="ru-RU" altLang="ru-RU" sz="2000" baseline="-25000" dirty="0">
                <a:solidFill>
                  <a:prstClr val="black"/>
                </a:solidFill>
              </a:rPr>
              <a:t>12</a:t>
            </a:r>
            <a:r>
              <a:rPr lang="ru-RU" altLang="ru-RU" sz="2000" dirty="0">
                <a:solidFill>
                  <a:prstClr val="black"/>
                </a:solidFill>
              </a:rPr>
              <a:t>. Атом в состоянии E1 поглощает фотон и переходит в возбужденное состояние Е2. Это и составляет процесс поглощения излучения. Возбужденное состояние является нестабильным и через короткий промежуток времени без какого-либо внешнего воздействия атом переходит в основное состояние, испуская фотон с энергией hν</a:t>
            </a:r>
            <a:r>
              <a:rPr lang="ru-RU" altLang="ru-RU" sz="2000" baseline="-25000" dirty="0">
                <a:solidFill>
                  <a:prstClr val="black"/>
                </a:solidFill>
              </a:rPr>
              <a:t>12</a:t>
            </a:r>
            <a:r>
              <a:rPr lang="ru-RU" altLang="ru-RU" sz="2000" dirty="0">
                <a:solidFill>
                  <a:prstClr val="black"/>
                </a:solidFill>
              </a:rPr>
              <a:t> (спонтанная эмиссия). Время жизни, связанное со спонтанной эмиссией (т.е. среднее время возбужденного состояния), может изменяться в широком диапазоне, обычно в пределах 10</a:t>
            </a:r>
            <a:r>
              <a:rPr lang="ru-RU" altLang="ru-RU" sz="2000" baseline="30000" dirty="0">
                <a:solidFill>
                  <a:prstClr val="black"/>
                </a:solidFill>
              </a:rPr>
              <a:t>-9</a:t>
            </a:r>
            <a:r>
              <a:rPr lang="ru-RU" altLang="ru-RU" sz="2000" dirty="0">
                <a:solidFill>
                  <a:prstClr val="black"/>
                </a:solidFill>
              </a:rPr>
              <a:t> - 10</a:t>
            </a:r>
            <a:r>
              <a:rPr lang="ru-RU" altLang="ru-RU" sz="2000" baseline="30000" dirty="0">
                <a:solidFill>
                  <a:prstClr val="black"/>
                </a:solidFill>
              </a:rPr>
              <a:t>-3</a:t>
            </a:r>
            <a:r>
              <a:rPr lang="ru-RU" altLang="ru-RU" sz="2000" dirty="0">
                <a:solidFill>
                  <a:prstClr val="black"/>
                </a:solidFill>
              </a:rPr>
              <a:t> с, в зависимости от параметров полупроводника, таких, как структура зон (прямая или не прямая) и плотность рекомбинационных центров. Столкновение фотона, обладающего энергией hν</a:t>
            </a:r>
            <a:r>
              <a:rPr lang="ru-RU" altLang="ru-RU" sz="2000" baseline="-25000" dirty="0">
                <a:solidFill>
                  <a:prstClr val="black"/>
                </a:solidFill>
              </a:rPr>
              <a:t>12</a:t>
            </a:r>
            <a:r>
              <a:rPr lang="ru-RU" altLang="ru-RU" sz="2000" dirty="0">
                <a:solidFill>
                  <a:prstClr val="black"/>
                </a:solidFill>
              </a:rPr>
              <a:t>, с атомом, находящемся в возбужденном состоянии, стимулирует мгновенный переход атома в основное состояние с испусканием фотона с энергией hν</a:t>
            </a:r>
            <a:r>
              <a:rPr lang="ru-RU" altLang="ru-RU" sz="2000" baseline="-25000" dirty="0">
                <a:solidFill>
                  <a:prstClr val="black"/>
                </a:solidFill>
              </a:rPr>
              <a:t>12</a:t>
            </a:r>
            <a:r>
              <a:rPr lang="ru-RU" altLang="ru-RU" sz="2000" dirty="0">
                <a:solidFill>
                  <a:prstClr val="black"/>
                </a:solidFill>
              </a:rPr>
              <a:t> и фазой, соответствующей фазе падающего излучения (стимулированное излучение). </a:t>
            </a:r>
          </a:p>
        </p:txBody>
      </p:sp>
    </p:spTree>
    <p:extLst>
      <p:ext uri="{BB962C8B-B14F-4D97-AF65-F5344CB8AC3E}">
        <p14:creationId xmlns:p14="http://schemas.microsoft.com/office/powerpoint/2010/main" val="4246338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919536" y="332656"/>
            <a:ext cx="8496944" cy="6201698"/>
          </a:xfrm>
          <a:prstGeom prst="rect">
            <a:avLst/>
          </a:prstGeom>
        </p:spPr>
        <p:txBody>
          <a:bodyPr wrap="square">
            <a:spAutoFit/>
          </a:bodyPr>
          <a:lstStyle/>
          <a:p>
            <a:pPr>
              <a:buFont typeface="Monotype Sorts" pitchFamily="2" charset="2"/>
              <a:buNone/>
            </a:pPr>
            <a:r>
              <a:rPr lang="ru-RU" altLang="ru-RU" dirty="0">
                <a:solidFill>
                  <a:prstClr val="black"/>
                </a:solidFill>
              </a:rPr>
              <a:t>Преимущества:</a:t>
            </a:r>
          </a:p>
          <a:p>
            <a:pPr marL="285750" indent="-285750">
              <a:buFont typeface="Arial" panose="020B0604020202020204" pitchFamily="34" charset="0"/>
              <a:buChar char="•"/>
            </a:pPr>
            <a:r>
              <a:rPr lang="ru-RU" altLang="ru-RU" dirty="0">
                <a:solidFill>
                  <a:prstClr val="black"/>
                </a:solidFill>
              </a:rPr>
              <a:t>В </a:t>
            </a:r>
            <a:r>
              <a:rPr lang="ru-RU" altLang="ru-RU" dirty="0">
                <a:solidFill>
                  <a:prstClr val="black"/>
                </a:solidFill>
              </a:rPr>
              <a:t>обычных лазерах квантовые переходы происходят между дискретными энергетическими уровнями, тогда как в полупроводниковых лазерах переходы обусловлены зонной структурой материала.</a:t>
            </a:r>
          </a:p>
          <a:p>
            <a:pPr marL="285750" indent="-285750">
              <a:buFont typeface="Arial" panose="020B0604020202020204" pitchFamily="34" charset="0"/>
              <a:buChar char="•"/>
            </a:pPr>
            <a:r>
              <a:rPr lang="ru-RU" altLang="ru-RU" dirty="0">
                <a:solidFill>
                  <a:prstClr val="black"/>
                </a:solidFill>
              </a:rPr>
              <a:t>Полупроводниковые </a:t>
            </a:r>
            <a:r>
              <a:rPr lang="ru-RU" altLang="ru-RU" dirty="0">
                <a:solidFill>
                  <a:prstClr val="black"/>
                </a:solidFill>
              </a:rPr>
              <a:t>лазеры имеют очень малые размеры (~0,1 мм в длину), и так как активная область в них очень узкая (~1 мкм и меньше), расхождение лазерного луча значительно больше, чем у обычного лазера.</a:t>
            </a:r>
          </a:p>
          <a:p>
            <a:pPr marL="285750" indent="-285750">
              <a:buFont typeface="Arial" panose="020B0604020202020204" pitchFamily="34" charset="0"/>
              <a:buChar char="•"/>
            </a:pPr>
            <a:r>
              <a:rPr lang="ru-RU" altLang="ru-RU" dirty="0">
                <a:solidFill>
                  <a:prstClr val="black"/>
                </a:solidFill>
              </a:rPr>
              <a:t>Пространственные </a:t>
            </a:r>
            <a:r>
              <a:rPr lang="ru-RU" altLang="ru-RU" dirty="0">
                <a:solidFill>
                  <a:prstClr val="black"/>
                </a:solidFill>
              </a:rPr>
              <a:t>и спектральные характеристики излучения полупроводникового лазера сильно зависит от свойств материала, из которого сделан переход (таких свойств, как структура запрещенной зоны и коэффициент преломления</a:t>
            </a:r>
            <a:r>
              <a:rPr lang="ru-RU" altLang="ru-RU" dirty="0">
                <a:solidFill>
                  <a:prstClr val="black"/>
                </a:solidFill>
              </a:rPr>
              <a:t>).</a:t>
            </a:r>
          </a:p>
          <a:p>
            <a:pPr marL="285750" indent="-285750">
              <a:buFont typeface="Arial" panose="020B0604020202020204" pitchFamily="34" charset="0"/>
              <a:buChar char="•"/>
            </a:pPr>
            <a:r>
              <a:rPr lang="ru-RU" altLang="ru-RU" dirty="0">
                <a:solidFill>
                  <a:prstClr val="black"/>
                </a:solidFill>
              </a:rPr>
              <a:t>В </a:t>
            </a:r>
            <a:r>
              <a:rPr lang="ru-RU" altLang="ru-RU" dirty="0">
                <a:solidFill>
                  <a:prstClr val="black"/>
                </a:solidFill>
              </a:rPr>
              <a:t>лазере с р-n переходом лазерное излучение возникает непосредственно под действием тока, протекающего через </a:t>
            </a:r>
            <a:r>
              <a:rPr lang="ru-RU" altLang="ru-RU" dirty="0" err="1">
                <a:solidFill>
                  <a:prstClr val="black"/>
                </a:solidFill>
              </a:rPr>
              <a:t>прямосмещенный</a:t>
            </a:r>
            <a:r>
              <a:rPr lang="ru-RU" altLang="ru-RU" dirty="0">
                <a:solidFill>
                  <a:prstClr val="black"/>
                </a:solidFill>
              </a:rPr>
              <a:t> диод. </a:t>
            </a:r>
            <a:endParaRPr lang="ru-RU" altLang="ru-RU" dirty="0">
              <a:solidFill>
                <a:prstClr val="black"/>
              </a:solidFill>
            </a:endParaRPr>
          </a:p>
          <a:p>
            <a:pPr marL="285750" indent="-285750">
              <a:buFont typeface="Arial" panose="020B0604020202020204" pitchFamily="34" charset="0"/>
              <a:buChar char="•"/>
            </a:pPr>
            <a:r>
              <a:rPr lang="ru-RU" altLang="ru-RU" dirty="0">
                <a:solidFill>
                  <a:prstClr val="black"/>
                </a:solidFill>
              </a:rPr>
              <a:t>В </a:t>
            </a:r>
            <a:r>
              <a:rPr lang="ru-RU" altLang="ru-RU" dirty="0">
                <a:solidFill>
                  <a:prstClr val="black"/>
                </a:solidFill>
              </a:rPr>
              <a:t>результате система очень эффективна, поскольку позволяет легко осуществлять модуляцию излучения за счет модуляции тока. Так как полупроводниковые лазеры характеризуются очень малыми временами стимулированного излучения, модуляция может проводиться на высоких частотах</a:t>
            </a:r>
            <a:r>
              <a:rPr lang="ru-RU" altLang="ru-RU" dirty="0">
                <a:solidFill>
                  <a:prstClr val="black"/>
                </a:solidFill>
              </a:rPr>
              <a:t>.</a:t>
            </a:r>
          </a:p>
          <a:p>
            <a:r>
              <a:rPr lang="ru-RU" altLang="ru-RU" sz="1900" dirty="0">
                <a:solidFill>
                  <a:prstClr val="black"/>
                </a:solidFill>
              </a:rPr>
              <a:t>Недостатки:</a:t>
            </a:r>
          </a:p>
          <a:p>
            <a:pPr marL="285750" indent="-285750">
              <a:buFont typeface="Arial" panose="020B0604020202020204" pitchFamily="34" charset="0"/>
              <a:buChar char="•"/>
            </a:pPr>
            <a:r>
              <a:rPr lang="ru-RU" dirty="0">
                <a:solidFill>
                  <a:prstClr val="black"/>
                </a:solidFill>
              </a:rPr>
              <a:t>К </a:t>
            </a:r>
            <a:r>
              <a:rPr lang="ru-RU" dirty="0">
                <a:solidFill>
                  <a:prstClr val="black"/>
                </a:solidFill>
              </a:rPr>
              <a:t>недостаткам следует отнести крайнюю чувствительность к изменениям температуры, что нежелательно во многих приложениях. Другим недостатком является сильная расходимость светового пучка лазерного диода даже на небольших расстояниях от излучающей свет грани лазерного диода.</a:t>
            </a:r>
            <a:endParaRPr lang="ru-RU" altLang="ru-RU" dirty="0">
              <a:solidFill>
                <a:prstClr val="black"/>
              </a:solidFill>
            </a:endParaRPr>
          </a:p>
        </p:txBody>
      </p:sp>
    </p:spTree>
    <p:extLst>
      <p:ext uri="{BB962C8B-B14F-4D97-AF65-F5344CB8AC3E}">
        <p14:creationId xmlns:p14="http://schemas.microsoft.com/office/powerpoint/2010/main" val="3264116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1775520" y="332656"/>
            <a:ext cx="8229600" cy="6192688"/>
          </a:xfrm>
        </p:spPr>
        <p:txBody>
          <a:bodyPr>
            <a:normAutofit/>
          </a:bodyPr>
          <a:lstStyle/>
          <a:p>
            <a:pPr marL="0" indent="0">
              <a:buNone/>
            </a:pPr>
            <a:r>
              <a:rPr lang="ru-RU" sz="2800" dirty="0"/>
              <a:t>Стандартные </a:t>
            </a:r>
            <a:r>
              <a:rPr lang="ru-RU" sz="2800" dirty="0"/>
              <a:t>соединения, </a:t>
            </a:r>
            <a:r>
              <a:rPr lang="ru-RU" sz="2800" dirty="0"/>
              <a:t>используемые </a:t>
            </a:r>
            <a:r>
              <a:rPr lang="ru-RU" sz="2800" dirty="0"/>
              <a:t>как в полупроводниковых лазерах, </a:t>
            </a:r>
            <a:endParaRPr lang="en-US" sz="2800" dirty="0"/>
          </a:p>
          <a:p>
            <a:pPr marL="0" indent="0">
              <a:buNone/>
            </a:pPr>
            <a:r>
              <a:rPr lang="ru-RU" sz="2800" dirty="0"/>
              <a:t>так </a:t>
            </a:r>
            <a:r>
              <a:rPr lang="ru-RU" sz="2800" dirty="0"/>
              <a:t>и в других оптоэлектронных устройствах, следующие</a:t>
            </a:r>
            <a:r>
              <a:rPr lang="ru-RU" sz="2800" dirty="0"/>
              <a:t>:</a:t>
            </a:r>
            <a:endParaRPr lang="en-US" sz="2800" dirty="0"/>
          </a:p>
          <a:p>
            <a:pPr marL="0" indent="0">
              <a:buNone/>
            </a:pPr>
            <a:endParaRPr lang="ru-RU" sz="2800" dirty="0"/>
          </a:p>
          <a:p>
            <a:r>
              <a:rPr lang="ru-RU" sz="2400" dirty="0"/>
              <a:t>арсенид </a:t>
            </a:r>
            <a:r>
              <a:rPr lang="ru-RU" sz="2400" dirty="0"/>
              <a:t>галлия </a:t>
            </a:r>
            <a:r>
              <a:rPr lang="en-US" sz="2400" dirty="0"/>
              <a:t>GaAs</a:t>
            </a:r>
            <a:r>
              <a:rPr lang="ru-RU" sz="2400" dirty="0"/>
              <a:t>; </a:t>
            </a:r>
          </a:p>
          <a:p>
            <a:r>
              <a:rPr lang="ru-RU" sz="2400" dirty="0"/>
              <a:t>фосфид галлия</a:t>
            </a:r>
            <a:r>
              <a:rPr lang="en-US" sz="2400" dirty="0"/>
              <a:t> </a:t>
            </a:r>
            <a:r>
              <a:rPr lang="en-US" sz="2400" dirty="0" err="1"/>
              <a:t>GaP</a:t>
            </a:r>
            <a:r>
              <a:rPr lang="ru-RU" sz="2400" dirty="0"/>
              <a:t>; </a:t>
            </a:r>
          </a:p>
          <a:p>
            <a:r>
              <a:rPr lang="ru-RU" sz="2400" dirty="0"/>
              <a:t>нитрид галлия</a:t>
            </a:r>
            <a:r>
              <a:rPr lang="en-US" sz="2400" dirty="0"/>
              <a:t> </a:t>
            </a:r>
            <a:r>
              <a:rPr lang="en-US" sz="2400" dirty="0" err="1"/>
              <a:t>GaN</a:t>
            </a:r>
            <a:r>
              <a:rPr lang="ru-RU" sz="2400" dirty="0"/>
              <a:t>; </a:t>
            </a:r>
          </a:p>
          <a:p>
            <a:r>
              <a:rPr lang="ru-RU" sz="2400" dirty="0"/>
              <a:t>фосфид индия</a:t>
            </a:r>
            <a:r>
              <a:rPr lang="en-US" sz="2400" dirty="0"/>
              <a:t> </a:t>
            </a:r>
            <a:r>
              <a:rPr lang="en-US" sz="2400" dirty="0" err="1"/>
              <a:t>InP</a:t>
            </a:r>
            <a:r>
              <a:rPr lang="ru-RU" sz="2400" dirty="0"/>
              <a:t>; </a:t>
            </a:r>
          </a:p>
          <a:p>
            <a:r>
              <a:rPr lang="ru-RU" sz="2400" dirty="0"/>
              <a:t>арсенид индия-галлия</a:t>
            </a:r>
            <a:r>
              <a:rPr lang="en-US" sz="2400" dirty="0"/>
              <a:t> </a:t>
            </a:r>
            <a:r>
              <a:rPr lang="en-US" sz="2400" dirty="0" err="1"/>
              <a:t>GaInAs</a:t>
            </a:r>
            <a:r>
              <a:rPr lang="ru-RU" sz="2400" dirty="0"/>
              <a:t>; </a:t>
            </a:r>
            <a:endParaRPr lang="en-US" sz="2400" dirty="0"/>
          </a:p>
          <a:p>
            <a:r>
              <a:rPr lang="ru-RU" sz="2400" dirty="0"/>
              <a:t>арсенид алюминия-галлия</a:t>
            </a:r>
            <a:r>
              <a:rPr lang="en-US" sz="2400" dirty="0"/>
              <a:t> </a:t>
            </a:r>
            <a:r>
              <a:rPr lang="en-US" sz="2400" dirty="0" err="1"/>
              <a:t>GaAlAs</a:t>
            </a:r>
            <a:r>
              <a:rPr lang="ru-RU" sz="2400" dirty="0"/>
              <a:t>; </a:t>
            </a:r>
          </a:p>
          <a:p>
            <a:r>
              <a:rPr lang="ru-RU" sz="2400" dirty="0"/>
              <a:t>арсенид-нитрид галлия-индия</a:t>
            </a:r>
            <a:r>
              <a:rPr lang="en-US" sz="2400" dirty="0"/>
              <a:t> </a:t>
            </a:r>
            <a:r>
              <a:rPr lang="ru-RU" sz="2400" dirty="0"/>
              <a:t>; </a:t>
            </a:r>
          </a:p>
          <a:p>
            <a:r>
              <a:rPr lang="ru-RU" sz="2400" dirty="0"/>
              <a:t>фосфид галлия-индия</a:t>
            </a:r>
            <a:r>
              <a:rPr lang="en-US" sz="2400" dirty="0"/>
              <a:t> </a:t>
            </a:r>
            <a:r>
              <a:rPr lang="en-US" sz="2400" dirty="0" err="1"/>
              <a:t>GaInP</a:t>
            </a:r>
            <a:r>
              <a:rPr lang="ru-RU" sz="2400" dirty="0"/>
              <a:t>.</a:t>
            </a:r>
            <a:endParaRPr lang="ru-RU"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7928" y="1787218"/>
            <a:ext cx="4362060" cy="2617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238" y="4314443"/>
            <a:ext cx="3731128" cy="2402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6876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47528" y="260648"/>
            <a:ext cx="8640960" cy="6063198"/>
          </a:xfrm>
          <a:prstGeom prst="rect">
            <a:avLst/>
          </a:prstGeom>
        </p:spPr>
        <p:txBody>
          <a:bodyPr wrap="square">
            <a:spAutoFit/>
          </a:bodyPr>
          <a:lstStyle/>
          <a:p>
            <a:r>
              <a:rPr lang="ru-RU" sz="2800" dirty="0">
                <a:solidFill>
                  <a:prstClr val="black"/>
                </a:solidFill>
              </a:rPr>
              <a:t>Применение:</a:t>
            </a:r>
          </a:p>
          <a:p>
            <a:r>
              <a:rPr lang="ru-RU" sz="2400" dirty="0">
                <a:solidFill>
                  <a:prstClr val="black"/>
                </a:solidFill>
              </a:rPr>
              <a:t>Мощные </a:t>
            </a:r>
            <a:r>
              <a:rPr lang="ru-RU" sz="2400" dirty="0">
                <a:solidFill>
                  <a:prstClr val="black"/>
                </a:solidFill>
              </a:rPr>
              <a:t>диодные лазеры с высокоэффективной электрической накачкой при умеренных напряжениях используются в качестве средств подвода энергии высокоэффективных твердотельных лазеров</a:t>
            </a:r>
            <a:r>
              <a:rPr lang="ru-RU" sz="2400" dirty="0">
                <a:solidFill>
                  <a:prstClr val="black"/>
                </a:solidFill>
              </a:rPr>
              <a:t>.</a:t>
            </a:r>
          </a:p>
          <a:p>
            <a:r>
              <a:rPr lang="ru-RU" sz="2400" dirty="0">
                <a:solidFill>
                  <a:prstClr val="black"/>
                </a:solidFill>
              </a:rPr>
              <a:t> </a:t>
            </a:r>
            <a:r>
              <a:rPr lang="ru-RU" sz="2400" dirty="0">
                <a:solidFill>
                  <a:prstClr val="black"/>
                </a:solidFill>
              </a:rPr>
              <a:t>Полупроводниковые лазеры могут работать в большом диапазоне частот, который включает видимую, ближнюю инфракрасную и среднюю инфракрасную часть спектра. Созданы устройства, позволяющие также изменять частоту </a:t>
            </a:r>
            <a:r>
              <a:rPr lang="ru-RU" sz="2400" dirty="0">
                <a:solidFill>
                  <a:prstClr val="black"/>
                </a:solidFill>
              </a:rPr>
              <a:t>излучения</a:t>
            </a:r>
            <a:r>
              <a:rPr lang="ru-RU" sz="2400" dirty="0">
                <a:solidFill>
                  <a:prstClr val="black"/>
                </a:solidFill>
              </a:rPr>
              <a:t>. </a:t>
            </a:r>
            <a:endParaRPr lang="ru-RU" sz="2400" dirty="0">
              <a:solidFill>
                <a:prstClr val="black"/>
              </a:solidFill>
            </a:endParaRPr>
          </a:p>
          <a:p>
            <a:r>
              <a:rPr lang="ru-RU" sz="2400" dirty="0">
                <a:solidFill>
                  <a:prstClr val="black"/>
                </a:solidFill>
              </a:rPr>
              <a:t>Лазерные </a:t>
            </a:r>
            <a:r>
              <a:rPr lang="ru-RU" sz="2400" dirty="0">
                <a:solidFill>
                  <a:prstClr val="black"/>
                </a:solidFill>
              </a:rPr>
              <a:t>диоды могут быстро переключать и модулировать оптическую мощность, что находит применение в передатчиках оптоволоконных линий связи. </a:t>
            </a:r>
            <a:endParaRPr lang="ru-RU" sz="2400" dirty="0">
              <a:solidFill>
                <a:prstClr val="black"/>
              </a:solidFill>
            </a:endParaRPr>
          </a:p>
          <a:p>
            <a:r>
              <a:rPr lang="ru-RU" sz="2400" dirty="0">
                <a:solidFill>
                  <a:prstClr val="black"/>
                </a:solidFill>
              </a:rPr>
              <a:t>Такие </a:t>
            </a:r>
            <a:r>
              <a:rPr lang="ru-RU" sz="2400" dirty="0">
                <a:solidFill>
                  <a:prstClr val="black"/>
                </a:solidFill>
              </a:rPr>
              <a:t>характеристики сделали лазеры полупроводниковые технологически наиболее важным типом квантовых генераторов. </a:t>
            </a:r>
            <a:endParaRPr lang="ru-RU" sz="2400" dirty="0">
              <a:solidFill>
                <a:prstClr val="black"/>
              </a:solidFill>
            </a:endParaRPr>
          </a:p>
        </p:txBody>
      </p:sp>
    </p:spTree>
    <p:extLst>
      <p:ext uri="{BB962C8B-B14F-4D97-AF65-F5344CB8AC3E}">
        <p14:creationId xmlns:p14="http://schemas.microsoft.com/office/powerpoint/2010/main" val="1054953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524000" y="7145"/>
            <a:ext cx="9144000" cy="6850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063552" y="400972"/>
            <a:ext cx="8136904" cy="6063198"/>
          </a:xfrm>
          <a:prstGeom prst="rect">
            <a:avLst/>
          </a:prstGeom>
        </p:spPr>
        <p:txBody>
          <a:bodyPr wrap="square">
            <a:spAutoFit/>
          </a:bodyPr>
          <a:lstStyle/>
          <a:p>
            <a:r>
              <a:rPr lang="ru-RU" sz="2800" dirty="0">
                <a:solidFill>
                  <a:prstClr val="white"/>
                </a:solidFill>
              </a:rPr>
              <a:t>Применение:</a:t>
            </a:r>
          </a:p>
          <a:p>
            <a:r>
              <a:rPr lang="ru-RU" sz="2400" dirty="0">
                <a:solidFill>
                  <a:prstClr val="white"/>
                </a:solidFill>
              </a:rPr>
              <a:t>-в </a:t>
            </a:r>
            <a:r>
              <a:rPr lang="ru-RU" sz="2400" dirty="0">
                <a:solidFill>
                  <a:prstClr val="white"/>
                </a:solidFill>
              </a:rPr>
              <a:t>датчиках телеметрии, пирометрах, оптических высотомерах, дальномерах, прицелах, голографии; </a:t>
            </a:r>
            <a:endParaRPr lang="ru-RU" sz="2400" dirty="0">
              <a:solidFill>
                <a:prstClr val="white"/>
              </a:solidFill>
            </a:endParaRPr>
          </a:p>
          <a:p>
            <a:r>
              <a:rPr lang="ru-RU" sz="2400" dirty="0">
                <a:solidFill>
                  <a:prstClr val="white"/>
                </a:solidFill>
              </a:rPr>
              <a:t>-в </a:t>
            </a:r>
            <a:r>
              <a:rPr lang="ru-RU" sz="2400" dirty="0">
                <a:solidFill>
                  <a:prstClr val="white"/>
                </a:solidFill>
              </a:rPr>
              <a:t>оптоволоконных системах оптической передачи и хранения данных, системах когерентной связи; </a:t>
            </a:r>
            <a:endParaRPr lang="ru-RU" sz="2400" dirty="0">
              <a:solidFill>
                <a:prstClr val="white"/>
              </a:solidFill>
            </a:endParaRPr>
          </a:p>
          <a:p>
            <a:r>
              <a:rPr lang="ru-RU" sz="2400" dirty="0">
                <a:solidFill>
                  <a:prstClr val="white"/>
                </a:solidFill>
              </a:rPr>
              <a:t>-в </a:t>
            </a:r>
            <a:r>
              <a:rPr lang="ru-RU" sz="2400" dirty="0">
                <a:solidFill>
                  <a:prstClr val="white"/>
                </a:solidFill>
              </a:rPr>
              <a:t>лазерных принтерах, видеопроекторах, указателях, сканерах штрих-кода, сканерах изображений, проигрывателях компакт-дисков (DVD, CD, </a:t>
            </a:r>
            <a:r>
              <a:rPr lang="ru-RU" sz="2400" dirty="0" err="1">
                <a:solidFill>
                  <a:prstClr val="white"/>
                </a:solidFill>
              </a:rPr>
              <a:t>Blu-Ray</a:t>
            </a:r>
            <a:r>
              <a:rPr lang="ru-RU" sz="2400" dirty="0">
                <a:solidFill>
                  <a:prstClr val="white"/>
                </a:solidFill>
              </a:rPr>
              <a:t>); </a:t>
            </a:r>
            <a:endParaRPr lang="ru-RU" sz="2400" dirty="0">
              <a:solidFill>
                <a:prstClr val="white"/>
              </a:solidFill>
            </a:endParaRPr>
          </a:p>
          <a:p>
            <a:r>
              <a:rPr lang="ru-RU" sz="2400" dirty="0">
                <a:solidFill>
                  <a:prstClr val="white"/>
                </a:solidFill>
              </a:rPr>
              <a:t>-в </a:t>
            </a:r>
            <a:r>
              <a:rPr lang="ru-RU" sz="2400" dirty="0">
                <a:solidFill>
                  <a:prstClr val="white"/>
                </a:solidFill>
              </a:rPr>
              <a:t>охранных </a:t>
            </a:r>
            <a:r>
              <a:rPr lang="ru-RU" sz="2400" dirty="0">
                <a:solidFill>
                  <a:prstClr val="white"/>
                </a:solidFill>
              </a:rPr>
              <a:t>системах</a:t>
            </a:r>
            <a:r>
              <a:rPr lang="ru-RU" sz="2400" dirty="0">
                <a:solidFill>
                  <a:prstClr val="white"/>
                </a:solidFill>
              </a:rPr>
              <a:t>, квантовой криптографии, автоматике, индикаторах; </a:t>
            </a:r>
            <a:endParaRPr lang="ru-RU" sz="2400" dirty="0">
              <a:solidFill>
                <a:prstClr val="white"/>
              </a:solidFill>
            </a:endParaRPr>
          </a:p>
          <a:p>
            <a:r>
              <a:rPr lang="ru-RU" sz="2400" dirty="0">
                <a:solidFill>
                  <a:prstClr val="white"/>
                </a:solidFill>
              </a:rPr>
              <a:t>-в </a:t>
            </a:r>
            <a:r>
              <a:rPr lang="ru-RU" sz="2400" dirty="0">
                <a:solidFill>
                  <a:prstClr val="white"/>
                </a:solidFill>
              </a:rPr>
              <a:t>оптической метрологии и спектроскопии; в хирургии, стоматологии, косметологии, терапии; </a:t>
            </a:r>
            <a:endParaRPr lang="ru-RU" sz="2400" dirty="0">
              <a:solidFill>
                <a:prstClr val="white"/>
              </a:solidFill>
            </a:endParaRPr>
          </a:p>
          <a:p>
            <a:r>
              <a:rPr lang="ru-RU" sz="2400" dirty="0">
                <a:solidFill>
                  <a:prstClr val="white"/>
                </a:solidFill>
              </a:rPr>
              <a:t>-</a:t>
            </a:r>
            <a:r>
              <a:rPr lang="ru-RU" sz="2400" dirty="0">
                <a:solidFill>
                  <a:prstClr val="white"/>
                </a:solidFill>
              </a:rPr>
              <a:t>для </a:t>
            </a:r>
            <a:r>
              <a:rPr lang="ru-RU" sz="2400" dirty="0">
                <a:solidFill>
                  <a:prstClr val="white"/>
                </a:solidFill>
              </a:rPr>
              <a:t>очистки воды, обработки материалов, накачки твердотельных лазеров, контроля химических реакций, в промышленной сортировке, промышленном машиностроении, системах зажигания, системах ПВО. </a:t>
            </a:r>
          </a:p>
        </p:txBody>
      </p:sp>
    </p:spTree>
    <p:extLst>
      <p:ext uri="{BB962C8B-B14F-4D97-AF65-F5344CB8AC3E}">
        <p14:creationId xmlns:p14="http://schemas.microsoft.com/office/powerpoint/2010/main" val="177391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17426"/>
            <a:ext cx="10515600" cy="1089219"/>
          </a:xfrm>
        </p:spPr>
        <p:txBody>
          <a:bodyPr/>
          <a:lstStyle/>
          <a:p>
            <a:pPr algn="ctr"/>
            <a:r>
              <a:rPr lang="ru-RU" dirty="0" smtClean="0">
                <a:effectLst>
                  <a:outerShdw blurRad="38100" dist="38100" dir="2700000" algn="tl">
                    <a:srgbClr val="000000">
                      <a:alpha val="43137"/>
                    </a:srgbClr>
                  </a:outerShdw>
                </a:effectLst>
              </a:rPr>
              <a:t>Светодиоды</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838200" y="1206645"/>
            <a:ext cx="10515600" cy="3699809"/>
          </a:xfrm>
        </p:spPr>
        <p:txBody>
          <a:bodyPr>
            <a:noAutofit/>
          </a:bodyPr>
          <a:lstStyle/>
          <a:p>
            <a:pPr algn="just"/>
            <a:r>
              <a:rPr lang="ru-RU" sz="2600" dirty="0" smtClean="0"/>
              <a:t>Светодиоды</a:t>
            </a:r>
            <a:r>
              <a:rPr lang="ru-RU" sz="2600" dirty="0"/>
              <a:t> – это приборы, излучающие свет, изготовленные с применением полупроводниковых материалов. Благодаря механизму </a:t>
            </a:r>
            <a:r>
              <a:rPr lang="ru-RU" sz="2600" dirty="0" err="1"/>
              <a:t>полупроводимости</a:t>
            </a:r>
            <a:r>
              <a:rPr lang="ru-RU" sz="2600" dirty="0"/>
              <a:t> и сопутствующей ему рекомбинации в месте контакта двух полупроводников с разными типами проводимости светодиоды превращают электрический ток, по ним протекающий, в свет, без дополнительных преобразований.</a:t>
            </a:r>
          </a:p>
          <a:p>
            <a:pPr algn="just"/>
            <a:r>
              <a:rPr lang="ru-RU" sz="2600" dirty="0"/>
              <a:t>Термин «рекомбинация» по отношению к физике полупроводников означает исчезновение пары свободных носителей противоположного заряда с выделением энергии</a:t>
            </a:r>
            <a:r>
              <a:rPr lang="ru-RU" sz="2600" dirty="0" smtClean="0"/>
              <a:t>.</a:t>
            </a:r>
            <a:endParaRPr lang="ru-RU" sz="2600" dirty="0"/>
          </a:p>
        </p:txBody>
      </p:sp>
      <p:sp>
        <p:nvSpPr>
          <p:cNvPr id="4" name="TextBox 3"/>
          <p:cNvSpPr txBox="1"/>
          <p:nvPr/>
        </p:nvSpPr>
        <p:spPr>
          <a:xfrm>
            <a:off x="7359983" y="4790675"/>
            <a:ext cx="3723360" cy="1754326"/>
          </a:xfrm>
          <a:prstGeom prst="rect">
            <a:avLst/>
          </a:prstGeom>
          <a:noFill/>
        </p:spPr>
        <p:txBody>
          <a:bodyPr wrap="square" rtlCol="0">
            <a:spAutoFit/>
          </a:bodyPr>
          <a:lstStyle/>
          <a:p>
            <a:pPr algn="just"/>
            <a:r>
              <a:rPr lang="ru-RU" b="1" dirty="0" smtClean="0"/>
              <a:t>Светодиод</a:t>
            </a:r>
            <a:r>
              <a:rPr lang="ru-RU" dirty="0" smtClean="0"/>
              <a:t> — полупроводниковый прибор с электронно-дырочным переходом, создающий оптическое излучение при пропускании через него электрического тока в прямом направлении.</a:t>
            </a:r>
            <a:endParaRPr lang="ru-RU" dirty="0" smtClean="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3686" y="4694907"/>
            <a:ext cx="1756297" cy="2037131"/>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560" y="4707162"/>
            <a:ext cx="2752977" cy="2037131"/>
          </a:xfrm>
          <a:prstGeom prst="rect">
            <a:avLst/>
          </a:prstGeom>
        </p:spPr>
      </p:pic>
    </p:spTree>
    <p:extLst>
      <p:ext uri="{BB962C8B-B14F-4D97-AF65-F5344CB8AC3E}">
        <p14:creationId xmlns:p14="http://schemas.microsoft.com/office/powerpoint/2010/main" val="1914289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281998"/>
            <a:ext cx="10619509" cy="383020"/>
          </a:xfrm>
        </p:spPr>
        <p:txBody>
          <a:bodyPr>
            <a:noAutofit/>
          </a:bodyPr>
          <a:lstStyle/>
          <a:p>
            <a:pPr algn="ctr"/>
            <a:r>
              <a:rPr lang="ru-RU" sz="3600" dirty="0">
                <a:effectLst>
                  <a:outerShdw blurRad="38100" dist="38100" dir="2700000" algn="tl">
                    <a:srgbClr val="000000">
                      <a:alpha val="43137"/>
                    </a:srgbClr>
                  </a:outerShdw>
                </a:effectLst>
              </a:rPr>
              <a:t>Как делают светодиоды</a:t>
            </a:r>
          </a:p>
        </p:txBody>
      </p:sp>
      <p:sp>
        <p:nvSpPr>
          <p:cNvPr id="3" name="Объект 2"/>
          <p:cNvSpPr>
            <a:spLocks noGrp="1"/>
          </p:cNvSpPr>
          <p:nvPr>
            <p:ph idx="1"/>
          </p:nvPr>
        </p:nvSpPr>
        <p:spPr>
          <a:xfrm>
            <a:off x="838199" y="900546"/>
            <a:ext cx="10328565" cy="5597236"/>
          </a:xfrm>
        </p:spPr>
        <p:txBody>
          <a:bodyPr>
            <a:noAutofit/>
          </a:bodyPr>
          <a:lstStyle/>
          <a:p>
            <a:pPr algn="just"/>
            <a:r>
              <a:rPr lang="ru-RU" sz="1800" dirty="0"/>
              <a:t>Светодиоды – это кристаллы, выращенные или </a:t>
            </a:r>
            <a:r>
              <a:rPr lang="ru-RU" sz="1800" dirty="0" err="1"/>
              <a:t>нарощённые</a:t>
            </a:r>
            <a:r>
              <a:rPr lang="ru-RU" sz="1800" dirty="0"/>
              <a:t> из химических элементов на основе полупроводников и помещенные в специальный для каждого вида светодиодов корпус. Технологии изготовления светодиодов разнятся в зависимости от вида светодиода. Изготавливают светодиоды с добавлением различных химических элементов – полупроводников, </a:t>
            </a:r>
            <a:r>
              <a:rPr lang="ru-RU" sz="1800" dirty="0" err="1"/>
              <a:t>неполупроводниковых</a:t>
            </a:r>
            <a:r>
              <a:rPr lang="ru-RU" sz="1800" dirty="0"/>
              <a:t> металлов и их соединений и легирующих, то есть придающих составу определенные характеристики, примесей.</a:t>
            </a:r>
          </a:p>
          <a:p>
            <a:pPr marL="0" indent="0" algn="just">
              <a:buNone/>
            </a:pPr>
            <a:r>
              <a:rPr lang="ru-RU" sz="1800" dirty="0" smtClean="0"/>
              <a:t>Процесс </a:t>
            </a:r>
            <a:r>
              <a:rPr lang="ru-RU" sz="1800" dirty="0"/>
              <a:t>изготовления светодиодов выглядит, примерно, следующим образом:</a:t>
            </a:r>
          </a:p>
          <a:p>
            <a:pPr algn="just"/>
            <a:r>
              <a:rPr lang="ru-RU" sz="1800" dirty="0"/>
              <a:t>Пластины, служащие в качестве подложки будущих кристаллов светодиодов, помещают в специальную герметичную камеру. Такие пластины изготовлены из удобных для наращивания светодиодов материалов, например, из искусственного сапфира, у которого подходящая для этого кристаллическая решетка. После того, как пластину помещают в герметичную камеру, эту камеру заполняют смесью газообразных химических веществ на основе полупроводников и легирующих добавок. Внутренность такой камеры начинают нагревать. В процессе этого нагрева химические элементы, находящиеся до этого в газообразном состоянии, осаждаются на пластинах.</a:t>
            </a:r>
          </a:p>
          <a:p>
            <a:pPr algn="just"/>
            <a:r>
              <a:rPr lang="ru-RU" sz="1800" dirty="0"/>
              <a:t>Процесс длится несколько часов и за это время на подложке наращивается несколько десятков слоев общей толщиной лишь несколько микрон. Отличие в толщине пластины до и после наращивания не различимо на глаз</a:t>
            </a:r>
            <a:r>
              <a:rPr lang="ru-RU" sz="1800" dirty="0" smtClean="0"/>
              <a:t>.</a:t>
            </a:r>
          </a:p>
          <a:p>
            <a:pPr algn="just"/>
            <a:r>
              <a:rPr lang="ru-RU" sz="1800" dirty="0" smtClean="0"/>
              <a:t>Затем с помощью трафарета на пластину напыляются золотые контакты, после чего ее разрезают на мельчайшие части. Каждая такая часть – это отдельный кристалл светодиода со своими контактами. Размеры ее очень малы, и разглядеть ее в деталях можно лишь под микроскопом.</a:t>
            </a:r>
          </a:p>
          <a:p>
            <a:pPr algn="just"/>
            <a:endParaRPr lang="ru-RU" sz="2000" dirty="0"/>
          </a:p>
        </p:txBody>
      </p:sp>
    </p:spTree>
    <p:extLst>
      <p:ext uri="{BB962C8B-B14F-4D97-AF65-F5344CB8AC3E}">
        <p14:creationId xmlns:p14="http://schemas.microsoft.com/office/powerpoint/2010/main" val="2467162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17" y="3950896"/>
            <a:ext cx="2365665" cy="2407674"/>
          </a:xfrm>
          <a:prstGeom prst="rect">
            <a:avLst/>
          </a:prstGeom>
        </p:spPr>
      </p:pic>
      <p:sp>
        <p:nvSpPr>
          <p:cNvPr id="3" name="Объект 2"/>
          <p:cNvSpPr>
            <a:spLocks noGrp="1"/>
          </p:cNvSpPr>
          <p:nvPr>
            <p:ph idx="1"/>
          </p:nvPr>
        </p:nvSpPr>
        <p:spPr>
          <a:xfrm>
            <a:off x="861907" y="466956"/>
            <a:ext cx="10453255" cy="3782291"/>
          </a:xfrm>
        </p:spPr>
        <p:txBody>
          <a:bodyPr>
            <a:noAutofit/>
          </a:bodyPr>
          <a:lstStyle/>
          <a:p>
            <a:r>
              <a:rPr lang="ru-RU" sz="2000" dirty="0" smtClean="0"/>
              <a:t>На следующем этапе готовые кристаллы вставляют в корпус и по необходимости покрывают слоем люминофора. Какой именно корпус и какое именно количество кристаллов в него вставят зависит от того, где и как данный светодиод будет использоваться в дальнейшем.</a:t>
            </a:r>
          </a:p>
          <a:p>
            <a:r>
              <a:rPr lang="ru-RU" sz="2000" dirty="0" smtClean="0"/>
              <a:t>Все светодиоды отличаются друг от друга как отпечатки пальцев – нет двух идентичных по своим характеристикам светодиодов. Поэтому на следующем этапе происходит сортировка светодиодов по двум-трем сотням параметров, для того чтобы отобрать наиболее близкие друг другу по мощности, форме, цветовой температуре и другим характеристикам светодиоды.</a:t>
            </a:r>
          </a:p>
          <a:p>
            <a:r>
              <a:rPr lang="ru-RU" sz="2000" dirty="0" smtClean="0"/>
              <a:t>Затем светодиоды проверяют на работоспособность на испытательных стендах, а лишь затем из них изготавливают светодиодные лампы, ленты или используют в других сферах применения.</a:t>
            </a:r>
          </a:p>
          <a:p>
            <a:pPr marL="0" indent="0">
              <a:buNone/>
            </a:pPr>
            <a:endParaRPr lang="ru-RU" sz="2000" dirty="0" smtClean="0"/>
          </a:p>
          <a:p>
            <a:endParaRPr lang="ru-RU" sz="2000" dirty="0"/>
          </a:p>
        </p:txBody>
      </p:sp>
      <p:sp>
        <p:nvSpPr>
          <p:cNvPr id="5" name="TextBox 4"/>
          <p:cNvSpPr txBox="1"/>
          <p:nvPr/>
        </p:nvSpPr>
        <p:spPr>
          <a:xfrm>
            <a:off x="4043792" y="4142508"/>
            <a:ext cx="3325092" cy="1477328"/>
          </a:xfrm>
          <a:prstGeom prst="rect">
            <a:avLst/>
          </a:prstGeom>
          <a:noFill/>
        </p:spPr>
        <p:txBody>
          <a:bodyPr wrap="square" rtlCol="0">
            <a:spAutoFit/>
          </a:bodyPr>
          <a:lstStyle/>
          <a:p>
            <a:r>
              <a:rPr lang="ru-RU" dirty="0" smtClean="0"/>
              <a:t>Принцип действия светодиода основан на </a:t>
            </a:r>
            <a:r>
              <a:rPr lang="ru-RU" dirty="0" err="1" smtClean="0"/>
              <a:t>излучательной</a:t>
            </a:r>
            <a:r>
              <a:rPr lang="ru-RU" dirty="0" smtClean="0"/>
              <a:t> рекомбинации инжектированных носителей в </a:t>
            </a:r>
            <a:r>
              <a:rPr lang="ru-RU" dirty="0" err="1" smtClean="0"/>
              <a:t>прямосмещенном</a:t>
            </a:r>
            <a:r>
              <a:rPr lang="ru-RU" dirty="0" smtClean="0"/>
              <a:t> p-n переходе </a:t>
            </a:r>
            <a:endParaRPr lang="ru-RU" dirty="0" smtClean="0"/>
          </a:p>
        </p:txBody>
      </p:sp>
      <p:pic>
        <p:nvPicPr>
          <p:cNvPr id="6" name="Рисунок 5"/>
          <p:cNvPicPr>
            <a:picLocks noChangeAspect="1"/>
          </p:cNvPicPr>
          <p:nvPr/>
        </p:nvPicPr>
        <p:blipFill>
          <a:blip r:embed="rId3"/>
          <a:stretch>
            <a:fillRect/>
          </a:stretch>
        </p:blipFill>
        <p:spPr>
          <a:xfrm>
            <a:off x="7394861" y="4142508"/>
            <a:ext cx="4145975" cy="2581635"/>
          </a:xfrm>
          <a:prstGeom prst="rect">
            <a:avLst/>
          </a:prstGeom>
        </p:spPr>
      </p:pic>
      <p:sp>
        <p:nvSpPr>
          <p:cNvPr id="8" name="TextBox 7"/>
          <p:cNvSpPr txBox="1"/>
          <p:nvPr/>
        </p:nvSpPr>
        <p:spPr>
          <a:xfrm>
            <a:off x="1645199" y="6358570"/>
            <a:ext cx="1626034" cy="276999"/>
          </a:xfrm>
          <a:prstGeom prst="rect">
            <a:avLst/>
          </a:prstGeom>
          <a:noFill/>
        </p:spPr>
        <p:txBody>
          <a:bodyPr wrap="square" rtlCol="0">
            <a:spAutoFit/>
          </a:bodyPr>
          <a:lstStyle/>
          <a:p>
            <a:r>
              <a:rPr lang="ru-RU" sz="1200" dirty="0" smtClean="0"/>
              <a:t>Строение светодиода</a:t>
            </a:r>
            <a:endParaRPr lang="ru-RU" sz="1200" dirty="0"/>
          </a:p>
        </p:txBody>
      </p:sp>
    </p:spTree>
    <p:extLst>
      <p:ext uri="{BB962C8B-B14F-4D97-AF65-F5344CB8AC3E}">
        <p14:creationId xmlns:p14="http://schemas.microsoft.com/office/powerpoint/2010/main" val="1568106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5909" y="212726"/>
            <a:ext cx="10515600" cy="757093"/>
          </a:xfrm>
        </p:spPr>
        <p:txBody>
          <a:bodyPr/>
          <a:lstStyle/>
          <a:p>
            <a:pPr algn="ctr"/>
            <a:r>
              <a:rPr lang="ru-RU" dirty="0" smtClean="0">
                <a:effectLst>
                  <a:outerShdw blurRad="38100" dist="38100" dir="2700000" algn="tl">
                    <a:srgbClr val="000000">
                      <a:alpha val="43137"/>
                    </a:srgbClr>
                  </a:outerShdw>
                </a:effectLst>
              </a:rPr>
              <a:t>Характеристики светодиодов</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865909" y="1107583"/>
            <a:ext cx="10248559" cy="5009882"/>
          </a:xfrm>
        </p:spPr>
        <p:txBody>
          <a:bodyPr>
            <a:noAutofit/>
          </a:bodyPr>
          <a:lstStyle/>
          <a:p>
            <a:pPr algn="just">
              <a:buFont typeface="Wingdings" panose="05000000000000000000" pitchFamily="2" charset="2"/>
              <a:buChar char="Ø"/>
            </a:pPr>
            <a:r>
              <a:rPr lang="ru-RU" sz="2000" u="sng" dirty="0" smtClean="0"/>
              <a:t>Рабочий </a:t>
            </a:r>
            <a:r>
              <a:rPr lang="ru-RU" sz="2000" u="sng" dirty="0"/>
              <a:t>ток светодиодов</a:t>
            </a:r>
          </a:p>
          <a:p>
            <a:pPr marL="0" indent="0" algn="just">
              <a:buNone/>
            </a:pPr>
            <a:r>
              <a:rPr lang="ru-RU" sz="1600" dirty="0"/>
              <a:t>Светодиоды работают только от определенной силы тока. Эта характеристика наиболее важна для работоспособности светодиода. Если светодиод рассчитан на рабочий ток в 0,02А, то даже небольшое превышение этой величины приведет к быстрой деградации светодиода и выходу его из строя. Чуть более высокое превышение силы тока ведет к мгновенному перегоранию светодиода. Рабочий ток светодиодов различен – более мощные светодиоды работают на более высоком токе. В светодиодных лампах и светильниках установлены драйвера, дающие именно ту величину тока, которая нужна для светодиодов, установленных в этих приборах. Если же требуется подключить светодиод отдельно, то необходимо знать характеристики этого светодиода, чтобы ограничить ток соответствующим драйвером, токоограничивающим резистором </a:t>
            </a:r>
            <a:r>
              <a:rPr lang="ru-RU" sz="1600" dirty="0" smtClean="0"/>
              <a:t>или конденсатором.</a:t>
            </a:r>
            <a:endParaRPr lang="ru-RU" sz="1600" dirty="0"/>
          </a:p>
          <a:p>
            <a:pPr algn="just">
              <a:buFont typeface="Wingdings" panose="05000000000000000000" pitchFamily="2" charset="2"/>
              <a:buChar char="Ø"/>
            </a:pPr>
            <a:r>
              <a:rPr lang="ru-RU" sz="2000" u="sng" dirty="0"/>
              <a:t>Напряжение светодиодов</a:t>
            </a:r>
          </a:p>
          <a:p>
            <a:pPr marL="0" indent="0" algn="just">
              <a:buNone/>
            </a:pPr>
            <a:r>
              <a:rPr lang="ru-RU" sz="1600" dirty="0" smtClean="0"/>
              <a:t>Рабочее </a:t>
            </a:r>
            <a:r>
              <a:rPr lang="ru-RU" sz="1600" dirty="0"/>
              <a:t>напряжение светодиодов зависит от полупроводников и других химических элементов, использованных при изготовлении этих светодиодов. Так как применение разных типов материалов для изготовления существующих видов светодиодов ведет к излучению света различных цветов, то рабочее напряжение можно определить по цвету светодиода. Или, говоря другими словами, светодиоды разных цветов имеют разное рабочее напряжение.</a:t>
            </a:r>
          </a:p>
          <a:p>
            <a:pPr marL="0" indent="0" algn="just">
              <a:buNone/>
            </a:pPr>
            <a:r>
              <a:rPr lang="ru-RU" sz="1600" dirty="0"/>
              <a:t>Для питания светодиодных лент и светильников обычно используются драйвера, дающие на выходе 12 вольт постоянного тока. Если </a:t>
            </a:r>
            <a:r>
              <a:rPr lang="ru-RU" sz="1600" dirty="0" err="1"/>
              <a:t>запитывать</a:t>
            </a:r>
            <a:r>
              <a:rPr lang="ru-RU" sz="1600" dirty="0"/>
              <a:t> от такого источника питания цепочку из последовательно соединенных светодиодов с рабочим напряжением 3 </a:t>
            </a:r>
            <a:r>
              <a:rPr lang="ru-RU" sz="1600" dirty="0" smtClean="0"/>
              <a:t>вольта, </a:t>
            </a:r>
            <a:r>
              <a:rPr lang="ru-RU" sz="1600" dirty="0"/>
              <a:t>то такая последовательная цепь может состоять только из четырех светодиодов. Пятый светодиод, если включить его в эту цепь, работать не будет. Каждый из светодиодов, грубо говоря, забирает из 12 вольт питания по 3 вольта</a:t>
            </a:r>
            <a:r>
              <a:rPr lang="ru-RU" sz="1600" dirty="0" smtClean="0"/>
              <a:t>. </a:t>
            </a:r>
          </a:p>
          <a:p>
            <a:pPr marL="0" indent="0" algn="just">
              <a:buNone/>
            </a:pPr>
            <a:r>
              <a:rPr lang="ru-RU" sz="1600" dirty="0" smtClean="0"/>
              <a:t>Эту </a:t>
            </a:r>
            <a:r>
              <a:rPr lang="ru-RU" sz="1600" dirty="0"/>
              <a:t>характеристику светодиода называют напряжением падения</a:t>
            </a:r>
          </a:p>
        </p:txBody>
      </p:sp>
    </p:spTree>
    <p:extLst>
      <p:ext uri="{BB962C8B-B14F-4D97-AF65-F5344CB8AC3E}">
        <p14:creationId xmlns:p14="http://schemas.microsoft.com/office/powerpoint/2010/main" val="1139795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40158" y="332509"/>
            <a:ext cx="10431887" cy="6151418"/>
          </a:xfrm>
        </p:spPr>
        <p:txBody>
          <a:bodyPr>
            <a:normAutofit lnSpcReduction="10000"/>
          </a:bodyPr>
          <a:lstStyle/>
          <a:p>
            <a:pPr>
              <a:buFont typeface="Wingdings" panose="05000000000000000000" pitchFamily="2" charset="2"/>
              <a:buChar char="Ø"/>
            </a:pPr>
            <a:r>
              <a:rPr lang="ru-RU" sz="2000" u="sng" dirty="0" smtClean="0"/>
              <a:t>Мощность светодиодов</a:t>
            </a:r>
          </a:p>
          <a:p>
            <a:pPr marL="0" indent="0" algn="just">
              <a:buNone/>
            </a:pPr>
            <a:r>
              <a:rPr lang="ru-RU" sz="1600" dirty="0" smtClean="0"/>
              <a:t>Мощность светодиода зависит от его рабочего тока и падения напряжения на нем. Падение напряжения разных светодиодов колеблется в диапазоне, примерно, 1,5 – 4 вольта. Рабочий ток индикаторных и маломощных светодиодов обычно составляет 15 – 20 мА. Ток мощных осветительных светодиодов может быть 150, 350, 750 мА и доходить до 1А.</a:t>
            </a:r>
          </a:p>
          <a:p>
            <a:pPr marL="0" indent="0" algn="just">
              <a:buNone/>
            </a:pPr>
            <a:r>
              <a:rPr lang="ru-RU" sz="1600" dirty="0" smtClean="0"/>
              <a:t>При этом необходимо помнить, что применение для светодиодов такого большого тока ведет к их чрезмерному нагреву, быстрой деградации и выходу из строя. Во избежание этого при питании светодиодов большим током, для повышения их яркости, должна использоваться хорошая система охлаждения Хорошее охлаждение светодиодов при их работе на большом токе снижает риск потери их работоспособности, но не исключает его совсем.</a:t>
            </a:r>
          </a:p>
          <a:p>
            <a:pPr marL="0" indent="0" algn="just">
              <a:buNone/>
            </a:pPr>
            <a:r>
              <a:rPr lang="ru-RU" sz="1600" dirty="0" smtClean="0"/>
              <a:t>Чтобы определить мощность светодиода необходимо умножить напряжении на силу тока. Если взять максимальные для светодиодов 4 вольта и 1 ампер, мы получим самый мощный светодиод мощностью 4 Ватта. Причем это будет осветительный светодиод, работающий от тока с нехарактерной, искусственно завышенной для светодиодов силой.</a:t>
            </a:r>
          </a:p>
          <a:p>
            <a:pPr marL="0" indent="0" algn="just">
              <a:buNone/>
            </a:pPr>
            <a:r>
              <a:rPr lang="ru-RU" sz="1600" dirty="0" smtClean="0"/>
              <a:t>Поэтому нужно понимать, что, если разговор идет о 10 ваттном или даже 100 ваттном светодиоде, то имеется в виду лампа или светильник, состоящие из нескольких штук или десятков штук светодиодов.</a:t>
            </a:r>
          </a:p>
          <a:p>
            <a:pPr marL="0" indent="0" algn="just">
              <a:buNone/>
            </a:pPr>
            <a:endParaRPr lang="ru-RU" sz="1700" dirty="0" smtClean="0"/>
          </a:p>
          <a:p>
            <a:pPr algn="just">
              <a:buFont typeface="Wingdings" panose="05000000000000000000" pitchFamily="2" charset="2"/>
              <a:buChar char="Ø"/>
            </a:pPr>
            <a:r>
              <a:rPr lang="ru-RU" sz="2000" u="sng" dirty="0"/>
              <a:t>Световые характеристики </a:t>
            </a:r>
            <a:r>
              <a:rPr lang="ru-RU" sz="2000" u="sng" dirty="0" smtClean="0"/>
              <a:t>светодиодов</a:t>
            </a:r>
            <a:r>
              <a:rPr lang="ru-RU" sz="1600" u="sng" dirty="0" smtClean="0"/>
              <a:t> </a:t>
            </a:r>
            <a:r>
              <a:rPr lang="ru-RU" sz="1600" dirty="0" smtClean="0"/>
              <a:t>- световой </a:t>
            </a:r>
            <a:r>
              <a:rPr lang="ru-RU" sz="1600" dirty="0"/>
              <a:t>поток, освещенность, световая отдача и угол </a:t>
            </a:r>
            <a:r>
              <a:rPr lang="ru-RU" sz="1600" dirty="0" smtClean="0"/>
              <a:t>рассеивания</a:t>
            </a:r>
            <a:endParaRPr lang="ru-RU" sz="2000" u="sng" dirty="0"/>
          </a:p>
          <a:p>
            <a:pPr marL="0" indent="0" algn="just">
              <a:buNone/>
            </a:pPr>
            <a:r>
              <a:rPr lang="ru-RU" sz="1600" dirty="0"/>
              <a:t>Осветительные светодиоды испускают более мощный световой поток при том же или меньшем потреблении электрической энергии, что и другие источники освещения</a:t>
            </a:r>
            <a:r>
              <a:rPr lang="ru-RU" sz="1600" dirty="0" smtClean="0"/>
              <a:t>.</a:t>
            </a:r>
          </a:p>
          <a:p>
            <a:pPr marL="0" indent="0" algn="just">
              <a:buNone/>
            </a:pPr>
            <a:r>
              <a:rPr lang="ru-RU" sz="1600" dirty="0" smtClean="0"/>
              <a:t>Световая </a:t>
            </a:r>
            <a:r>
              <a:rPr lang="ru-RU" sz="1600" dirty="0"/>
              <a:t>отдача осветительных светодиодов лучше, то есть они дают большее количество люмен (единиц светового потока) на каждый ватт своей мощности</a:t>
            </a:r>
            <a:r>
              <a:rPr lang="ru-RU" sz="1600" dirty="0" smtClean="0"/>
              <a:t>.</a:t>
            </a:r>
          </a:p>
          <a:p>
            <a:pPr marL="0" indent="0" algn="just">
              <a:buNone/>
            </a:pPr>
            <a:r>
              <a:rPr lang="ru-RU" sz="1600" dirty="0"/>
              <a:t>Угол рассеивания одного осветительного светодиода может составлять 15-120°. Для расширения угла рассеивания применяется рассеивающая </a:t>
            </a:r>
            <a:r>
              <a:rPr lang="ru-RU" sz="1600" dirty="0" smtClean="0"/>
              <a:t>линза</a:t>
            </a:r>
            <a:r>
              <a:rPr lang="ru-RU" sz="1600" dirty="0"/>
              <a:t> </a:t>
            </a:r>
            <a:r>
              <a:rPr lang="ru-RU" sz="1600" dirty="0" smtClean="0"/>
              <a:t>(угол </a:t>
            </a:r>
            <a:r>
              <a:rPr lang="ru-RU" sz="1600" dirty="0"/>
              <a:t>рассеивания различных ламп без отражателя – 360</a:t>
            </a:r>
            <a:r>
              <a:rPr lang="ru-RU" sz="1600" dirty="0" smtClean="0"/>
              <a:t>°).</a:t>
            </a:r>
            <a:endParaRPr lang="ru-RU" sz="1600" dirty="0"/>
          </a:p>
        </p:txBody>
      </p:sp>
    </p:spTree>
    <p:extLst>
      <p:ext uri="{BB962C8B-B14F-4D97-AF65-F5344CB8AC3E}">
        <p14:creationId xmlns:p14="http://schemas.microsoft.com/office/powerpoint/2010/main" val="3920280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68144"/>
            <a:ext cx="10515600" cy="618548"/>
          </a:xfrm>
        </p:spPr>
        <p:txBody>
          <a:bodyPr>
            <a:normAutofit/>
          </a:bodyPr>
          <a:lstStyle/>
          <a:p>
            <a:pPr algn="ctr"/>
            <a:r>
              <a:rPr lang="ru-RU" sz="3600" dirty="0">
                <a:effectLst>
                  <a:outerShdw blurRad="38100" dist="38100" dir="2700000" algn="tl">
                    <a:srgbClr val="000000">
                      <a:alpha val="43137"/>
                    </a:srgbClr>
                  </a:outerShdw>
                </a:effectLst>
              </a:rPr>
              <a:t>Вольтамперная характеристика светодиода (ВАХ)</a:t>
            </a:r>
          </a:p>
        </p:txBody>
      </p:sp>
      <p:sp>
        <p:nvSpPr>
          <p:cNvPr id="3" name="Объект 2"/>
          <p:cNvSpPr>
            <a:spLocks noGrp="1"/>
          </p:cNvSpPr>
          <p:nvPr>
            <p:ph idx="1"/>
          </p:nvPr>
        </p:nvSpPr>
        <p:spPr>
          <a:xfrm>
            <a:off x="838200" y="1080655"/>
            <a:ext cx="10515600" cy="5486400"/>
          </a:xfrm>
        </p:spPr>
        <p:txBody>
          <a:bodyPr>
            <a:normAutofit/>
          </a:bodyPr>
          <a:lstStyle/>
          <a:p>
            <a:pPr marL="0" indent="0" algn="just">
              <a:buNone/>
            </a:pPr>
            <a:r>
              <a:rPr lang="ru-RU" sz="1800" dirty="0"/>
              <a:t>Светодиод – нелинейный элемент электрической цепи, его ВАХ по форме практически идентична  обычному кремниевому диоду. На рисунке </a:t>
            </a:r>
            <a:r>
              <a:rPr lang="ru-RU" sz="1800" dirty="0" smtClean="0"/>
              <a:t>приведена </a:t>
            </a:r>
            <a:r>
              <a:rPr lang="ru-RU" sz="1800" dirty="0"/>
              <a:t>ВАХ мощного белого </a:t>
            </a:r>
            <a:r>
              <a:rPr lang="ru-RU" sz="1800" dirty="0" smtClean="0"/>
              <a:t>светодиода.</a:t>
            </a:r>
          </a:p>
          <a:p>
            <a:pPr algn="just"/>
            <a:endParaRPr lang="ru-RU" sz="1800" dirty="0"/>
          </a:p>
          <a:p>
            <a:pPr algn="just"/>
            <a:endParaRPr lang="ru-RU" sz="1800" dirty="0" smtClean="0"/>
          </a:p>
          <a:p>
            <a:pPr algn="just"/>
            <a:endParaRPr lang="ru-RU" sz="1800" dirty="0"/>
          </a:p>
          <a:p>
            <a:pPr algn="just"/>
            <a:endParaRPr lang="ru-RU" sz="1800" dirty="0" smtClean="0"/>
          </a:p>
          <a:p>
            <a:pPr algn="just"/>
            <a:endParaRPr lang="ru-RU" sz="1800" dirty="0"/>
          </a:p>
          <a:p>
            <a:pPr algn="just"/>
            <a:endParaRPr lang="ru-RU" sz="1800" dirty="0" smtClean="0"/>
          </a:p>
          <a:p>
            <a:pPr marL="0" indent="0" algn="just">
              <a:buNone/>
            </a:pPr>
            <a:endParaRPr lang="ru-RU" sz="1800" dirty="0" smtClean="0"/>
          </a:p>
          <a:p>
            <a:pPr marL="0" indent="0" algn="just">
              <a:buNone/>
            </a:pPr>
            <a:endParaRPr lang="ru-RU" sz="1800" dirty="0" smtClean="0"/>
          </a:p>
          <a:p>
            <a:pPr marL="0" indent="0" algn="just">
              <a:buNone/>
            </a:pPr>
            <a:endParaRPr lang="ru-RU" sz="1800" dirty="0" smtClean="0"/>
          </a:p>
          <a:p>
            <a:pPr marL="0" indent="0" algn="just">
              <a:buNone/>
            </a:pPr>
            <a:endParaRPr lang="ru-RU" sz="1800" dirty="0" smtClean="0"/>
          </a:p>
          <a:p>
            <a:pPr marL="0" indent="0" algn="just">
              <a:buNone/>
            </a:pPr>
            <a:r>
              <a:rPr lang="ru-RU" sz="1800" dirty="0" smtClean="0"/>
              <a:t>Второй </a:t>
            </a:r>
            <a:r>
              <a:rPr lang="ru-RU" sz="1800" dirty="0"/>
              <a:t>важный момент – падение напряжения от образца к образцу в одной партии может отличаться </a:t>
            </a:r>
            <a:r>
              <a:rPr lang="ru-RU" sz="1800" dirty="0" smtClean="0"/>
              <a:t>   на </a:t>
            </a:r>
            <a:r>
              <a:rPr lang="ru-RU" sz="1800" dirty="0"/>
              <a:t>несколько десятых долей вольта (технологический разброс). По этой причине источник питания светодиодов должен иметь стабилизацию  по току, а не по напряжению. </a:t>
            </a:r>
            <a:endParaRPr lang="ru-RU" sz="20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3846" y="1842511"/>
            <a:ext cx="5460326" cy="3482681"/>
          </a:xfrm>
          <a:prstGeom prst="rect">
            <a:avLst/>
          </a:prstGeom>
        </p:spPr>
      </p:pic>
      <p:sp>
        <p:nvSpPr>
          <p:cNvPr id="6" name="TextBox 5"/>
          <p:cNvSpPr txBox="1"/>
          <p:nvPr/>
        </p:nvSpPr>
        <p:spPr>
          <a:xfrm>
            <a:off x="1052945" y="2291191"/>
            <a:ext cx="4641273" cy="2585323"/>
          </a:xfrm>
          <a:prstGeom prst="rect">
            <a:avLst/>
          </a:prstGeom>
          <a:noFill/>
        </p:spPr>
        <p:txBody>
          <a:bodyPr wrap="square" rtlCol="0">
            <a:spAutoFit/>
          </a:bodyPr>
          <a:lstStyle/>
          <a:p>
            <a:pPr algn="just"/>
            <a:r>
              <a:rPr lang="ru-RU" dirty="0"/>
              <a:t>По графику видно, что при увеличении напряжения всего на 0,2 В (например, участок 2,9…3,1 В), сила тока увеличивается более чем в два раза (с 350 мА до 850 мА). Справедливо и обратное: </a:t>
            </a:r>
            <a:r>
              <a:rPr lang="ru-RU" u="sng" dirty="0"/>
              <a:t>при изменении тока в достаточно широких пределах, падение напряжения изменяется весьма незначительно</a:t>
            </a:r>
            <a:r>
              <a:rPr lang="ru-RU" dirty="0"/>
              <a:t>. Это очень важно.</a:t>
            </a:r>
          </a:p>
          <a:p>
            <a:endParaRPr lang="ru-RU" dirty="0" smtClean="0"/>
          </a:p>
        </p:txBody>
      </p:sp>
    </p:spTree>
    <p:extLst>
      <p:ext uri="{BB962C8B-B14F-4D97-AF65-F5344CB8AC3E}">
        <p14:creationId xmlns:p14="http://schemas.microsoft.com/office/powerpoint/2010/main" val="3721948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26579"/>
            <a:ext cx="10515600" cy="1280249"/>
          </a:xfrm>
        </p:spPr>
        <p:txBody>
          <a:bodyPr>
            <a:noAutofit/>
          </a:bodyPr>
          <a:lstStyle/>
          <a:p>
            <a:pPr algn="ctr"/>
            <a:r>
              <a:rPr lang="ru-RU" sz="3600" dirty="0" smtClean="0">
                <a:effectLst>
                  <a:outerShdw blurRad="38100" dist="38100" dir="2700000" algn="tl">
                    <a:srgbClr val="000000">
                      <a:alpha val="43137"/>
                    </a:srgbClr>
                  </a:outerShdw>
                </a:effectLst>
              </a:rPr>
              <a:t>Достоинства и недостатки светодиодов как источников освещения</a:t>
            </a:r>
            <a:endParaRPr lang="ru-RU" sz="3600"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838200" y="1872315"/>
            <a:ext cx="10515600" cy="5193290"/>
          </a:xfrm>
        </p:spPr>
        <p:txBody>
          <a:bodyPr>
            <a:normAutofit/>
          </a:bodyPr>
          <a:lstStyle/>
          <a:p>
            <a:pPr algn="ctr">
              <a:buFont typeface="Wingdings" panose="05000000000000000000" pitchFamily="2" charset="2"/>
              <a:buChar char="ü"/>
            </a:pPr>
            <a:r>
              <a:rPr lang="ru-RU" sz="3000" dirty="0" smtClean="0">
                <a:effectLst>
                  <a:outerShdw blurRad="38100" dist="38100" dir="2700000" algn="tl">
                    <a:srgbClr val="000000">
                      <a:alpha val="43137"/>
                    </a:srgbClr>
                  </a:outerShdw>
                </a:effectLst>
              </a:rPr>
              <a:t>  Достоинства </a:t>
            </a:r>
            <a:r>
              <a:rPr lang="ru-RU" sz="3000" dirty="0">
                <a:effectLst>
                  <a:outerShdw blurRad="38100" dist="38100" dir="2700000" algn="tl">
                    <a:srgbClr val="000000">
                      <a:alpha val="43137"/>
                    </a:srgbClr>
                  </a:outerShdw>
                </a:effectLst>
              </a:rPr>
              <a:t>осветительных </a:t>
            </a:r>
            <a:r>
              <a:rPr lang="ru-RU" sz="3000" dirty="0" smtClean="0">
                <a:effectLst>
                  <a:outerShdw blurRad="38100" dist="38100" dir="2700000" algn="tl">
                    <a:srgbClr val="000000">
                      <a:alpha val="43137"/>
                    </a:srgbClr>
                  </a:outerShdw>
                </a:effectLst>
              </a:rPr>
              <a:t>светодиодов</a:t>
            </a:r>
            <a:endParaRPr lang="ru-RU" sz="2600" dirty="0">
              <a:effectLst>
                <a:outerShdw blurRad="38100" dist="38100" dir="2700000" algn="tl">
                  <a:srgbClr val="000000">
                    <a:alpha val="43137"/>
                  </a:srgbClr>
                </a:outerShdw>
              </a:effectLst>
            </a:endParaRPr>
          </a:p>
          <a:p>
            <a:pPr algn="just">
              <a:buFont typeface="Wingdings" panose="05000000000000000000" pitchFamily="2" charset="2"/>
              <a:buChar char="Ø"/>
            </a:pPr>
            <a:r>
              <a:rPr lang="ru-RU" dirty="0" smtClean="0"/>
              <a:t>   </a:t>
            </a:r>
            <a:r>
              <a:rPr lang="ru-RU" sz="2400" dirty="0" smtClean="0"/>
              <a:t>Малое потребление электрической энергии. Получение примерно тех же световых характеристик, что и у других источников освещения достигается с меньшим расходом электроэнергии.</a:t>
            </a:r>
            <a:endParaRPr lang="ru-RU" sz="2400" dirty="0"/>
          </a:p>
          <a:p>
            <a:pPr algn="just">
              <a:buFont typeface="Wingdings" panose="05000000000000000000" pitchFamily="2" charset="2"/>
              <a:buChar char="Ø"/>
            </a:pPr>
            <a:r>
              <a:rPr lang="ru-RU" sz="2400" dirty="0" smtClean="0"/>
              <a:t>   Заявленный </a:t>
            </a:r>
            <a:r>
              <a:rPr lang="ru-RU" sz="2400" dirty="0"/>
              <a:t>производителями долгий срок службы в диапазоне, примерно, от 30 000 до 100 000 часов. Это от 3,5 до 11,5 лет при постоянной работе или от 10 лет до 34 лет при работе 8 часов в сутки.</a:t>
            </a:r>
          </a:p>
          <a:p>
            <a:pPr algn="just">
              <a:buFont typeface="Wingdings" panose="05000000000000000000" pitchFamily="2" charset="2"/>
              <a:buChar char="Ø"/>
            </a:pPr>
            <a:r>
              <a:rPr lang="ru-RU" sz="2400" dirty="0" smtClean="0"/>
              <a:t>   Высокая </a:t>
            </a:r>
            <a:r>
              <a:rPr lang="ru-RU" sz="2400" dirty="0"/>
              <a:t>светоотдача. Светодиоды, в зависимости от типа, дают от 10 до 250 люменов светового потока на каждый ватт своей мощности.</a:t>
            </a:r>
          </a:p>
          <a:p>
            <a:pPr algn="just">
              <a:buFont typeface="Wingdings" panose="05000000000000000000" pitchFamily="2" charset="2"/>
              <a:buChar char="Ø"/>
            </a:pPr>
            <a:r>
              <a:rPr lang="ru-RU" sz="2400" dirty="0" smtClean="0"/>
              <a:t>   Отсутствие </a:t>
            </a:r>
            <a:r>
              <a:rPr lang="ru-RU" sz="2400" dirty="0"/>
              <a:t>ядовитых паров ртути</a:t>
            </a:r>
            <a:r>
              <a:rPr lang="ru-RU" sz="2400" dirty="0" smtClean="0"/>
              <a:t>.</a:t>
            </a:r>
            <a:endParaRPr lang="ru-RU" sz="2400" dirty="0"/>
          </a:p>
        </p:txBody>
      </p:sp>
    </p:spTree>
    <p:extLst>
      <p:ext uri="{BB962C8B-B14F-4D97-AF65-F5344CB8AC3E}">
        <p14:creationId xmlns:p14="http://schemas.microsoft.com/office/powerpoint/2010/main" val="490284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4401" y="235527"/>
            <a:ext cx="10439400" cy="6289964"/>
          </a:xfrm>
        </p:spPr>
        <p:txBody>
          <a:bodyPr>
            <a:normAutofit fontScale="92500" lnSpcReduction="10000"/>
          </a:bodyPr>
          <a:lstStyle/>
          <a:p>
            <a:pPr marL="0" indent="0" algn="ctr">
              <a:buNone/>
            </a:pPr>
            <a:r>
              <a:rPr lang="ru-RU" sz="4200" dirty="0" smtClean="0">
                <a:effectLst>
                  <a:outerShdw blurRad="38100" dist="38100" dir="2700000" algn="tl">
                    <a:srgbClr val="000000">
                      <a:alpha val="43137"/>
                    </a:srgbClr>
                  </a:outerShdw>
                </a:effectLst>
              </a:rPr>
              <a:t>Недостатки осветительных светодиодов</a:t>
            </a:r>
          </a:p>
          <a:p>
            <a:pPr algn="just">
              <a:buFont typeface="Wingdings" panose="05000000000000000000" pitchFamily="2" charset="2"/>
              <a:buChar char="Ø"/>
            </a:pPr>
            <a:r>
              <a:rPr lang="ru-RU" dirty="0" smtClean="0"/>
              <a:t>   Очень высокая цена у качественных светодиодов от известных производителей. Низкие фактические характеристики у некачественных светодиодов от неизвестных производителей.</a:t>
            </a:r>
          </a:p>
          <a:p>
            <a:pPr algn="just">
              <a:buFont typeface="Wingdings" panose="05000000000000000000" pitchFamily="2" charset="2"/>
              <a:buChar char="Ø"/>
            </a:pPr>
            <a:r>
              <a:rPr lang="ru-RU" dirty="0" smtClean="0"/>
              <a:t>   Эффект высокочастотного мерцания при использовании дешевых светодиодных сборок за счет экономии на системе электропитания.</a:t>
            </a:r>
          </a:p>
          <a:p>
            <a:pPr algn="just">
              <a:buFont typeface="Wingdings" panose="05000000000000000000" pitchFamily="2" charset="2"/>
              <a:buChar char="Ø"/>
            </a:pPr>
            <a:r>
              <a:rPr lang="ru-RU" dirty="0" smtClean="0"/>
              <a:t>   Малый угол рассеивания. Светодиоды дают направленный свет и для получения привычной освещенности может понадобиться большее количество светильников.</a:t>
            </a:r>
          </a:p>
          <a:p>
            <a:pPr algn="just">
              <a:buFont typeface="Wingdings" panose="05000000000000000000" pitchFamily="2" charset="2"/>
              <a:buChar char="Ø"/>
            </a:pPr>
            <a:r>
              <a:rPr lang="ru-RU" dirty="0" smtClean="0"/>
              <a:t>   Не существует двух одинаковых светодиодов, с одинаковыми характеристиками.</a:t>
            </a:r>
          </a:p>
          <a:p>
            <a:pPr marL="457200" lvl="1" indent="0" algn="just">
              <a:buNone/>
            </a:pPr>
            <a:r>
              <a:rPr lang="ru-RU" sz="1700" dirty="0" smtClean="0"/>
              <a:t>Если несколько десятков или даже сотен однотипных ламп накаливания или ламп других видов, при включении будут светить совершенно одинаково, то со светодиодами все совсем не так. Все световые характеристики одинаковых светодиодов чуть-чуть различаются, соответственно различаются и собранные из них светодиодные лампы. При включении в сеть каждая лампа будет излучать свет отличный по своим параметрам от остальных однотипных светодиодных ламп. Световой поток, освещенность, цветовая температура и другие характеристики будут немного различны даже в одной партии ламп одного производителя. Если же при замене перегоревших ламп будут использованы лампы из другой партии и тем более другого производства, то различия в их свечении будут еще более бросаться в глаза. Получается что добиться равномерного и одинакового освещения с помощью светодиодов очень проблематично.</a:t>
            </a:r>
            <a:endParaRPr lang="ru-RU" sz="1700" dirty="0"/>
          </a:p>
        </p:txBody>
      </p:sp>
    </p:spTree>
    <p:extLst>
      <p:ext uri="{BB962C8B-B14F-4D97-AF65-F5344CB8AC3E}">
        <p14:creationId xmlns:p14="http://schemas.microsoft.com/office/powerpoint/2010/main" val="3142200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1997</Words>
  <Application>Microsoft Office PowerPoint</Application>
  <PresentationFormat>Широкоэкранный</PresentationFormat>
  <Paragraphs>104</Paragraphs>
  <Slides>18</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2</vt:i4>
      </vt:variant>
      <vt:variant>
        <vt:lpstr>Внедренные серверы OLE</vt:lpstr>
      </vt:variant>
      <vt:variant>
        <vt:i4>1</vt:i4>
      </vt:variant>
      <vt:variant>
        <vt:lpstr>Заголовки слайдов</vt:lpstr>
      </vt:variant>
      <vt:variant>
        <vt:i4>18</vt:i4>
      </vt:variant>
    </vt:vector>
  </HeadingPairs>
  <TitlesOfParts>
    <vt:vector size="26" baseType="lpstr">
      <vt:lpstr>Arial</vt:lpstr>
      <vt:lpstr>Calibri</vt:lpstr>
      <vt:lpstr>Calibri Light</vt:lpstr>
      <vt:lpstr>Monotype Sorts</vt:lpstr>
      <vt:lpstr>Wingdings</vt:lpstr>
      <vt:lpstr>Тема Office</vt:lpstr>
      <vt:lpstr>1_Тема Office</vt:lpstr>
      <vt:lpstr>Bitmap Image</vt:lpstr>
      <vt:lpstr>Светодиоды и полупроводниковые лазеры</vt:lpstr>
      <vt:lpstr>Светодиоды</vt:lpstr>
      <vt:lpstr>Как делают светодиоды</vt:lpstr>
      <vt:lpstr>Презентация PowerPoint</vt:lpstr>
      <vt:lpstr>Характеристики светодиодов</vt:lpstr>
      <vt:lpstr>Презентация PowerPoint</vt:lpstr>
      <vt:lpstr>Вольтамперная характеристика светодиода (ВАХ)</vt:lpstr>
      <vt:lpstr>Достоинства и недостатки светодиодов как источников освещения</vt:lpstr>
      <vt:lpstr>Презентация PowerPoint</vt:lpstr>
      <vt:lpstr>Полупроводниковые лазеры</vt:lpstr>
      <vt:lpstr>Устройство:</vt:lpstr>
      <vt:lpstr>Длины волн </vt:lpstr>
      <vt:lpstr>Принцип работы:</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Светодиоды и полупроводниковые лазеры</dc:title>
  <dc:creator>Olya</dc:creator>
  <cp:lastModifiedBy>Olya</cp:lastModifiedBy>
  <cp:revision>18</cp:revision>
  <dcterms:created xsi:type="dcterms:W3CDTF">2016-12-13T20:57:32Z</dcterms:created>
  <dcterms:modified xsi:type="dcterms:W3CDTF">2016-12-14T01:06:48Z</dcterms:modified>
</cp:coreProperties>
</file>