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4" r:id="rId8"/>
    <p:sldId id="262" r:id="rId9"/>
    <p:sldId id="263" r:id="rId10"/>
    <p:sldId id="266" r:id="rId11"/>
    <p:sldId id="265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DC5A2-C6C7-410C-8C93-E1DD8CF9B920}" type="datetimeFigureOut">
              <a:rPr lang="ru-RU" smtClean="0"/>
              <a:t>16.12.2016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AA23-FFEC-4B7E-8115-BD826A77D1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723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DC5A2-C6C7-410C-8C93-E1DD8CF9B920}" type="datetimeFigureOut">
              <a:rPr lang="ru-RU" smtClean="0"/>
              <a:t>16.12.2016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AA23-FFEC-4B7E-8115-BD826A77D1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5053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DC5A2-C6C7-410C-8C93-E1DD8CF9B920}" type="datetimeFigureOut">
              <a:rPr lang="ru-RU" smtClean="0"/>
              <a:t>16.12.2016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AA23-FFEC-4B7E-8115-BD826A77D1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496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DC5A2-C6C7-410C-8C93-E1DD8CF9B920}" type="datetimeFigureOut">
              <a:rPr lang="ru-RU" smtClean="0"/>
              <a:t>16.12.2016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AA23-FFEC-4B7E-8115-BD826A77D1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920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DC5A2-C6C7-410C-8C93-E1DD8CF9B920}" type="datetimeFigureOut">
              <a:rPr lang="ru-RU" smtClean="0"/>
              <a:t>16.12.2016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AA23-FFEC-4B7E-8115-BD826A77D1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346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DC5A2-C6C7-410C-8C93-E1DD8CF9B920}" type="datetimeFigureOut">
              <a:rPr lang="ru-RU" smtClean="0"/>
              <a:t>16.12.2016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AA23-FFEC-4B7E-8115-BD826A77D1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095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DC5A2-C6C7-410C-8C93-E1DD8CF9B920}" type="datetimeFigureOut">
              <a:rPr lang="ru-RU" smtClean="0"/>
              <a:t>16.12.2016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AA23-FFEC-4B7E-8115-BD826A77D1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3260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DC5A2-C6C7-410C-8C93-E1DD8CF9B920}" type="datetimeFigureOut">
              <a:rPr lang="ru-RU" smtClean="0"/>
              <a:t>16.12.2016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AA23-FFEC-4B7E-8115-BD826A77D1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7551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DC5A2-C6C7-410C-8C93-E1DD8CF9B920}" type="datetimeFigureOut">
              <a:rPr lang="ru-RU" smtClean="0"/>
              <a:t>16.12.2016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AA23-FFEC-4B7E-8115-BD826A77D1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1754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DC5A2-C6C7-410C-8C93-E1DD8CF9B920}" type="datetimeFigureOut">
              <a:rPr lang="ru-RU" smtClean="0"/>
              <a:t>16.12.2016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AA23-FFEC-4B7E-8115-BD826A77D1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105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DC5A2-C6C7-410C-8C93-E1DD8CF9B920}" type="datetimeFigureOut">
              <a:rPr lang="ru-RU" smtClean="0"/>
              <a:t>16.12.2016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AA23-FFEC-4B7E-8115-BD826A77D1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463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DC5A2-C6C7-410C-8C93-E1DD8CF9B920}" type="datetimeFigureOut">
              <a:rPr lang="ru-RU" smtClean="0"/>
              <a:t>16.12.2016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BAA23-FFEC-4B7E-8115-BD826A77D1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265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МДП-полевые транзисторы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26374" y="3739873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ru-RU" sz="1400" dirty="0" smtClean="0"/>
              <a:t>Выполнил студент группы 21313</a:t>
            </a:r>
          </a:p>
          <a:p>
            <a:pPr algn="r"/>
            <a:r>
              <a:rPr lang="ru-RU" sz="1400" dirty="0" err="1" smtClean="0"/>
              <a:t>Незговоров</a:t>
            </a:r>
            <a:r>
              <a:rPr lang="ru-RU" sz="1400" dirty="0" smtClean="0"/>
              <a:t> Кирилл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93310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Заряд в МДП структуре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75" y="3933056"/>
            <a:ext cx="5810250" cy="200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572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Режим отсечки 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𝑉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𝐷𝑆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𝑇</m:t>
                        </m:r>
                      </m:sub>
                    </m:sSub>
                    <m:r>
                      <a:rPr lang="en-US" b="0" i="0" smtClean="0">
                        <a:latin typeface="Cambria Math"/>
                      </a:rPr>
                      <m:t>=</m:t>
                    </m:r>
                    <m:sSubSup>
                      <m:sSubSupPr>
                        <m:ctrlPr>
                          <a:rPr lang="en-US" b="0" i="1" smtClean="0">
                            <a:latin typeface="Cambria Math"/>
                          </a:rPr>
                        </m:ctrlPr>
                      </m:sSubSup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𝐷𝑆</m:t>
                            </m:r>
                          </m:sub>
                        </m:sSub>
                      </m:e>
                      <m:sub/>
                      <m:sup>
                        <m:r>
                          <a:rPr lang="en-US" b="0" i="1" smtClean="0">
                            <a:latin typeface="Cambria Math"/>
                          </a:rPr>
                          <m:t>∗</m:t>
                        </m:r>
                      </m:sup>
                    </m:sSub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284984"/>
            <a:ext cx="7886700" cy="316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724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Вольт амперная </a:t>
            </a:r>
            <a:r>
              <a:rPr lang="ru-RU" dirty="0" err="1" smtClean="0"/>
              <a:t>характеристка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16832"/>
            <a:ext cx="7971597" cy="4148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220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Достоинства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Потребляют крайне мало энергии</a:t>
            </a:r>
          </a:p>
          <a:p>
            <a:r>
              <a:rPr lang="ru-RU" dirty="0"/>
              <a:t>В</a:t>
            </a:r>
            <a:r>
              <a:rPr lang="ru-RU" dirty="0" smtClean="0"/>
              <a:t>ыше помехоустойчивость и надежность работы</a:t>
            </a:r>
          </a:p>
          <a:p>
            <a:r>
              <a:rPr lang="ru-RU" dirty="0"/>
              <a:t>М</a:t>
            </a:r>
            <a:r>
              <a:rPr lang="ru-RU" dirty="0" smtClean="0"/>
              <a:t>огут работать на более высоких частотах, чем биполярные.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86443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Применение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Запоминающие устройства в ЭВМ</a:t>
            </a:r>
          </a:p>
          <a:p>
            <a:r>
              <a:rPr lang="ru-RU" dirty="0" smtClean="0"/>
              <a:t>ПЗС приборы</a:t>
            </a:r>
          </a:p>
          <a:p>
            <a:r>
              <a:rPr lang="ru-RU" dirty="0" smtClean="0"/>
              <a:t>Фотоприёмники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1349863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2708920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6942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Что такое МДП-полевой транзистор?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Транзистор- п полупроводниковый </a:t>
            </a:r>
            <a:r>
              <a:rPr lang="ru-RU" sz="2000" dirty="0" smtClean="0"/>
              <a:t>электроприбор, </a:t>
            </a:r>
            <a:r>
              <a:rPr lang="ru-RU" sz="2000" dirty="0"/>
              <a:t>имеющий три контакта для работы и </a:t>
            </a:r>
            <a:r>
              <a:rPr lang="ru-RU" sz="2000" dirty="0" smtClean="0"/>
              <a:t>управления</a:t>
            </a:r>
          </a:p>
          <a:p>
            <a:r>
              <a:rPr lang="ru-RU" sz="2000" dirty="0" smtClean="0"/>
              <a:t>МДП – металл-диэлектрик-полупроводник</a:t>
            </a:r>
          </a:p>
          <a:p>
            <a:r>
              <a:rPr lang="ru-RU" sz="2000" dirty="0" smtClean="0"/>
              <a:t>Полевой-  управляется внешним электрическим полем приложенным к базе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174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Устройство </a:t>
            </a:r>
            <a:r>
              <a:rPr lang="en-US" dirty="0" smtClean="0"/>
              <a:t> </a:t>
            </a:r>
            <a:r>
              <a:rPr lang="ru-RU" dirty="0" smtClean="0"/>
              <a:t>МДП-структуры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1 – М –затвор</a:t>
            </a:r>
          </a:p>
          <a:p>
            <a:pPr marL="0" indent="0">
              <a:buNone/>
            </a:pPr>
            <a:r>
              <a:rPr lang="ru-RU" sz="2400" dirty="0" smtClean="0"/>
              <a:t>2 – Д диэлектрик</a:t>
            </a:r>
          </a:p>
          <a:p>
            <a:pPr marL="0" indent="0">
              <a:buNone/>
            </a:pPr>
            <a:r>
              <a:rPr lang="ru-RU" sz="2400" dirty="0" smtClean="0"/>
              <a:t>3 – П  полупроводник</a:t>
            </a:r>
          </a:p>
          <a:p>
            <a:pPr marL="0" indent="0">
              <a:buNone/>
            </a:pPr>
            <a:r>
              <a:rPr lang="ru-RU" sz="2400" dirty="0" smtClean="0"/>
              <a:t>4 – омический контакт</a:t>
            </a:r>
          </a:p>
          <a:p>
            <a:pPr marL="0" indent="0">
              <a:buNone/>
            </a:pPr>
            <a:endParaRPr lang="ru-RU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3563" y="3356992"/>
            <a:ext cx="5476875" cy="316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145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элементы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286" y="2276872"/>
            <a:ext cx="6829425" cy="352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564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Принцип работы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Физической основой является эффект поля.</a:t>
            </a:r>
          </a:p>
          <a:p>
            <a:r>
              <a:rPr lang="ru-RU" dirty="0" smtClean="0"/>
              <a:t>Внешнее поле  обусловлено напряжением приложенным на затвор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455876" y="5016391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Эффект поля </a:t>
            </a:r>
            <a:endParaRPr lang="ru-RU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284984"/>
            <a:ext cx="5112568" cy="1589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61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Режимы работы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ru-RU" dirty="0" smtClean="0"/>
                  <a:t>Отсутствие напряжения затворе </a:t>
                </a:r>
                <a:r>
                  <a:rPr lang="en-US" dirty="0" smtClean="0"/>
                  <a:t>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𝐺</m:t>
                        </m:r>
                      </m:sub>
                    </m:sSub>
                    <m:r>
                      <a:rPr lang="ru-RU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0</m:t>
                    </m:r>
                  </m:oMath>
                </a14:m>
                <a:endParaRPr lang="en-US" dirty="0" smtClean="0"/>
              </a:p>
              <a:p>
                <a:r>
                  <a:rPr lang="ru-RU" dirty="0" smtClean="0"/>
                  <a:t>Режим плавного канала</a:t>
                </a:r>
                <a:r>
                  <a:rPr lang="en-US" dirty="0" smtClean="0"/>
                  <a:t>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𝑇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&lt;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𝐺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&lt;0</m:t>
                    </m:r>
                  </m:oMath>
                </a14:m>
                <a:endParaRPr lang="ru-RU" dirty="0" smtClean="0"/>
              </a:p>
              <a:p>
                <a:r>
                  <a:rPr lang="ru-RU" dirty="0" smtClean="0"/>
                  <a:t>Режим  отсечки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𝐺𝑆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𝑇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</m:t>
                    </m:r>
                    <m:sSubSup>
                      <m:sSubSupPr>
                        <m:ctrlPr>
                          <a:rPr lang="en-US" b="0" i="1" smtClean="0">
                            <a:latin typeface="Cambria Math"/>
                          </a:rPr>
                        </m:ctrlPr>
                      </m:sSubSup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𝐷𝑆</m:t>
                            </m:r>
                          </m:sub>
                        </m:sSub>
                      </m:e>
                      <m:sub/>
                      <m:sup>
                        <m:r>
                          <a:rPr lang="en-US" b="0" i="1" smtClean="0">
                            <a:latin typeface="Cambria Math"/>
                          </a:rPr>
                          <m:t>∗</m:t>
                        </m:r>
                      </m:sup>
                    </m:sSubSup>
                  </m:oMath>
                </a14:m>
                <a:endParaRPr lang="en-US" dirty="0" smtClean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6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62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Выбор напряжений в МДП – транзисторе</a:t>
            </a:r>
            <a:endParaRPr lang="ru-RU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628800"/>
                <a:ext cx="8229600" cy="4525963"/>
              </a:xfrm>
            </p:spPr>
            <p:txBody>
              <a:bodyPr>
                <a:normAutofit/>
              </a:bodyPr>
              <a:lstStyle/>
              <a:p>
                <a:r>
                  <a:rPr lang="ru-RU" dirty="0" smtClean="0">
                    <a:effectLst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𝐺</m:t>
                        </m:r>
                      </m:sub>
                    </m:sSub>
                  </m:oMath>
                </a14:m>
                <a:r>
                  <a:rPr lang="ru-RU" sz="2400" dirty="0" smtClean="0">
                    <a:effectLst/>
                  </a:rPr>
                  <a:t>= 0 канал между истоком и стоком отсутствует. </a:t>
                </a:r>
              </a:p>
              <a:p>
                <a:r>
                  <a:rPr lang="ru-RU" sz="2400" dirty="0" smtClean="0"/>
                  <a:t>Для формирования канала необходимо подать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𝐺</m:t>
                        </m:r>
                      </m:sub>
                    </m:sSub>
                    <m:r>
                      <a:rPr lang="ru-RU" sz="2400" b="0" i="1" smtClean="0">
                        <a:latin typeface="Cambria Math"/>
                      </a:rPr>
                      <m:t> такого з</m:t>
                    </m:r>
                    <m:r>
                      <m:rPr>
                        <m:nor/>
                      </m:rPr>
                      <a:rPr lang="ru-RU" sz="2400" b="0" i="0" smtClean="0"/>
                      <m:t>нака </m:t>
                    </m:r>
                    <m:r>
                      <m:rPr>
                        <m:nor/>
                      </m:rPr>
                      <a:rPr lang="ru-RU" sz="2400" smtClean="0">
                        <a:effectLst/>
                      </a:rPr>
                      <m:t>чтобы на поверхности полупроводника сформировался инверсионный </m:t>
                    </m:r>
                    <m:r>
                      <m:rPr>
                        <m:nor/>
                      </m:rPr>
                      <a:rPr lang="ru-RU" sz="2400" smtClean="0">
                        <a:effectLst/>
                      </a:rPr>
                      <m:t>c</m:t>
                    </m:r>
                    <m:r>
                      <m:rPr>
                        <m:nor/>
                      </m:rPr>
                      <a:rPr lang="ru-RU" sz="2400" smtClean="0">
                        <a:effectLst/>
                      </a:rPr>
                      <m:t>лой. </m:t>
                    </m:r>
                  </m:oMath>
                </a14:m>
                <a:endParaRPr lang="ru-RU" sz="2400" dirty="0" smtClean="0">
                  <a:effectLst/>
                </a:endParaRPr>
              </a:p>
              <a:p>
                <a:r>
                  <a:rPr lang="ru-RU" sz="2400" dirty="0" smtClean="0"/>
                  <a:t>Для </a:t>
                </a:r>
                <a:r>
                  <a:rPr lang="en-US" sz="2400" dirty="0" smtClean="0"/>
                  <a:t>n-</a:t>
                </a:r>
                <a:r>
                  <a:rPr lang="ru-RU" sz="2400" dirty="0" smtClean="0"/>
                  <a:t>подложки это -</a:t>
                </a:r>
              </a:p>
              <a:p>
                <a:r>
                  <a:rPr lang="ru-RU" sz="2400" dirty="0" smtClean="0">
                    <a:effectLst/>
                  </a:rPr>
                  <a:t>Для </a:t>
                </a:r>
                <a:r>
                  <a:rPr lang="en-US" sz="2400" dirty="0" smtClean="0"/>
                  <a:t>p-</a:t>
                </a:r>
                <a:r>
                  <a:rPr lang="ru-RU" sz="2400" dirty="0" smtClean="0"/>
                  <a:t>подожки это +</a:t>
                </a:r>
              </a:p>
              <a:p>
                <a:endParaRPr lang="ru-RU" sz="2400" dirty="0">
                  <a:effectLst/>
                </a:endParaRPr>
              </a:p>
              <a:p>
                <a:pPr marL="0" indent="0" algn="ctr">
                  <a:buNone/>
                </a:pPr>
                <a:endParaRPr lang="ru-RU" sz="2400" dirty="0" smtClean="0">
                  <a:effectLst/>
                </a:endParaRPr>
              </a:p>
              <a:p>
                <a:pPr marL="0" indent="0">
                  <a:buNone/>
                </a:pPr>
                <a:endParaRPr lang="ru-RU" sz="2400" dirty="0" smtClean="0">
                  <a:effectLst/>
                </a:endParaRPr>
              </a:p>
              <a:p>
                <a:pPr algn="ctr"/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628800"/>
                <a:ext cx="8229600" cy="4525963"/>
              </a:xfrm>
              <a:blipFill rotWithShape="1">
                <a:blip r:embed="rId2"/>
                <a:stretch>
                  <a:fillRect l="-1704" t="-13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04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𝐺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При отсутствии напряжения на затворе транзистор находится в закрытом состоянии</a:t>
            </a:r>
            <a:endParaRPr lang="ru-RU" sz="2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420888"/>
            <a:ext cx="7312601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200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Режим плавного канала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894" y="1484784"/>
            <a:ext cx="5394789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952146"/>
            <a:ext cx="4425106" cy="2343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982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FFFF47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700</TotalTime>
  <Words>250</Words>
  <Application>Microsoft Office PowerPoint</Application>
  <PresentationFormat>Экран (4:3)</PresentationFormat>
  <Paragraphs>44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МДП-полевые транзисторы</vt:lpstr>
      <vt:lpstr>Что такое МДП-полевой транзистор?</vt:lpstr>
      <vt:lpstr>Устройство  МДП-структуры</vt:lpstr>
      <vt:lpstr>Основные элементы</vt:lpstr>
      <vt:lpstr>Принцип работы </vt:lpstr>
      <vt:lpstr>Режимы работы</vt:lpstr>
      <vt:lpstr>Выбор напряжений в МДП – транзисторе</vt:lpstr>
      <vt:lpstr>V_G=0</vt:lpstr>
      <vt:lpstr>Режим плавного канала</vt:lpstr>
      <vt:lpstr>Заряд в МДП структуре</vt:lpstr>
      <vt:lpstr>Режим отсечки </vt:lpstr>
      <vt:lpstr>Вольт амперная характеристка</vt:lpstr>
      <vt:lpstr>Достоинства</vt:lpstr>
      <vt:lpstr>Применение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МДП-полевые транзисторы</dc:title>
  <dc:creator>Space</dc:creator>
  <cp:lastModifiedBy>Space</cp:lastModifiedBy>
  <cp:revision>22</cp:revision>
  <dcterms:created xsi:type="dcterms:W3CDTF">2016-12-15T14:19:00Z</dcterms:created>
  <dcterms:modified xsi:type="dcterms:W3CDTF">2016-12-16T06:23:51Z</dcterms:modified>
</cp:coreProperties>
</file>