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57" r:id="rId3"/>
    <p:sldId id="262" r:id="rId4"/>
    <p:sldId id="259" r:id="rId5"/>
    <p:sldId id="260" r:id="rId6"/>
    <p:sldId id="270" r:id="rId7"/>
    <p:sldId id="263" r:id="rId8"/>
    <p:sldId id="265" r:id="rId9"/>
    <p:sldId id="267" r:id="rId10"/>
    <p:sldId id="266" r:id="rId11"/>
    <p:sldId id="269" r:id="rId12"/>
    <p:sldId id="268" r:id="rId13"/>
    <p:sldId id="258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24019-C3CC-407B-A4BB-955484DA7F8C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D4350-92A3-4382-A5B3-F01A12735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68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D4350-92A3-4382-A5B3-F01A1273565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57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D4350-92A3-4382-A5B3-F01A1273565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245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D4350-92A3-4382-A5B3-F01A1273565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194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D4350-92A3-4382-A5B3-F01A1273565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58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4D694D95-77F9-4158-8DA3-AF7CA7B77D7E}" type="datetime1">
              <a:rPr lang="ru-RU" smtClean="0"/>
              <a:t>08.12.2016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2FDE-F738-4F5A-9F8C-159EFE0FC6F5}" type="datetime1">
              <a:rPr lang="ru-RU" smtClean="0"/>
              <a:t>08.12.2016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8C92C-95A6-4E98-8DC1-BAC2D2808B55}" type="datetime1">
              <a:rPr lang="ru-RU" smtClean="0"/>
              <a:t>08.12.2016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73133-443A-4721-BED4-FA3713869166}" type="datetime1">
              <a:rPr lang="ru-RU" smtClean="0"/>
              <a:t>08.12.2016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0B12A027-8B1E-40DC-9470-1C0BEA37CB30}" type="datetime1">
              <a:rPr lang="ru-RU" smtClean="0"/>
              <a:t>08.12.2016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1C3E-0C66-474B-89D5-3E4941B1AAC2}" type="datetime1">
              <a:rPr lang="ru-RU" smtClean="0"/>
              <a:t>08.12.2016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D1E6-A78D-4537-9517-8755C3D42D40}" type="datetime1">
              <a:rPr lang="ru-RU" smtClean="0"/>
              <a:t>08.12.2016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0F12-6D95-40BB-AC14-069B646D1D08}" type="datetime1">
              <a:rPr lang="ru-RU" smtClean="0"/>
              <a:t>08.12.2016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F6322-A9D0-4813-A7BF-69E7399A11CB}" type="datetime1">
              <a:rPr lang="ru-RU" smtClean="0"/>
              <a:t>08.12.2016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C0F0-00BB-4455-AFD4-DBAC217A1A79}" type="datetime1">
              <a:rPr lang="ru-RU" smtClean="0"/>
              <a:t>08.12.2016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FAA9-E986-4BBC-81FE-E657D5A37FB9}" type="datetime1">
              <a:rPr lang="ru-RU" smtClean="0"/>
              <a:t>08.12.2016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278F29-1D28-43B0-A309-BA9F648407B7}" type="datetime1">
              <a:rPr lang="ru-RU" smtClean="0"/>
              <a:t>08.12.2016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2" y="2420888"/>
            <a:ext cx="8532440" cy="151264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Варикапы, стабилитроны, туннельные диоды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0152" y="508518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 студентка</a:t>
            </a:r>
          </a:p>
          <a:p>
            <a:r>
              <a:rPr lang="ru-RU" dirty="0" smtClean="0"/>
              <a:t>Группы 21313 </a:t>
            </a:r>
          </a:p>
          <a:p>
            <a:r>
              <a:rPr lang="ru-RU" dirty="0" smtClean="0"/>
              <a:t>Макович Елена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82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20688"/>
            <a:ext cx="7715200" cy="3240359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Критерии</a:t>
            </a:r>
            <a:r>
              <a:rPr lang="ru-RU" dirty="0"/>
              <a:t>:</a:t>
            </a:r>
          </a:p>
          <a:p>
            <a:r>
              <a:rPr lang="ru-RU" dirty="0"/>
              <a:t>1) Сильнолегированные области p+ - n+</a:t>
            </a:r>
          </a:p>
          <a:p>
            <a:r>
              <a:rPr lang="ru-RU" dirty="0" smtClean="0"/>
              <a:t>2)</a:t>
            </a:r>
            <a:r>
              <a:rPr lang="en-US" dirty="0" smtClean="0"/>
              <a:t>W~</a:t>
            </a:r>
            <a:r>
              <a:rPr lang="el-GR" dirty="0">
                <a:ea typeface="Calibri" pitchFamily="34" charset="0"/>
                <a:cs typeface="Calibri" pitchFamily="34" charset="0"/>
              </a:rPr>
              <a:t>λ</a:t>
            </a:r>
            <a:r>
              <a:rPr lang="en-US" sz="1200" dirty="0">
                <a:ea typeface="Calibri" pitchFamily="34" charset="0"/>
                <a:cs typeface="Calibri" pitchFamily="34" charset="0"/>
              </a:rPr>
              <a:t>D</a:t>
            </a:r>
            <a:endParaRPr lang="ru-RU" dirty="0" smtClean="0"/>
          </a:p>
          <a:p>
            <a:r>
              <a:rPr lang="ru-RU" dirty="0" smtClean="0"/>
              <a:t>ВАХ на прямом смещении N-образная с</a:t>
            </a:r>
            <a:r>
              <a:rPr lang="en-US" dirty="0" smtClean="0"/>
              <a:t> </a:t>
            </a:r>
            <a:r>
              <a:rPr lang="ru-RU" dirty="0" smtClean="0"/>
              <a:t>участком</a:t>
            </a:r>
            <a:r>
              <a:rPr lang="en-US" dirty="0" smtClean="0"/>
              <a:t> </a:t>
            </a:r>
            <a:r>
              <a:rPr lang="ru-RU" dirty="0" smtClean="0"/>
              <a:t>отрицательного дифференциального </a:t>
            </a:r>
            <a:r>
              <a:rPr lang="en-US" dirty="0" smtClean="0"/>
              <a:t> </a:t>
            </a:r>
            <a:r>
              <a:rPr lang="ru-RU" dirty="0" smtClean="0"/>
              <a:t>сопротивления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59553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Туннельный диод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17032"/>
            <a:ext cx="2511425" cy="264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556792"/>
            <a:ext cx="2324820" cy="688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88640"/>
            <a:ext cx="7372672" cy="64507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ВАХ туннельного диода: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23" y="1102271"/>
            <a:ext cx="2914650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723" y="1102271"/>
            <a:ext cx="25908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473" y="1102271"/>
            <a:ext cx="24288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23" y="3745459"/>
            <a:ext cx="28956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74084"/>
            <a:ext cx="27527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598" y="3816896"/>
            <a:ext cx="257175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5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548680"/>
            <a:ext cx="7283152" cy="4759423"/>
          </a:xfrm>
        </p:spPr>
        <p:txBody>
          <a:bodyPr/>
          <a:lstStyle/>
          <a:p>
            <a:r>
              <a:rPr lang="ru-RU" dirty="0"/>
              <a:t>В начале 1920-х годов в России Олег Лосев обнаружил </a:t>
            </a:r>
            <a:r>
              <a:rPr lang="ru-RU" dirty="0" err="1"/>
              <a:t>кристадинный</a:t>
            </a:r>
            <a:r>
              <a:rPr lang="ru-RU" dirty="0"/>
              <a:t> эффект в диодах из кристаллического </a:t>
            </a:r>
            <a:r>
              <a:rPr lang="ru-RU" dirty="0" err="1"/>
              <a:t>ZnO</a:t>
            </a:r>
            <a:r>
              <a:rPr lang="ru-RU" dirty="0"/>
              <a:t>, выращенного гидротермально из водного раствора гидроксида цинка и </a:t>
            </a:r>
            <a:r>
              <a:rPr lang="ru-RU" dirty="0" err="1"/>
              <a:t>цинката</a:t>
            </a:r>
            <a:r>
              <a:rPr lang="ru-RU" dirty="0"/>
              <a:t> калия — эффект отрицательного дифференциального сопротивления.</a:t>
            </a:r>
          </a:p>
          <a:p>
            <a:endParaRPr lang="ru-RU" dirty="0"/>
          </a:p>
          <a:p>
            <a:r>
              <a:rPr lang="ru-RU" dirty="0"/>
              <a:t>Впервые туннельный диод был изготовлен на основе </a:t>
            </a:r>
            <a:r>
              <a:rPr lang="ru-RU" dirty="0" err="1"/>
              <a:t>Ge</a:t>
            </a:r>
            <a:r>
              <a:rPr lang="ru-RU" dirty="0"/>
              <a:t> в 1957 году Лео </a:t>
            </a:r>
            <a:r>
              <a:rPr lang="ru-RU" dirty="0" err="1"/>
              <a:t>Эсаки</a:t>
            </a:r>
            <a:r>
              <a:rPr lang="ru-RU" dirty="0"/>
              <a:t>, который в 1973 году получил Нобелевскую премию по физике за экспериментальное обнаружение эффекта </a:t>
            </a:r>
            <a:r>
              <a:rPr lang="ru-RU" dirty="0" err="1"/>
              <a:t>туннелирования</a:t>
            </a:r>
            <a:r>
              <a:rPr lang="ru-RU" dirty="0"/>
              <a:t> электронов в </a:t>
            </a:r>
            <a:r>
              <a:rPr lang="ru-RU" dirty="0" smtClean="0"/>
              <a:t>этих </a:t>
            </a:r>
            <a:r>
              <a:rPr lang="ru-RU" dirty="0"/>
              <a:t>диодах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ru-RU" dirty="0"/>
              <a:t>Наибольшее распространение на практике получили туннельные диоды из </a:t>
            </a:r>
            <a:r>
              <a:rPr lang="ru-RU" dirty="0" err="1"/>
              <a:t>Ge</a:t>
            </a:r>
            <a:r>
              <a:rPr lang="ru-RU" dirty="0"/>
              <a:t>, </a:t>
            </a:r>
            <a:r>
              <a:rPr lang="ru-RU" dirty="0" err="1"/>
              <a:t>GaAs</a:t>
            </a:r>
            <a:r>
              <a:rPr lang="ru-RU" dirty="0"/>
              <a:t>, а также из </a:t>
            </a:r>
            <a:r>
              <a:rPr lang="ru-RU" dirty="0" err="1"/>
              <a:t>GaSb</a:t>
            </a:r>
            <a:r>
              <a:rPr lang="ru-RU" dirty="0"/>
              <a:t>. Эти диоды находят широкое применение в качестве предварительных усилителей, генераторов и высокочастотных переключателей. Они работают на частотах, во много раз превышающих частоты работы тетродов, — до 30…100 ГГц.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57200"/>
            <a:ext cx="7084640" cy="595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628800"/>
            <a:ext cx="7283152" cy="2383159"/>
          </a:xfrm>
        </p:spPr>
        <p:txBody>
          <a:bodyPr/>
          <a:lstStyle/>
          <a:p>
            <a:r>
              <a:rPr lang="ru-RU" b="1" dirty="0"/>
              <a:t>«Твердотельная электроника», В. А. Гуртов </a:t>
            </a:r>
            <a:endParaRPr lang="ru-RU" b="1" dirty="0" smtClean="0"/>
          </a:p>
          <a:p>
            <a:r>
              <a:rPr lang="en-US" b="1" dirty="0"/>
              <a:t>https://ru.wikipedia.org/wiki</a:t>
            </a:r>
            <a:r>
              <a:rPr lang="en-US" b="1" dirty="0" smtClean="0"/>
              <a:t>/</a:t>
            </a:r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457200"/>
            <a:ext cx="6796608" cy="739552"/>
          </a:xfrm>
        </p:spPr>
        <p:txBody>
          <a:bodyPr/>
          <a:lstStyle/>
          <a:p>
            <a:pPr algn="ctr"/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58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44680" cy="57150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08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irill\Desktop\гуртов\varicap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020" y="980728"/>
            <a:ext cx="2592053" cy="223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69160"/>
            <a:ext cx="2381250" cy="10191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7200"/>
            <a:ext cx="7200800" cy="81156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Варикапы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402405"/>
            <a:ext cx="80648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Варикап 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полупроводниковое устройство,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основана на изменении барьерной ёмкости p-n перехода при изменении обратного напряжения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Максимальное значение емкости варикап имеет при </a:t>
            </a:r>
            <a:r>
              <a:rPr lang="ru-RU" b="1" dirty="0" smtClean="0"/>
              <a:t>V</a:t>
            </a:r>
            <a:r>
              <a:rPr lang="ru-RU" sz="1100" b="1" dirty="0" smtClean="0"/>
              <a:t>G</a:t>
            </a:r>
            <a:r>
              <a:rPr lang="ru-RU" b="1" dirty="0" smtClean="0"/>
              <a:t>=0</a:t>
            </a:r>
            <a:endParaRPr lang="en-US" b="1" dirty="0" smtClean="0"/>
          </a:p>
          <a:p>
            <a:endParaRPr lang="ru-RU" b="1" dirty="0"/>
          </a:p>
          <a:p>
            <a:r>
              <a:rPr lang="ru-RU" dirty="0"/>
              <a:t>Емкость варикапа </a:t>
            </a:r>
            <a:r>
              <a:rPr lang="ru-RU" dirty="0" smtClean="0"/>
              <a:t>определяется</a:t>
            </a:r>
            <a:r>
              <a:rPr lang="en-US" dirty="0" smtClean="0"/>
              <a:t> </a:t>
            </a:r>
            <a:r>
              <a:rPr lang="ru-RU" dirty="0" smtClean="0"/>
              <a:t>шириной </a:t>
            </a:r>
            <a:r>
              <a:rPr lang="ru-RU" dirty="0"/>
              <a:t>обедненной зоны. 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В случае однородного </a:t>
            </a:r>
            <a:r>
              <a:rPr lang="en-US" dirty="0" smtClean="0"/>
              <a:t> </a:t>
            </a:r>
            <a:r>
              <a:rPr lang="ru-RU" dirty="0" smtClean="0"/>
              <a:t>легирования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281" y="3362716"/>
            <a:ext cx="1080120" cy="80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kirill\Desktop\гуртов\Без названия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328" y="3861048"/>
            <a:ext cx="3033877" cy="256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0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0688"/>
            <a:ext cx="7715200" cy="5372008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57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7787208" cy="158417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Варикап представляет собой обычный электронный компонент, созданный из двух полупроводников различного типа проводимости (p- и n-). Область перехода между этими полупроводниками называется p-n-переходом.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57200"/>
            <a:ext cx="7416824" cy="95557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Принцип работы варикапа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068960"/>
            <a:ext cx="5040560" cy="336037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9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7992888" cy="259228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 отсутствии внешнего управляющего напряжения в области p-n-перехода образуется потенциальный барьер. При прямом управляющем напряжении (+ к аноду, – к катоду) этот барьер практически полностью нейтрализуется и варикап, по сути, работает как обычный диод. Если же к варикапу приложено обратное напряжение (+ к катоду, - к аноду), то ширина потенциального барьера увеличивается и он начинает вести себя как простейший конденсатор. При этом, чем больше обратное напряжение тем меньше емкость конденсатора (барьер расширяется и расстояние между воображаемыми обкладками увеличивается).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134" y="3068959"/>
            <a:ext cx="5337106" cy="3558071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94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16632"/>
            <a:ext cx="7978080" cy="4922911"/>
          </a:xfrm>
        </p:spPr>
        <p:txBody>
          <a:bodyPr/>
          <a:lstStyle/>
          <a:p>
            <a:pPr lvl="0"/>
            <a:r>
              <a:rPr lang="ru-RU" dirty="0"/>
              <a:t>Варикапы часто используются в частотозадающих электрических цепях, так как позволяют достаточно просто изменять рабочую частоту системы посредством изменения ее емкости, которая в свою очередь меняется при изменении управляющего напряжения. Их можно встретить в схемах радиоприемников, беспроводных модулей передачи данных и прочих устройствах, где применяются </a:t>
            </a:r>
            <a:r>
              <a:rPr lang="ru-RU" dirty="0" err="1"/>
              <a:t>частотозависимые</a:t>
            </a:r>
            <a:r>
              <a:rPr lang="ru-RU" dirty="0"/>
              <a:t> цепи.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57200"/>
            <a:ext cx="7444680" cy="811560"/>
          </a:xfrm>
        </p:spPr>
        <p:txBody>
          <a:bodyPr/>
          <a:lstStyle/>
          <a:p>
            <a:pPr algn="ctr"/>
            <a:r>
              <a:rPr lang="ru-RU" dirty="0" smtClean="0"/>
              <a:t>Применение: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9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1702" y="1268760"/>
            <a:ext cx="8352928" cy="396043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ru-RU" i="1" dirty="0"/>
              <a:t>Стабилитроном</a:t>
            </a:r>
            <a:r>
              <a:rPr lang="ru-RU" dirty="0"/>
              <a:t> называется полупроводниковый диод, вольт-амперная </a:t>
            </a: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характеристика </a:t>
            </a:r>
            <a:r>
              <a:rPr lang="ru-RU" dirty="0"/>
              <a:t>которого имеет область резкой зависимости тока от напряжения на </a:t>
            </a:r>
            <a:endParaRPr lang="en-US" dirty="0" smtClean="0"/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обратном </a:t>
            </a:r>
            <a:r>
              <a:rPr lang="ru-RU" dirty="0"/>
              <a:t>участке вольт-амперной характеристики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  <a:buNone/>
            </a:pPr>
            <a:r>
              <a:rPr lang="ru-RU" dirty="0"/>
              <a:t>	</a:t>
            </a:r>
          </a:p>
          <a:p>
            <a:pPr>
              <a:lnSpc>
                <a:spcPct val="60000"/>
              </a:lnSpc>
              <a:buNone/>
            </a:pPr>
            <a:r>
              <a:rPr lang="ru-RU" dirty="0" smtClean="0"/>
              <a:t>Основное </a:t>
            </a:r>
            <a:r>
              <a:rPr lang="ru-RU" dirty="0"/>
              <a:t>назначение – стабилизация напряжения на нагрузке при </a:t>
            </a:r>
            <a:r>
              <a:rPr lang="ru-RU" dirty="0" smtClean="0"/>
              <a:t>изменяющимся</a:t>
            </a:r>
            <a:endParaRPr lang="en-US" dirty="0" smtClean="0"/>
          </a:p>
          <a:p>
            <a:pPr>
              <a:lnSpc>
                <a:spcPct val="60000"/>
              </a:lnSpc>
              <a:buNone/>
            </a:pPr>
            <a:r>
              <a:rPr lang="ru-RU" dirty="0" smtClean="0"/>
              <a:t> </a:t>
            </a:r>
            <a:r>
              <a:rPr lang="ru-RU" dirty="0"/>
              <a:t>напряжении во внешней цепи </a:t>
            </a:r>
            <a:endParaRPr lang="ru-RU" dirty="0" smtClean="0"/>
          </a:p>
          <a:p>
            <a:pPr>
              <a:lnSpc>
                <a:spcPct val="6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  <a:buNone/>
            </a:pPr>
            <a:r>
              <a:rPr lang="ru-RU" dirty="0"/>
              <a:t>		При    </a:t>
            </a:r>
            <a:r>
              <a:rPr lang="en-US" dirty="0"/>
              <a:t>U&lt;U</a:t>
            </a:r>
            <a:r>
              <a:rPr lang="ru-RU" dirty="0" err="1"/>
              <a:t>стаб</a:t>
            </a:r>
            <a:r>
              <a:rPr lang="ru-RU" dirty="0"/>
              <a:t>    </a:t>
            </a:r>
            <a:r>
              <a:rPr lang="en-US" dirty="0"/>
              <a:t>R</a:t>
            </a:r>
            <a:r>
              <a:rPr lang="ru-RU" dirty="0" err="1"/>
              <a:t>диф</a:t>
            </a:r>
            <a:r>
              <a:rPr lang="ru-RU" dirty="0">
                <a:ea typeface="Calibri" pitchFamily="34" charset="0"/>
                <a:cs typeface="Calibri" pitchFamily="34" charset="0"/>
              </a:rPr>
              <a:t>→</a:t>
            </a:r>
            <a:r>
              <a:rPr lang="en-US" dirty="0">
                <a:ea typeface="Calibri" pitchFamily="34" charset="0"/>
                <a:cs typeface="Calibri" pitchFamily="34" charset="0"/>
              </a:rPr>
              <a:t>0</a:t>
            </a:r>
            <a:endParaRPr lang="ru-RU" dirty="0"/>
          </a:p>
          <a:p>
            <a:pPr>
              <a:lnSpc>
                <a:spcPct val="60000"/>
              </a:lnSpc>
              <a:buNone/>
            </a:pPr>
            <a:r>
              <a:rPr lang="ru-RU" dirty="0"/>
              <a:t>	</a:t>
            </a:r>
            <a:endParaRPr lang="ru-RU" dirty="0" smtClean="0"/>
          </a:p>
          <a:p>
            <a:pPr>
              <a:lnSpc>
                <a:spcPct val="6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  <a:buNone/>
            </a:pPr>
            <a:r>
              <a:rPr lang="ru-RU" dirty="0" smtClean="0"/>
              <a:t>Стабилитрон </a:t>
            </a:r>
            <a:r>
              <a:rPr lang="ru-RU" dirty="0"/>
              <a:t>также </a:t>
            </a:r>
            <a:r>
              <a:rPr lang="ru-RU" dirty="0" smtClean="0"/>
              <a:t>называют</a:t>
            </a:r>
            <a:r>
              <a:rPr lang="en-GB" dirty="0"/>
              <a:t> </a:t>
            </a:r>
            <a:r>
              <a:rPr lang="ru-RU" dirty="0" smtClean="0"/>
              <a:t>опорным диодом</a:t>
            </a:r>
            <a:r>
              <a:rPr lang="en-US" dirty="0"/>
              <a:t>.</a:t>
            </a:r>
            <a:endParaRPr lang="ru-RU" dirty="0"/>
          </a:p>
          <a:p>
            <a:pPr>
              <a:lnSpc>
                <a:spcPct val="8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6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ru-RU" dirty="0" smtClean="0"/>
              <a:t>Два </a:t>
            </a:r>
            <a:r>
              <a:rPr lang="ru-RU" dirty="0"/>
              <a:t>механизма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lnSpc>
                <a:spcPct val="60000"/>
              </a:lnSpc>
              <a:buNone/>
            </a:pPr>
            <a:endParaRPr lang="ru-RU" dirty="0"/>
          </a:p>
          <a:p>
            <a:pPr>
              <a:lnSpc>
                <a:spcPct val="60000"/>
              </a:lnSpc>
            </a:pPr>
            <a:r>
              <a:rPr lang="ru-RU" dirty="0" smtClean="0"/>
              <a:t>лавинный </a:t>
            </a:r>
            <a:r>
              <a:rPr lang="ru-RU" dirty="0"/>
              <a:t>пробой</a:t>
            </a:r>
            <a:r>
              <a:rPr lang="en-GB" dirty="0"/>
              <a:t>;</a:t>
            </a:r>
            <a:r>
              <a:rPr lang="ru-RU" dirty="0"/>
              <a:t>     </a:t>
            </a:r>
          </a:p>
          <a:p>
            <a:pPr>
              <a:lnSpc>
                <a:spcPct val="60000"/>
              </a:lnSpc>
            </a:pPr>
            <a:r>
              <a:rPr lang="ru-RU" dirty="0"/>
              <a:t>туннельный пробой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57200"/>
            <a:ext cx="7228656" cy="667544"/>
          </a:xfrm>
        </p:spPr>
        <p:txBody>
          <a:bodyPr/>
          <a:lstStyle/>
          <a:p>
            <a:pPr algn="ctr"/>
            <a:r>
              <a:rPr lang="ru-RU" dirty="0" smtClean="0"/>
              <a:t>Стабилитроны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573016"/>
            <a:ext cx="2871787" cy="276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kirill\Desktop\240px-Zener_diode_symbol_ru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72816"/>
            <a:ext cx="22860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069834"/>
            <a:ext cx="2448272" cy="1430617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63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556792"/>
            <a:ext cx="8003232" cy="4392488"/>
          </a:xfrm>
        </p:spPr>
        <p:txBody>
          <a:bodyPr/>
          <a:lstStyle/>
          <a:p>
            <a:r>
              <a:rPr lang="ru-RU" dirty="0"/>
              <a:t>Критерии:</a:t>
            </a:r>
          </a:p>
          <a:p>
            <a:pPr>
              <a:buNone/>
            </a:pPr>
            <a:r>
              <a:rPr lang="ru-RU" dirty="0"/>
              <a:t>1)</a:t>
            </a:r>
            <a:r>
              <a:rPr lang="en-US" dirty="0"/>
              <a:t>U</a:t>
            </a:r>
            <a:r>
              <a:rPr lang="ru-RU" dirty="0" err="1"/>
              <a:t>вх</a:t>
            </a:r>
            <a:r>
              <a:rPr lang="ru-RU" dirty="0"/>
              <a:t> от 6 до 1000В         2)</a:t>
            </a:r>
            <a:r>
              <a:rPr lang="en-US" dirty="0"/>
              <a:t>q</a:t>
            </a:r>
            <a:r>
              <a:rPr lang="el-GR" dirty="0" smtClean="0">
                <a:ea typeface="Calibri" pitchFamily="34" charset="0"/>
                <a:cs typeface="Calibri" pitchFamily="34" charset="0"/>
              </a:rPr>
              <a:t>λ</a:t>
            </a:r>
            <a:r>
              <a:rPr lang="ru-RU" dirty="0" err="1">
                <a:ea typeface="Calibri" pitchFamily="34" charset="0"/>
                <a:cs typeface="Calibri" pitchFamily="34" charset="0"/>
              </a:rPr>
              <a:t>Е</a:t>
            </a:r>
            <a:r>
              <a:rPr lang="ru-RU" sz="1600" dirty="0" err="1" smtClean="0">
                <a:ea typeface="Calibri" pitchFamily="34" charset="0"/>
                <a:cs typeface="Calibri" pitchFamily="34" charset="0"/>
              </a:rPr>
              <a:t>пр</a:t>
            </a:r>
            <a:r>
              <a:rPr lang="en-US" dirty="0">
                <a:ea typeface="Calibri" pitchFamily="34" charset="0"/>
                <a:cs typeface="Calibri" pitchFamily="34" charset="0"/>
              </a:rPr>
              <a:t>≥</a:t>
            </a:r>
            <a:r>
              <a:rPr lang="en-US" dirty="0" err="1">
                <a:ea typeface="Calibri" pitchFamily="34" charset="0"/>
                <a:cs typeface="Calibri" pitchFamily="34" charset="0"/>
              </a:rPr>
              <a:t>Eg</a:t>
            </a:r>
            <a:r>
              <a:rPr lang="ru-RU" dirty="0">
                <a:ea typeface="Calibri" pitchFamily="34" charset="0"/>
                <a:cs typeface="Calibri" pitchFamily="34" charset="0"/>
              </a:rPr>
              <a:t>                </a:t>
            </a:r>
            <a:r>
              <a:rPr lang="en-US" dirty="0">
                <a:ea typeface="Calibri" pitchFamily="34" charset="0"/>
                <a:cs typeface="Calibri" pitchFamily="34" charset="0"/>
              </a:rPr>
              <a:t>3)W&gt;&gt;</a:t>
            </a:r>
            <a:r>
              <a:rPr lang="el-GR" dirty="0">
                <a:ea typeface="Calibri" pitchFamily="34" charset="0"/>
                <a:cs typeface="Calibri" pitchFamily="34" charset="0"/>
              </a:rPr>
              <a:t>λ</a:t>
            </a:r>
            <a:endParaRPr lang="ru-RU" dirty="0">
              <a:ea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dirty="0"/>
              <a:t>Коэффициент лавинного умножения:</a:t>
            </a:r>
          </a:p>
          <a:p>
            <a:pPr>
              <a:buNone/>
            </a:pPr>
            <a:endParaRPr lang="ru-RU" i="1" dirty="0"/>
          </a:p>
          <a:p>
            <a:pPr>
              <a:buNone/>
            </a:pPr>
            <a:endParaRPr lang="ru-RU" i="1" dirty="0"/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en-US" i="1" dirty="0"/>
              <a:t>U</a:t>
            </a:r>
            <a:r>
              <a:rPr lang="en-US" baseline="-25000" dirty="0">
                <a:sym typeface="Symbol" pitchFamily="18" charset="2"/>
              </a:rPr>
              <a:t></a:t>
            </a:r>
            <a:r>
              <a:rPr lang="ru-RU" dirty="0"/>
              <a:t> – напряжение </a:t>
            </a:r>
          </a:p>
          <a:p>
            <a:pPr>
              <a:buNone/>
            </a:pPr>
            <a:r>
              <a:rPr lang="ru-RU" dirty="0"/>
              <a:t>лавинного пробоя</a:t>
            </a:r>
          </a:p>
          <a:p>
            <a:pPr>
              <a:buNone/>
            </a:pPr>
            <a:r>
              <a:rPr lang="en-US" i="1" dirty="0"/>
              <a:t>U</a:t>
            </a:r>
            <a:r>
              <a:rPr lang="ru-RU" dirty="0"/>
              <a:t> – напряжение</a:t>
            </a:r>
          </a:p>
          <a:p>
            <a:pPr>
              <a:buNone/>
            </a:pPr>
            <a:r>
              <a:rPr lang="en-US" i="1" dirty="0"/>
              <a:t>n</a:t>
            </a:r>
            <a:r>
              <a:rPr lang="ru-RU" dirty="0"/>
              <a:t> – коэффициент, </a:t>
            </a:r>
          </a:p>
          <a:p>
            <a:pPr>
              <a:buNone/>
            </a:pPr>
            <a:r>
              <a:rPr lang="ru-RU" dirty="0"/>
              <a:t>равный 3 или 5 для </a:t>
            </a:r>
            <a:r>
              <a:rPr lang="en-US" dirty="0" err="1"/>
              <a:t>Ge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ru-RU" dirty="0"/>
              <a:t>или </a:t>
            </a:r>
            <a:r>
              <a:rPr lang="en-US" dirty="0"/>
              <a:t>Si</a:t>
            </a:r>
            <a:r>
              <a:rPr lang="ru-RU" dirty="0"/>
              <a:t> соответственно.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992888" cy="88356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Лавинный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пробой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492" y="3429000"/>
            <a:ext cx="5317930" cy="3791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448" y="5827466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755" y="5658498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899" y="5868048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617916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5816734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208" y="5816734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2" y="6051841"/>
            <a:ext cx="200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646547"/>
              </p:ext>
            </p:extLst>
          </p:nvPr>
        </p:nvGraphicFramePr>
        <p:xfrm>
          <a:off x="4297594" y="2132856"/>
          <a:ext cx="193058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6" imgW="1282680" imgH="736560" progId="Equation.3">
                  <p:embed/>
                </p:oleObj>
              </mc:Choice>
              <mc:Fallback>
                <p:oleObj name="Формула" r:id="rId6" imgW="1282680" imgH="73656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594" y="2132856"/>
                        <a:ext cx="1930588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07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71138E-6 L 0.0552 -1.71138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5521 -1.48148E-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7715200" cy="57606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Туннельный 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пробой (эффект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Зенера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 - электрический пробой p-n перехода, вызванный туннельным эффектом, то есть «просачиванием» электронов сквозь тонкий потенциальный барьер. При обратном смещении возникает перекрытие энергетических зон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вследствие чего электроны могут переходить из валентной зоны p-области в зону проводимости n-области.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523528"/>
          </a:xfrm>
        </p:spPr>
        <p:txBody>
          <a:bodyPr/>
          <a:lstStyle/>
          <a:p>
            <a:pPr algn="ctr"/>
            <a:r>
              <a:rPr lang="ru-RU" dirty="0" smtClean="0"/>
              <a:t>Туннельный пробой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140968"/>
            <a:ext cx="4152900" cy="297180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ст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423</TotalTime>
  <Words>484</Words>
  <Application>Microsoft Office PowerPoint</Application>
  <PresentationFormat>Экран (4:3)</PresentationFormat>
  <Paragraphs>93</Paragraphs>
  <Slides>14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Составная</vt:lpstr>
      <vt:lpstr>Microsoft Equation 3.0</vt:lpstr>
      <vt:lpstr>Варикапы, стабилитроны, туннельные диоды</vt:lpstr>
      <vt:lpstr>Варикапы</vt:lpstr>
      <vt:lpstr>Презентация PowerPoint</vt:lpstr>
      <vt:lpstr>Принцип работы варикапа</vt:lpstr>
      <vt:lpstr>Презентация PowerPoint</vt:lpstr>
      <vt:lpstr>Применение:</vt:lpstr>
      <vt:lpstr>Стабилитроны</vt:lpstr>
      <vt:lpstr>Лавинный пробой</vt:lpstr>
      <vt:lpstr>Туннельный пробой</vt:lpstr>
      <vt:lpstr>Туннельный диод</vt:lpstr>
      <vt:lpstr>ВАХ туннельного диода:</vt:lpstr>
      <vt:lpstr>Презентация PowerPoint</vt:lpstr>
      <vt:lpstr>Список литературы: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Варикапы, стабилитроны, туннельные диоды.</dc:title>
  <dc:creator>kirill</dc:creator>
  <cp:lastModifiedBy>kirill</cp:lastModifiedBy>
  <cp:revision>25</cp:revision>
  <dcterms:created xsi:type="dcterms:W3CDTF">2016-12-07T12:48:59Z</dcterms:created>
  <dcterms:modified xsi:type="dcterms:W3CDTF">2016-12-08T17:58:14Z</dcterms:modified>
</cp:coreProperties>
</file>