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  <p:sldMasterId id="2147483774" r:id="rId2"/>
  </p:sldMasterIdLst>
  <p:sldIdLst>
    <p:sldId id="256" r:id="rId3"/>
    <p:sldId id="257" r:id="rId4"/>
    <p:sldId id="260" r:id="rId5"/>
    <p:sldId id="261" r:id="rId6"/>
    <p:sldId id="262" r:id="rId7"/>
    <p:sldId id="259" r:id="rId8"/>
    <p:sldId id="263" r:id="rId9"/>
    <p:sldId id="258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40963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40964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40965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40966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40967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40968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</p:grpSp>
      <p:sp>
        <p:nvSpPr>
          <p:cNvPr id="4096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AF51BAB-DD5C-4A96-9D67-A73637AE70CA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5BB9495-5A7B-4B96-8375-8E5737C1450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09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4875D-830C-4109-9C5D-AC88069D51B9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B4E57-9379-43BE-9490-6F947D1B4F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44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C92D19-36F5-4E53-A490-69F05B0DD515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2A9FC-A0EE-46D7-AF82-D5EE684597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3356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23CC4-2658-47F9-A4AA-AC67857378E8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F7AD4-8C3E-4EC6-BC49-643E83044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549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5723F-36A4-4740-AC5F-08F56C86B95F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12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3E820-19D9-4B40-B12A-C859F55F0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414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3DA4F-DD9B-483C-8E5F-1C23FF6BBD98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C7F40-0E8B-44E4-A573-2A778B96F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5730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79EBA-C0C8-4EA5-8CDA-2F9A1D83EA61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1EDA-9C9D-469E-AE2E-33C6FAF29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499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7F19-F4D2-4A5F-A31B-EFC977CA0281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D8A4F-5FE9-4F71-A0C7-A10161D78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51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BA57C8-3B10-4D41-BC43-184FD9A6706F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1C2DF-8B64-4298-89C5-3F32043B3A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792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42700-A824-43F2-B2D3-A3EBBDA07E7E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6E880-BBCF-4EB3-A355-CFBCAC6EF1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79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99E730-FBA9-418B-8601-FCF586D97E26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25AA9A-D029-4B5A-89B4-930CC8E29D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647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BECF59-086A-4979-9284-D5454896AB2A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95454-CA0A-4A54-BA8C-F36AC91F05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749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491970-D4F6-4227-881B-FDB3C8549AAE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AEF5E-A42B-47E2-B728-17D8F25A88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183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C0E03F-43E2-4CCC-8B49-7827D9A32988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90107-2304-4F78-8803-8A51D6356E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752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021D0-E110-4A88-BF3C-903DA20274DD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5EDB8-0597-46B7-8497-B250329C9C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693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A7195F-8EEE-41BE-B49A-B7BB7DA7C787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7883E-9575-4CD5-B088-E3CB668988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525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9939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39940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39941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39942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itchFamily="18" charset="0"/>
              </a:endParaRPr>
            </a:p>
          </p:txBody>
        </p:sp>
      </p:grp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D0CA50C5-68ED-4872-BAAC-777C79CFB5F2}" type="datetimeFigureOut">
              <a:rPr lang="ru-RU" altLang="ru-RU"/>
              <a:pPr/>
              <a:t>22.03.2019</a:t>
            </a:fld>
            <a:endParaRPr lang="ru-RU" altLang="ru-RU"/>
          </a:p>
        </p:txBody>
      </p:sp>
      <p:sp>
        <p:nvSpPr>
          <p:cNvPr id="3994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B767E8D-B3BD-43B9-AF08-D547878C845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17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5" name="Дата 16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rtlCol="0"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0625D3-59A8-4ECE-A81D-46530A337283}" type="datetimeFigureOut">
              <a:rPr lang="ru-RU"/>
              <a:pPr>
                <a:defRPr/>
              </a:pPr>
              <a:t>22.03.2019</a:t>
            </a:fld>
            <a:endParaRPr lang="ru-RU"/>
          </a:p>
        </p:txBody>
      </p:sp>
      <p:sp>
        <p:nvSpPr>
          <p:cNvPr id="26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B8A471-47F2-44BB-AF34-0289C0B36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7" name="Нижний колонтитул 20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rtlCol="0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484979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B3B3C4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0C0C3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tudopedia.su/5_62010_vah-p-n--perehoda.html" TargetMode="External"/><Relationship Id="rId2" Type="http://schemas.openxmlformats.org/officeDocument/2006/relationships/hyperlink" Target="http://dssp.petrsu.ru/book/pdf/gurtov__solid_state_electronics__3_edition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jstonline.narod.ru/eltehonline/elteh_a0/elteh_a0b0/elteh_a0b0d.htm" TargetMode="External"/><Relationship Id="rId5" Type="http://schemas.openxmlformats.org/officeDocument/2006/relationships/hyperlink" Target="http://www.studfiles.ru/preview/1880799/" TargetMode="External"/><Relationship Id="rId4" Type="http://schemas.openxmlformats.org/officeDocument/2006/relationships/hyperlink" Target="http://electrono.ru/2-4-vah-ideal-nogo-p-n-perehoda-i-otlichiya-vah-real-nogo-dioda-tverdolob_elect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4500563" y="4437063"/>
            <a:ext cx="424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000"/>
              <a:t>Выполнил: студент  21314 у.г.</a:t>
            </a:r>
          </a:p>
          <a:p>
            <a:r>
              <a:rPr lang="ru-RU" altLang="ru-RU" sz="2000"/>
              <a:t>                     Ласточкин Иван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468313" y="1700213"/>
            <a:ext cx="7880350" cy="1631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ВАХ p-n перехода,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выпрямительный диод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64" t="26202" r="25014" b="28516"/>
          <a:stretch>
            <a:fillRect/>
          </a:stretch>
        </p:blipFill>
        <p:spPr bwMode="auto">
          <a:xfrm>
            <a:off x="179388" y="1125538"/>
            <a:ext cx="8534400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55875" y="188913"/>
            <a:ext cx="36004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Выпрямительный диод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7412" name="Прямоугольник 3"/>
          <p:cNvSpPr>
            <a:spLocks noChangeArrowheads="1"/>
          </p:cNvSpPr>
          <p:nvPr/>
        </p:nvSpPr>
        <p:spPr bwMode="auto">
          <a:xfrm>
            <a:off x="539750" y="5661025"/>
            <a:ext cx="7345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000" i="1"/>
              <a:t>Схема, иллюстрирующая выпрямление переменного тока с помощью диода.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09" t="16360" r="29723" b="5878"/>
          <a:stretch>
            <a:fillRect/>
          </a:stretch>
        </p:blipFill>
        <p:spPr bwMode="auto">
          <a:xfrm>
            <a:off x="1116013" y="188913"/>
            <a:ext cx="6624637" cy="633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20" t="55734" r="44788" b="29500"/>
          <a:stretch>
            <a:fillRect/>
          </a:stretch>
        </p:blipFill>
        <p:spPr bwMode="auto">
          <a:xfrm>
            <a:off x="611188" y="1412875"/>
            <a:ext cx="288131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4356100" y="1989138"/>
            <a:ext cx="396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000" i="1"/>
              <a:t>- Коэффициент выпрямления</a:t>
            </a: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20" t="39172" r="14246" b="45078"/>
          <a:stretch>
            <a:fillRect/>
          </a:stretch>
        </p:blipFill>
        <p:spPr bwMode="auto">
          <a:xfrm>
            <a:off x="179388" y="4149725"/>
            <a:ext cx="8496300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549275"/>
            <a:ext cx="8280400" cy="4092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  <a:cs typeface="+mn-cs"/>
              </a:rPr>
              <a:t>Список используемых ресурсов и литературы: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  <a:hlinkClick r:id="rId2"/>
              </a:rPr>
              <a:t>Учебное пособие: Гуртов В.А. "Твердотельная электроника". 3 издание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  <a:hlinkClick r:id="rId3"/>
              </a:rPr>
              <a:t>http://studopedia.su/5_62010_vah-p-n--perehoda.html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-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Студопедия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/ВАХ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p-n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перехода;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  <a:hlinkClick r:id="rId4"/>
              </a:rPr>
              <a:t>http://electrono.ru/2-4-vah-ideal-nogo-p-n-perehoda-i-otlichiya-vah-real-nogo-dioda-tverdolob_electr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- Электротехника/ВАХ идеального p-n-перехода и отличия ВАХ реального диода;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  <a:hlinkClick r:id="rId5"/>
              </a:rPr>
              <a:t>http://www.studfiles.ru/preview/1880799/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- Лекция о реальном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p-n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переходе;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  <a:hlinkClick r:id="rId6"/>
              </a:rPr>
              <a:t>http://jstonline.narod.ru/eltehonline/elteh_a0/elteh_a0b0/elteh_a0b0d.htm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- Емкость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p-n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перехода.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25" y="260350"/>
            <a:ext cx="6985000" cy="2305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Вольтамперной характеристикой (ВАХ) p-n-перехода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называется зависимость тока, протекающего через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p-n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 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переход от приложенного внешнего напряжения I =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f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(U)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9219" name="Рисунок 2" descr="image18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636838"/>
            <a:ext cx="5768975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" descr="http://www.studfiles.ru/html/2706/35/html_HOHwjvhCzj.wy0K/htmlconvd-0Tufwb_html_m187c72a3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60350"/>
            <a:ext cx="410527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5219700" y="620713"/>
            <a:ext cx="33131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000"/>
              <a:t>- Выражение для прямой ветви ВАХ перехода</a:t>
            </a:r>
          </a:p>
        </p:txBody>
      </p:sp>
      <p:pic>
        <p:nvPicPr>
          <p:cNvPr id="10244" name="Picture 4" descr="http://pandia.ru/text/78/425/images/image042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89138"/>
            <a:ext cx="42481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electrono.ru/wp-content/image_post/tverdolob_electr/pic39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89"/>
          <a:stretch>
            <a:fillRect/>
          </a:stretch>
        </p:blipFill>
        <p:spPr bwMode="auto">
          <a:xfrm>
            <a:off x="539750" y="908050"/>
            <a:ext cx="4776788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5148263" y="2276475"/>
            <a:ext cx="34559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400"/>
              <a:t>- Обратная ветвь ВАХ реальных диодов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ok-t.ru/studopedia/baza5/500631804293.files/image0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76250"/>
            <a:ext cx="7537450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513" y="620713"/>
            <a:ext cx="47529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Пробой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p-n 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перехода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650" y="2781300"/>
            <a:ext cx="324008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Электрический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8625" y="2781300"/>
            <a:ext cx="26638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Тепловой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484438" y="1341438"/>
            <a:ext cx="792162" cy="1366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795963" y="1341438"/>
            <a:ext cx="792162" cy="1366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84213" y="5084763"/>
            <a:ext cx="23749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Лавинный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4300" y="4797425"/>
            <a:ext cx="280828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Туннельный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63713" y="3429000"/>
            <a:ext cx="0" cy="165576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779838" y="3429000"/>
            <a:ext cx="863600" cy="12954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" descr="afa14e46d12dc54142f36362e056c16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88913"/>
            <a:ext cx="6735762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3995738" y="692150"/>
            <a:ext cx="0" cy="4465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908175" y="3860800"/>
            <a:ext cx="48958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уга 6"/>
          <p:cNvSpPr/>
          <p:nvPr/>
        </p:nvSpPr>
        <p:spPr>
          <a:xfrm rot="5400000">
            <a:off x="2232025" y="1952626"/>
            <a:ext cx="2376487" cy="1871662"/>
          </a:xfrm>
          <a:prstGeom prst="arc">
            <a:avLst>
              <a:gd name="adj1" fmla="val 1667071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0"/>
          </p:cNvCxnSpPr>
          <p:nvPr/>
        </p:nvCxnSpPr>
        <p:spPr>
          <a:xfrm flipV="1">
            <a:off x="4349750" y="1196975"/>
            <a:ext cx="222250" cy="1820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2"/>
          </p:cNvCxnSpPr>
          <p:nvPr/>
        </p:nvCxnSpPr>
        <p:spPr>
          <a:xfrm flipH="1">
            <a:off x="1979613" y="4076700"/>
            <a:ext cx="14398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7" name="TextBox 15"/>
          <p:cNvSpPr txBox="1">
            <a:spLocks noChangeArrowheads="1"/>
          </p:cNvSpPr>
          <p:nvPr/>
        </p:nvSpPr>
        <p:spPr bwMode="auto">
          <a:xfrm>
            <a:off x="3419475" y="549275"/>
            <a:ext cx="3603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US" altLang="ru-RU" sz="2800"/>
              <a:t>J</a:t>
            </a:r>
            <a:endParaRPr lang="ru-RU" altLang="ru-RU" sz="2800"/>
          </a:p>
        </p:txBody>
      </p:sp>
      <p:sp>
        <p:nvSpPr>
          <p:cNvPr id="15368" name="TextBox 16"/>
          <p:cNvSpPr txBox="1">
            <a:spLocks noChangeArrowheads="1"/>
          </p:cNvSpPr>
          <p:nvPr/>
        </p:nvSpPr>
        <p:spPr bwMode="auto">
          <a:xfrm>
            <a:off x="6588125" y="3933825"/>
            <a:ext cx="647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US" altLang="ru-RU" sz="2400"/>
              <a:t>V</a:t>
            </a:r>
            <a:r>
              <a:rPr lang="en-US" altLang="ru-RU" sz="1200"/>
              <a:t>G</a:t>
            </a:r>
            <a:endParaRPr lang="ru-RU" altLang="ru-RU" sz="3600"/>
          </a:p>
        </p:txBody>
      </p:sp>
      <p:sp>
        <p:nvSpPr>
          <p:cNvPr id="15369" name="TextBox 17"/>
          <p:cNvSpPr txBox="1">
            <a:spLocks noChangeArrowheads="1"/>
          </p:cNvSpPr>
          <p:nvPr/>
        </p:nvSpPr>
        <p:spPr bwMode="auto">
          <a:xfrm>
            <a:off x="4859338" y="1844675"/>
            <a:ext cx="295275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US" altLang="ru-RU" sz="3200">
                <a:latin typeface="Calibri" pitchFamily="34" charset="0"/>
              </a:rPr>
              <a:t>J=J</a:t>
            </a:r>
            <a:r>
              <a:rPr lang="en-US" altLang="ru-RU">
                <a:latin typeface="Calibri" pitchFamily="34" charset="0"/>
              </a:rPr>
              <a:t>pD</a:t>
            </a:r>
            <a:r>
              <a:rPr lang="en-US" altLang="ru-RU" sz="3200">
                <a:latin typeface="Calibri" pitchFamily="34" charset="0"/>
              </a:rPr>
              <a:t>+J</a:t>
            </a:r>
            <a:r>
              <a:rPr lang="en-US" altLang="ru-RU">
                <a:latin typeface="Calibri" pitchFamily="34" charset="0"/>
              </a:rPr>
              <a:t>nD</a:t>
            </a:r>
          </a:p>
          <a:p>
            <a:r>
              <a:rPr lang="ru-RU" altLang="ru-RU" i="1">
                <a:latin typeface="Calibri" pitchFamily="34" charset="0"/>
              </a:rPr>
              <a:t>диффузионный ток</a:t>
            </a:r>
            <a:endParaRPr lang="ru-RU" altLang="ru-RU" sz="2000" i="1">
              <a:latin typeface="Calibri" pitchFamily="34" charset="0"/>
            </a:endParaRPr>
          </a:p>
        </p:txBody>
      </p:sp>
      <p:sp>
        <p:nvSpPr>
          <p:cNvPr id="15370" name="TextBox 18"/>
          <p:cNvSpPr txBox="1">
            <a:spLocks noChangeArrowheads="1"/>
          </p:cNvSpPr>
          <p:nvPr/>
        </p:nvSpPr>
        <p:spPr bwMode="auto">
          <a:xfrm>
            <a:off x="1619250" y="4365625"/>
            <a:ext cx="1779588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US" altLang="ru-RU" sz="3200">
                <a:latin typeface="Calibri" pitchFamily="34" charset="0"/>
              </a:rPr>
              <a:t>J=J</a:t>
            </a:r>
            <a:r>
              <a:rPr lang="en-US" altLang="ru-RU">
                <a:latin typeface="Calibri" pitchFamily="34" charset="0"/>
              </a:rPr>
              <a:t>pE</a:t>
            </a:r>
            <a:r>
              <a:rPr lang="en-US" altLang="ru-RU" sz="3200">
                <a:latin typeface="Calibri" pitchFamily="34" charset="0"/>
              </a:rPr>
              <a:t>+J</a:t>
            </a:r>
            <a:r>
              <a:rPr lang="en-US" altLang="ru-RU">
                <a:latin typeface="Calibri" pitchFamily="34" charset="0"/>
              </a:rPr>
              <a:t>nE</a:t>
            </a:r>
          </a:p>
          <a:p>
            <a:r>
              <a:rPr lang="ru-RU" altLang="ru-RU" i="1">
                <a:latin typeface="Calibri" pitchFamily="34" charset="0"/>
              </a:rPr>
              <a:t>дрейфовый ток</a:t>
            </a:r>
            <a:endParaRPr lang="ru-RU" altLang="ru-RU" sz="2000" i="1">
              <a:latin typeface="Calibri" pitchFamily="34" charset="0"/>
            </a:endParaRPr>
          </a:p>
          <a:p>
            <a:endParaRPr lang="ru-RU" altLang="ru-RU"/>
          </a:p>
        </p:txBody>
      </p:sp>
      <p:sp>
        <p:nvSpPr>
          <p:cNvPr id="15371" name="TextBox 19"/>
          <p:cNvSpPr txBox="1">
            <a:spLocks noChangeArrowheads="1"/>
          </p:cNvSpPr>
          <p:nvPr/>
        </p:nvSpPr>
        <p:spPr bwMode="auto">
          <a:xfrm>
            <a:off x="250825" y="188913"/>
            <a:ext cx="44656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400"/>
              <a:t>ВАХ идеального </a:t>
            </a:r>
            <a:r>
              <a:rPr lang="en-US" altLang="ru-RU" sz="2400"/>
              <a:t>p-n</a:t>
            </a:r>
            <a:r>
              <a:rPr lang="ru-RU" altLang="ru-RU" sz="2400"/>
              <a:t> перехода:</a:t>
            </a:r>
          </a:p>
        </p:txBody>
      </p:sp>
      <p:sp>
        <p:nvSpPr>
          <p:cNvPr id="1537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endParaRPr lang="ru-RU" altLang="ru-RU"/>
          </a:p>
        </p:txBody>
      </p:sp>
      <p:pic>
        <p:nvPicPr>
          <p:cNvPr id="153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5805488"/>
            <a:ext cx="299561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Rectangle 3"/>
          <p:cNvSpPr>
            <a:spLocks noChangeArrowheads="1"/>
          </p:cNvSpPr>
          <p:nvPr/>
        </p:nvSpPr>
        <p:spPr bwMode="auto">
          <a:xfrm>
            <a:off x="457200" y="9810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2771775" y="476250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400" i="1"/>
              <a:t>С = С</a:t>
            </a:r>
            <a:r>
              <a:rPr lang="ru-RU" altLang="ru-RU" sz="2400" i="1" baseline="-25000"/>
              <a:t>бар</a:t>
            </a:r>
            <a:r>
              <a:rPr lang="ru-RU" altLang="ru-RU" sz="2400" i="1"/>
              <a:t> + С</a:t>
            </a:r>
            <a:r>
              <a:rPr lang="ru-RU" altLang="ru-RU" sz="2400" i="1" baseline="-25000"/>
              <a:t>диф</a:t>
            </a:r>
            <a:r>
              <a:rPr lang="ru-RU" altLang="ru-RU" sz="2400" i="1"/>
              <a:t> + С</a:t>
            </a:r>
            <a:r>
              <a:rPr lang="ru-RU" altLang="ru-RU" sz="2400" i="1" baseline="-25000"/>
              <a:t>корп</a:t>
            </a:r>
            <a:endParaRPr lang="ru-RU" altLang="ru-RU" sz="2400"/>
          </a:p>
        </p:txBody>
      </p:sp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179388" y="1412875"/>
            <a:ext cx="4105275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000" i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Барьерная</a:t>
            </a:r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емкость определяется как</a:t>
            </a:r>
            <a:endParaRPr lang="ru-RU" altLang="ru-RU" sz="2000">
              <a:latin typeface="Arial" charset="0"/>
            </a:endParaRPr>
          </a:p>
          <a:p>
            <a:pPr eaLnBrk="0" hangingPunct="0"/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0" hangingPunct="0"/>
            <a:endParaRPr lang="ru-RU" altLang="ru-RU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altLang="ru-RU">
              <a:latin typeface="Arial" charset="0"/>
            </a:endParaRPr>
          </a:p>
          <a:p>
            <a:pPr eaLnBrk="0" hangingPunct="0"/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равна</a:t>
            </a:r>
            <a:endParaRPr lang="ru-RU" altLang="ru-RU" sz="2000">
              <a:latin typeface="Arial" charset="0"/>
            </a:endParaRPr>
          </a:p>
          <a:p>
            <a:pPr eaLnBrk="0" hangingPunct="0"/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0" hangingPunct="0"/>
            <a:endParaRPr lang="ru-RU" altLang="ru-RU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altLang="ru-RU">
              <a:latin typeface="Arial" charset="0"/>
            </a:endParaRPr>
          </a:p>
          <a:p>
            <a:pPr eaLnBrk="0" hangingPunct="0"/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где S</a:t>
            </a:r>
            <a:r>
              <a:rPr lang="ru-RU" altLang="ru-RU" sz="2000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пер</a:t>
            </a:r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– площадь перехода.</a:t>
            </a:r>
          </a:p>
        </p:txBody>
      </p:sp>
      <p:pic>
        <p:nvPicPr>
          <p:cNvPr id="16388" name="Picture 2" descr="http://jstonline.narod.ru/eltehonline/elteh_a0/images/image0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060575"/>
            <a:ext cx="11382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3" descr="http://jstonline.narod.ru/eltehonline/elteh_a0/images/image01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68638"/>
            <a:ext cx="2376488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4643438" y="3106738"/>
            <a:ext cx="4284662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>
              <a:latin typeface="Arial" charset="0"/>
            </a:endParaRPr>
          </a:p>
          <a:p>
            <a:pPr eaLnBrk="0" hangingPunct="0"/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где  </a:t>
            </a:r>
            <a:r>
              <a:rPr lang="el-GR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время жизни носителей для толстой базы или среднее время пролета для тонкой базы.</a:t>
            </a:r>
          </a:p>
        </p:txBody>
      </p:sp>
      <p:pic>
        <p:nvPicPr>
          <p:cNvPr id="16391" name="Picture 5" descr="http://jstonline.narod.ru/eltehonline/elteh_a0/images/image01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133600"/>
            <a:ext cx="1800225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Box 8"/>
          <p:cNvSpPr txBox="1">
            <a:spLocks noChangeArrowheads="1"/>
          </p:cNvSpPr>
          <p:nvPr/>
        </p:nvSpPr>
        <p:spPr bwMode="auto">
          <a:xfrm>
            <a:off x="4572000" y="1484313"/>
            <a:ext cx="3744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ru-RU" altLang="ru-RU" sz="2000" i="1" u="sng">
                <a:latin typeface="Times New Roman" pitchFamily="18" charset="0"/>
                <a:cs typeface="Times New Roman" pitchFamily="18" charset="0"/>
              </a:rPr>
              <a:t>Диффузионная </a:t>
            </a: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емкость</a:t>
            </a:r>
            <a:endParaRPr lang="ru-RU" altLang="ru-RU" sz="2000" i="1" u="sng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Эркер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7_Эркер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347</TotalTime>
  <Words>153</Words>
  <Application>Microsoft Office PowerPoint</Application>
  <PresentationFormat>Экран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Century Schoolbook</vt:lpstr>
      <vt:lpstr>Arial</vt:lpstr>
      <vt:lpstr>Wingdings</vt:lpstr>
      <vt:lpstr>Wingdings 2</vt:lpstr>
      <vt:lpstr>Calibri</vt:lpstr>
      <vt:lpstr>Times New Roman</vt:lpstr>
      <vt:lpstr>Водяные знаки</vt:lpstr>
      <vt:lpstr>7_Эркер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Алина Данилова</dc:creator>
  <cp:lastModifiedBy>artamonov</cp:lastModifiedBy>
  <cp:revision>30</cp:revision>
  <dcterms:created xsi:type="dcterms:W3CDTF">2016-12-06T07:36:23Z</dcterms:created>
  <dcterms:modified xsi:type="dcterms:W3CDTF">2019-03-22T07:45:40Z</dcterms:modified>
</cp:coreProperties>
</file>