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70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6" r:id="rId16"/>
    <p:sldId id="268" r:id="rId17"/>
    <p:sldId id="271" r:id="rId18"/>
    <p:sldId id="272" r:id="rId19"/>
    <p:sldId id="273" r:id="rId20"/>
    <p:sldId id="274" r:id="rId21"/>
    <p:sldId id="275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16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CDD0-37B5-4948-A40C-FE887384D485}" type="datetimeFigureOut">
              <a:rPr lang="ru-RU" smtClean="0"/>
              <a:t>15.12.2016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03856-4512-426F-9FCD-E848F1CF61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CDD0-37B5-4948-A40C-FE887384D485}" type="datetimeFigureOut">
              <a:rPr lang="ru-RU" smtClean="0"/>
              <a:t>15.12.2016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03856-4512-426F-9FCD-E848F1CF61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CDD0-37B5-4948-A40C-FE887384D485}" type="datetimeFigureOut">
              <a:rPr lang="ru-RU" smtClean="0"/>
              <a:t>15.12.2016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03856-4512-426F-9FCD-E848F1CF61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CDD0-37B5-4948-A40C-FE887384D485}" type="datetimeFigureOut">
              <a:rPr lang="ru-RU" smtClean="0"/>
              <a:t>15.12.2016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03856-4512-426F-9FCD-E848F1CF61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CDD0-37B5-4948-A40C-FE887384D485}" type="datetimeFigureOut">
              <a:rPr lang="ru-RU" smtClean="0"/>
              <a:t>15.12.2016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03856-4512-426F-9FCD-E848F1CF61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CDD0-37B5-4948-A40C-FE887384D485}" type="datetimeFigureOut">
              <a:rPr lang="ru-RU" smtClean="0"/>
              <a:t>15.12.2016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03856-4512-426F-9FCD-E848F1CF61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CDD0-37B5-4948-A40C-FE887384D485}" type="datetimeFigureOut">
              <a:rPr lang="ru-RU" smtClean="0"/>
              <a:t>15.12.2016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03856-4512-426F-9FCD-E848F1CF61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CDD0-37B5-4948-A40C-FE887384D485}" type="datetimeFigureOut">
              <a:rPr lang="ru-RU" smtClean="0"/>
              <a:t>15.12.2016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03856-4512-426F-9FCD-E848F1CF61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CDD0-37B5-4948-A40C-FE887384D485}" type="datetimeFigureOut">
              <a:rPr lang="ru-RU" smtClean="0"/>
              <a:t>15.12.2016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03856-4512-426F-9FCD-E848F1CF61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CDD0-37B5-4948-A40C-FE887384D485}" type="datetimeFigureOut">
              <a:rPr lang="ru-RU" smtClean="0"/>
              <a:t>15.12.2016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03856-4512-426F-9FCD-E848F1CF61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FCDD0-37B5-4948-A40C-FE887384D485}" type="datetimeFigureOut">
              <a:rPr lang="ru-RU" smtClean="0"/>
              <a:t>15.12.2016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03856-4512-426F-9FCD-E848F1CF61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FCDD0-37B5-4948-A40C-FE887384D485}" type="datetimeFigureOut">
              <a:rPr lang="ru-RU" smtClean="0"/>
              <a:t>15.12.2016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03856-4512-426F-9FCD-E848F1CF61E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/>
          <a:lstStyle/>
          <a:p>
            <a:r>
              <a:rPr lang="ru-RU" dirty="0" smtClean="0"/>
              <a:t>Светодиоды и полупроводниковые лазеры.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4941168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ru-RU" sz="2000" u="sng" dirty="0" smtClean="0">
                <a:solidFill>
                  <a:schemeClr val="tx1"/>
                </a:solidFill>
              </a:rPr>
              <a:t>Выполнила: Костина Елизавета </a:t>
            </a:r>
          </a:p>
          <a:p>
            <a:pPr algn="r"/>
            <a:r>
              <a:rPr lang="ru-RU" sz="2000" u="sng" dirty="0" smtClean="0">
                <a:solidFill>
                  <a:schemeClr val="tx1"/>
                </a:solidFill>
              </a:rPr>
              <a:t>Группа 21313.</a:t>
            </a:r>
            <a:endParaRPr lang="ru-RU" sz="2000" u="sng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60432" y="616530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/>
              <a:t>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Светодиоды видимого диапазона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В светодиодах используют полупроводниковые структуры с плоской геометрией. Прямозонные светодиоды (красные) формируются на подложках </a:t>
            </a:r>
            <a:r>
              <a:rPr lang="ru-RU" dirty="0" err="1" smtClean="0"/>
              <a:t>GaAs</a:t>
            </a:r>
            <a:r>
              <a:rPr lang="ru-RU" dirty="0" smtClean="0"/>
              <a:t>, </a:t>
            </a:r>
            <a:r>
              <a:rPr lang="ru-RU" dirty="0" err="1" smtClean="0"/>
              <a:t>непрямозонные</a:t>
            </a:r>
            <a:r>
              <a:rPr lang="ru-RU" dirty="0" smtClean="0"/>
              <a:t> (оранжевые, желтые и зеленые) – на подложках </a:t>
            </a:r>
            <a:r>
              <a:rPr lang="ru-RU" dirty="0" err="1" smtClean="0"/>
              <a:t>GaP</a:t>
            </a:r>
            <a:r>
              <a:rPr lang="ru-RU" dirty="0" smtClean="0"/>
              <a:t>. При использовании подложки </a:t>
            </a:r>
            <a:r>
              <a:rPr lang="ru-RU" dirty="0" err="1" smtClean="0"/>
              <a:t>GaAs</a:t>
            </a:r>
            <a:r>
              <a:rPr lang="ru-RU" dirty="0" smtClean="0"/>
              <a:t> на нее наращивается переходный слой GaAs</a:t>
            </a:r>
            <a:r>
              <a:rPr lang="ru-RU" baseline="-25000" dirty="0" smtClean="0"/>
              <a:t>1–</a:t>
            </a:r>
            <a:r>
              <a:rPr lang="ru-RU" baseline="-25000" dirty="0" err="1" smtClean="0"/>
              <a:t>x</a:t>
            </a:r>
            <a:r>
              <a:rPr lang="ru-RU" dirty="0" err="1" smtClean="0"/>
              <a:t>P</a:t>
            </a:r>
            <a:r>
              <a:rPr lang="ru-RU" baseline="-25000" dirty="0" err="1" smtClean="0"/>
              <a:t>x</a:t>
            </a:r>
            <a:r>
              <a:rPr lang="ru-RU" dirty="0" smtClean="0"/>
              <a:t> с переменным составом (</a:t>
            </a:r>
            <a:r>
              <a:rPr lang="ru-RU" i="1" dirty="0" err="1" smtClean="0"/>
              <a:t>х</a:t>
            </a:r>
            <a:r>
              <a:rPr lang="ru-RU" dirty="0" smtClean="0"/>
              <a:t> изменяется в пределах 0–0,4), а затем слой GaAs</a:t>
            </a:r>
            <a:r>
              <a:rPr lang="ru-RU" baseline="-25000" dirty="0" smtClean="0"/>
              <a:t>1–</a:t>
            </a:r>
            <a:r>
              <a:rPr lang="ru-RU" baseline="-25000" dirty="0" err="1" smtClean="0"/>
              <a:t>x</a:t>
            </a:r>
            <a:r>
              <a:rPr lang="ru-RU" dirty="0" err="1" smtClean="0"/>
              <a:t>P</a:t>
            </a:r>
            <a:r>
              <a:rPr lang="ru-RU" baseline="-25000" dirty="0" err="1" smtClean="0"/>
              <a:t>x</a:t>
            </a:r>
            <a:r>
              <a:rPr lang="ru-RU" dirty="0" smtClean="0"/>
              <a:t> с постоянным составом.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460432" y="6165304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/>
              <a:t>10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8229600" cy="114300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Конструкции светодиодов (</a:t>
            </a:r>
            <a:r>
              <a:rPr lang="ru-RU" sz="2000" i="1" dirty="0" smtClean="0"/>
              <a:t>а</a:t>
            </a:r>
            <a:r>
              <a:rPr lang="ru-RU" sz="2000" dirty="0" smtClean="0"/>
              <a:t>), (</a:t>
            </a:r>
            <a:r>
              <a:rPr lang="ru-RU" sz="2000" i="1" dirty="0" smtClean="0"/>
              <a:t>б</a:t>
            </a:r>
            <a:r>
              <a:rPr lang="ru-RU" sz="2000" dirty="0" smtClean="0"/>
              <a:t>) и разрез трех светодиодов с различными типами корпусов: </a:t>
            </a:r>
            <a:r>
              <a:rPr lang="ru-RU" sz="2000" i="1" dirty="0" smtClean="0"/>
              <a:t>в</a:t>
            </a:r>
            <a:r>
              <a:rPr lang="ru-RU" sz="2000" dirty="0" smtClean="0"/>
              <a:t>) полусфера, </a:t>
            </a:r>
            <a:r>
              <a:rPr lang="ru-RU" sz="2000" i="1" dirty="0" smtClean="0"/>
              <a:t>г</a:t>
            </a:r>
            <a:r>
              <a:rPr lang="ru-RU" sz="2000" dirty="0" smtClean="0"/>
              <a:t>) усеченная сфера, </a:t>
            </a:r>
            <a:r>
              <a:rPr lang="ru-RU" sz="2000" i="1" dirty="0" err="1" smtClean="0"/>
              <a:t>д</a:t>
            </a:r>
            <a:r>
              <a:rPr lang="ru-RU" sz="2000" dirty="0" smtClean="0"/>
              <a:t>) параболоид</a:t>
            </a:r>
            <a:endParaRPr lang="ru-RU" sz="2000" dirty="0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92696"/>
            <a:ext cx="4320480" cy="2001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764704"/>
            <a:ext cx="3888432" cy="1923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91680" y="2636912"/>
            <a:ext cx="5976639" cy="233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8460432" y="6165304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/>
              <a:t>11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Светодиоды инфракрасного диапазона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sz="3600" b="1" i="1" dirty="0" smtClean="0"/>
              <a:t>Области применения светодиодов </a:t>
            </a:r>
            <a:r>
              <a:rPr lang="ru-RU" sz="3600" b="1" i="1" dirty="0" err="1" smtClean="0"/>
              <a:t>ИК-излучения</a:t>
            </a:r>
            <a:r>
              <a:rPr lang="ru-RU" sz="3600" b="1" i="1" dirty="0" smtClean="0"/>
              <a:t>:</a:t>
            </a:r>
          </a:p>
          <a:p>
            <a:pPr algn="just"/>
            <a:r>
              <a:rPr lang="ru-RU" sz="3600" dirty="0" smtClean="0"/>
              <a:t>оптоэлектронные устройства коммутации;</a:t>
            </a:r>
          </a:p>
          <a:p>
            <a:pPr algn="just"/>
            <a:r>
              <a:rPr lang="ru-RU" sz="3600" dirty="0" smtClean="0"/>
              <a:t>оптические линии связи;</a:t>
            </a:r>
          </a:p>
          <a:p>
            <a:pPr algn="just"/>
            <a:r>
              <a:rPr lang="ru-RU" sz="3600" dirty="0" smtClean="0"/>
              <a:t>системы дистанционного управления.</a:t>
            </a:r>
          </a:p>
          <a:p>
            <a:pPr algn="just">
              <a:buNone/>
            </a:pPr>
            <a:endParaRPr lang="ru-RU" sz="3600" dirty="0" smtClean="0"/>
          </a:p>
          <a:p>
            <a:pPr algn="just">
              <a:buNone/>
            </a:pPr>
            <a:r>
              <a:rPr lang="ru-RU" sz="3600" dirty="0" smtClean="0"/>
              <a:t>Наиболее распространенный в настоящее время инфракрасный источник – это светодиод на основе </a:t>
            </a:r>
            <a:r>
              <a:rPr lang="ru-RU" sz="3600" dirty="0" err="1" smtClean="0"/>
              <a:t>GaAs</a:t>
            </a:r>
            <a:r>
              <a:rPr lang="ru-RU" sz="3600" dirty="0" smtClean="0"/>
              <a:t> (</a:t>
            </a:r>
            <a:r>
              <a:rPr lang="ru-RU" sz="3600" dirty="0" err="1" smtClean="0"/>
              <a:t>λ </a:t>
            </a:r>
            <a:r>
              <a:rPr lang="ru-RU" sz="3600" dirty="0" smtClean="0"/>
              <a:t>= 0,9 мкм).</a:t>
            </a:r>
          </a:p>
          <a:p>
            <a:pPr algn="just">
              <a:buNone/>
            </a:pPr>
            <a:r>
              <a:rPr lang="ru-RU" sz="3600" dirty="0" smtClean="0"/>
              <a:t>Также в </a:t>
            </a:r>
            <a:r>
              <a:rPr lang="ru-RU" sz="3600" dirty="0" err="1" smtClean="0"/>
              <a:t>ИК-светодиодах</a:t>
            </a:r>
            <a:r>
              <a:rPr lang="ru-RU" sz="3600" dirty="0" smtClean="0"/>
              <a:t> используется твердый раствор переменного состава </a:t>
            </a:r>
            <a:r>
              <a:rPr lang="ru-RU" sz="3600" dirty="0" err="1" smtClean="0"/>
              <a:t>GaInAsP</a:t>
            </a:r>
            <a:r>
              <a:rPr lang="ru-RU" sz="3600" dirty="0" smtClean="0"/>
              <a:t> (</a:t>
            </a:r>
            <a:r>
              <a:rPr lang="ru-RU" sz="3600" dirty="0" err="1" smtClean="0"/>
              <a:t>λ </a:t>
            </a:r>
            <a:r>
              <a:rPr lang="ru-RU" sz="3600" dirty="0" smtClean="0"/>
              <a:t>= 1,0–1,3 мкм), наиболее популярный Ga</a:t>
            </a:r>
            <a:r>
              <a:rPr lang="ru-RU" sz="3600" baseline="-25000" dirty="0" smtClean="0"/>
              <a:t>0,28</a:t>
            </a:r>
            <a:r>
              <a:rPr lang="ru-RU" sz="3600" dirty="0" smtClean="0"/>
              <a:t>In</a:t>
            </a:r>
            <a:r>
              <a:rPr lang="ru-RU" sz="3600" baseline="-25000" dirty="0" smtClean="0"/>
              <a:t>0,72</a:t>
            </a:r>
            <a:r>
              <a:rPr lang="ru-RU" sz="3600" dirty="0" smtClean="0"/>
              <a:t>As</a:t>
            </a:r>
            <a:r>
              <a:rPr lang="ru-RU" sz="3600" baseline="-25000" dirty="0" smtClean="0"/>
              <a:t>0,6</a:t>
            </a:r>
            <a:r>
              <a:rPr lang="ru-RU" sz="3600" dirty="0" smtClean="0"/>
              <a:t>P</a:t>
            </a:r>
            <a:r>
              <a:rPr lang="ru-RU" sz="3600" baseline="-25000" dirty="0" smtClean="0"/>
              <a:t>0,4</a:t>
            </a:r>
            <a:r>
              <a:rPr lang="ru-RU" sz="3600" dirty="0" smtClean="0"/>
              <a:t> (</a:t>
            </a:r>
            <a:r>
              <a:rPr lang="ru-RU" sz="3600" dirty="0" err="1" smtClean="0"/>
              <a:t>λ </a:t>
            </a:r>
            <a:r>
              <a:rPr lang="ru-RU" sz="3600" dirty="0" smtClean="0"/>
              <a:t>= 1,26 мкм).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460432" y="6165304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/>
              <a:t>12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 err="1" smtClean="0"/>
              <a:t>Голубые</a:t>
            </a:r>
            <a:r>
              <a:rPr lang="ru-RU" sz="3600" dirty="0" smtClean="0"/>
              <a:t> светодиоды коротковолнового диапазона на соединениях нитрида галлия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ru-RU" sz="2400" dirty="0"/>
              <a:t>Нитриды элементов третьей группы (</a:t>
            </a:r>
            <a:r>
              <a:rPr lang="ru-RU" sz="2400" dirty="0" err="1"/>
              <a:t>GaN</a:t>
            </a:r>
            <a:r>
              <a:rPr lang="ru-RU" sz="2400" dirty="0"/>
              <a:t>, </a:t>
            </a:r>
            <a:r>
              <a:rPr lang="ru-RU" sz="2400" dirty="0" err="1"/>
              <a:t>AlN</a:t>
            </a:r>
            <a:r>
              <a:rPr lang="ru-RU" sz="2400" dirty="0"/>
              <a:t>, </a:t>
            </a:r>
            <a:r>
              <a:rPr lang="ru-RU" sz="2400" dirty="0" err="1"/>
              <a:t>InN</a:t>
            </a:r>
            <a:r>
              <a:rPr lang="ru-RU" sz="2400" dirty="0"/>
              <a:t>) и тройные соединения на их основе являются </a:t>
            </a:r>
            <a:r>
              <a:rPr lang="ru-RU" sz="2400" dirty="0" err="1"/>
              <a:t>широкозонными</a:t>
            </a:r>
            <a:r>
              <a:rPr lang="ru-RU" sz="2400" dirty="0"/>
              <a:t> полупроводниками с прямыми оптическими переходами.</a:t>
            </a:r>
          </a:p>
          <a:p>
            <a:pPr>
              <a:buNone/>
              <a:defRPr/>
            </a:pPr>
            <a:endParaRPr lang="ru-RU" sz="2400" dirty="0"/>
          </a:p>
          <a:p>
            <a:pPr>
              <a:buNone/>
              <a:defRPr/>
            </a:pPr>
            <a:r>
              <a:rPr lang="ru-RU" sz="2400" dirty="0"/>
              <a:t>Особенности светодиодов на основе </a:t>
            </a:r>
            <a:r>
              <a:rPr lang="ru-RU" sz="2400" dirty="0" err="1"/>
              <a:t>гетероструктуры</a:t>
            </a:r>
            <a:r>
              <a:rPr lang="ru-RU" sz="2400" dirty="0"/>
              <a:t> </a:t>
            </a:r>
            <a:r>
              <a:rPr lang="ru-RU" sz="2400" dirty="0" err="1"/>
              <a:t>InGaN</a:t>
            </a:r>
            <a:r>
              <a:rPr lang="ru-RU" sz="2400" dirty="0"/>
              <a:t>/</a:t>
            </a:r>
            <a:r>
              <a:rPr lang="ru-RU" sz="2400" dirty="0" err="1"/>
              <a:t>GaN</a:t>
            </a:r>
            <a:r>
              <a:rPr lang="ru-RU" sz="2400" dirty="0"/>
              <a:t>:</a:t>
            </a:r>
          </a:p>
          <a:p>
            <a:pPr marL="457200" indent="-457200">
              <a:buFont typeface="+mj-lt"/>
              <a:buAutoNum type="arabicParenR"/>
              <a:defRPr/>
            </a:pPr>
            <a:r>
              <a:rPr lang="ru-RU" sz="2400" dirty="0"/>
              <a:t>высокая интенсивность люминесценции, достигающая 2–3 кд;</a:t>
            </a:r>
          </a:p>
          <a:p>
            <a:pPr marL="457200" indent="-457200">
              <a:buFont typeface="+mj-lt"/>
              <a:buAutoNum type="arabicParenR"/>
              <a:defRPr/>
            </a:pPr>
            <a:r>
              <a:rPr lang="ru-RU" sz="2400" dirty="0"/>
              <a:t>высокое значение квантового выхода </a:t>
            </a:r>
            <a:r>
              <a:rPr lang="ru-RU" sz="2400" dirty="0" err="1"/>
              <a:t>η </a:t>
            </a:r>
            <a:r>
              <a:rPr lang="ru-RU" sz="2400" dirty="0"/>
              <a:t>= 5,4 </a:t>
            </a:r>
            <a:r>
              <a:rPr lang="ru-RU" sz="2400" dirty="0" smtClean="0"/>
              <a:t>%.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460432" y="6165304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/>
              <a:t>13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Внутренний слой </a:t>
            </a:r>
            <a:r>
              <a:rPr lang="ru-RU" sz="1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InGaN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имеет меньшую ширину запрещенной зоны, чем наружный слой </a:t>
            </a:r>
            <a:r>
              <a:rPr lang="ru-RU" sz="1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GaN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поэтому верхний электрод является прозрачным для оптического излучения видимого диапазона.</a:t>
            </a:r>
            <a:b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синих светодиодах на основе соединений </a:t>
            </a:r>
            <a:r>
              <a:rPr lang="ru-RU" sz="1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GaN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используется активный слой In</a:t>
            </a:r>
            <a:r>
              <a:rPr lang="ru-RU" sz="18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0,06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</a:t>
            </a:r>
            <a:r>
              <a:rPr lang="ru-RU" sz="18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0,94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N, легированный цинком. В зеленых светодиодах активный слой толщиной 3 нм имеет состав In</a:t>
            </a:r>
            <a:r>
              <a:rPr lang="ru-RU" sz="18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0,2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</a:t>
            </a:r>
            <a:r>
              <a:rPr lang="ru-RU" sz="18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0,8</a:t>
            </a:r>
            <a:r>
              <a:rPr lang="ru-RU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N.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60648"/>
            <a:ext cx="5355471" cy="3984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8460432" y="6165304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/>
              <a:t>14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Применение светодиодов:</a:t>
            </a:r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340768"/>
            <a:ext cx="7217278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8460432" y="6165304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/>
              <a:t>15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Полупроводниковые лазеры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  <a:defRPr/>
            </a:pPr>
            <a:r>
              <a:rPr lang="ru-RU" sz="3000" dirty="0"/>
              <a:t>Полупроводниковым лазером называют оптоэлектронное устройство, генерирующее когерентное излучение при пропускании через него электрического тока. Другими словами, лазер – это тот же светодиод, который генерирует когерентное излучение.</a:t>
            </a:r>
          </a:p>
          <a:p>
            <a:pPr algn="just">
              <a:buNone/>
              <a:defRPr/>
            </a:pPr>
            <a:endParaRPr lang="ru-RU" sz="3000" dirty="0"/>
          </a:p>
          <a:p>
            <a:pPr algn="just">
              <a:buNone/>
              <a:defRPr/>
            </a:pPr>
            <a:r>
              <a:rPr lang="ru-RU" sz="3000" dirty="0"/>
              <a:t>Принцип действия и конструктивные особенности полупроводниковых лазеров во многом сходны с полупроводниковыми светодиодами.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460432" y="6165304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/>
              <a:t>16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Схема энергетических уровней, иллюстрирующая спонтанное и стимулированное излучение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556792"/>
            <a:ext cx="4742457" cy="3978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195736" y="558924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dirty="0"/>
              <a:t>Энергетические уровни: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/>
              <a:t>E1 </a:t>
            </a:r>
            <a:r>
              <a:rPr lang="ru-RU" i="1" dirty="0"/>
              <a:t>характеризует основ</a:t>
            </a:r>
            <a:r>
              <a:rPr lang="ru-RU" dirty="0"/>
              <a:t>ное</a:t>
            </a:r>
            <a:endParaRPr lang="en-U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E</a:t>
            </a:r>
            <a:r>
              <a:rPr lang="ru-RU" i="1" dirty="0"/>
              <a:t>2 — возбужденное состояние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460432" y="6165304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/>
              <a:t>17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Полупроводниковые лазеры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sz="3100" dirty="0" smtClean="0">
                <a:latin typeface="+mj-lt"/>
              </a:rPr>
              <a:t>Конструктивно активный слой из </a:t>
            </a:r>
            <a:r>
              <a:rPr lang="ru-RU" sz="3100" i="1" dirty="0" smtClean="0">
                <a:latin typeface="+mj-lt"/>
              </a:rPr>
              <a:t>p</a:t>
            </a:r>
            <a:r>
              <a:rPr lang="ru-RU" sz="3100" dirty="0" smtClean="0">
                <a:latin typeface="+mj-lt"/>
              </a:rPr>
              <a:t>-</a:t>
            </a:r>
            <a:r>
              <a:rPr lang="ru-RU" sz="3100" i="1" dirty="0" smtClean="0">
                <a:latin typeface="+mj-lt"/>
              </a:rPr>
              <a:t>n</a:t>
            </a:r>
            <a:r>
              <a:rPr lang="ru-RU" sz="3100" dirty="0" smtClean="0">
                <a:latin typeface="+mj-lt"/>
              </a:rPr>
              <a:t>-перехода помещается между двумя металлическими электродами. Типичные размеры активной области не превышают 200–500 мкм, отражающие поверхности создаются путем скалывания выходных граней полупроводникового монокристалла.</a:t>
            </a:r>
          </a:p>
          <a:p>
            <a:pPr algn="just">
              <a:buNone/>
            </a:pPr>
            <a:endParaRPr lang="ru-RU" sz="3100" dirty="0" smtClean="0">
              <a:latin typeface="+mj-lt"/>
            </a:endParaRPr>
          </a:p>
          <a:p>
            <a:pPr algn="just">
              <a:buNone/>
            </a:pPr>
            <a:r>
              <a:rPr lang="en-US" sz="3100" dirty="0" smtClean="0">
                <a:latin typeface="+mj-lt"/>
              </a:rPr>
              <a:t>[</a:t>
            </a:r>
            <a:r>
              <a:rPr lang="ru-RU" sz="3100" dirty="0" smtClean="0">
                <a:latin typeface="+mj-lt"/>
              </a:rPr>
              <a:t>Размер лазерного пучка </a:t>
            </a:r>
            <a:r>
              <a:rPr lang="ru-RU" sz="3100" dirty="0" smtClean="0">
                <a:latin typeface="+mj-lt"/>
                <a:cs typeface="Calibri" pitchFamily="34" charset="0"/>
              </a:rPr>
              <a:t>≈ </a:t>
            </a:r>
            <a:r>
              <a:rPr lang="ru-RU" sz="3100" dirty="0" smtClean="0">
                <a:latin typeface="+mj-lt"/>
              </a:rPr>
              <a:t>5 мкм</a:t>
            </a:r>
            <a:r>
              <a:rPr lang="en-US" sz="3100" dirty="0" smtClean="0">
                <a:latin typeface="+mj-lt"/>
              </a:rPr>
              <a:t>] &gt;</a:t>
            </a:r>
            <a:r>
              <a:rPr lang="ru-RU" sz="3100" dirty="0" smtClean="0">
                <a:latin typeface="+mj-lt"/>
              </a:rPr>
              <a:t> </a:t>
            </a:r>
            <a:r>
              <a:rPr lang="en-US" sz="3100" dirty="0" smtClean="0">
                <a:latin typeface="+mj-lt"/>
              </a:rPr>
              <a:t>[</a:t>
            </a:r>
            <a:r>
              <a:rPr lang="ru-RU" sz="3100" dirty="0" smtClean="0">
                <a:latin typeface="+mj-lt"/>
              </a:rPr>
              <a:t>активная область в поперечном направлении =</a:t>
            </a:r>
            <a:r>
              <a:rPr lang="en-US" sz="3100" dirty="0" smtClean="0">
                <a:latin typeface="+mj-lt"/>
              </a:rPr>
              <a:t> </a:t>
            </a:r>
            <a:r>
              <a:rPr lang="ru-RU" sz="3100" dirty="0" smtClean="0">
                <a:latin typeface="+mj-lt"/>
              </a:rPr>
              <a:t>1 мкм</a:t>
            </a:r>
            <a:r>
              <a:rPr lang="en-US" sz="3100" dirty="0" smtClean="0">
                <a:latin typeface="+mj-lt"/>
              </a:rPr>
              <a:t>]</a:t>
            </a:r>
            <a:r>
              <a:rPr lang="ru-RU" sz="3100" dirty="0" smtClean="0">
                <a:latin typeface="+mj-lt"/>
              </a:rPr>
              <a:t> </a:t>
            </a:r>
            <a:r>
              <a:rPr lang="ru-RU" sz="3100" dirty="0" smtClean="0">
                <a:latin typeface="+mj-lt"/>
                <a:cs typeface="Calibri" pitchFamily="34" charset="0"/>
              </a:rPr>
              <a:t>→</a:t>
            </a:r>
            <a:r>
              <a:rPr lang="ru-RU" sz="3100" dirty="0" smtClean="0">
                <a:latin typeface="+mj-lt"/>
              </a:rPr>
              <a:t> пороговая плотность тока </a:t>
            </a:r>
            <a:r>
              <a:rPr lang="ru-RU" sz="3100" dirty="0" smtClean="0">
                <a:latin typeface="+mj-lt"/>
                <a:cs typeface="Calibri" pitchFamily="34" charset="0"/>
              </a:rPr>
              <a:t>≈ </a:t>
            </a:r>
            <a:r>
              <a:rPr lang="ru-RU" sz="3100" dirty="0" smtClean="0">
                <a:latin typeface="+mj-lt"/>
              </a:rPr>
              <a:t>10</a:t>
            </a:r>
            <a:r>
              <a:rPr lang="ru-RU" sz="3100" baseline="30000" dirty="0" smtClean="0">
                <a:latin typeface="+mj-lt"/>
              </a:rPr>
              <a:t>5</a:t>
            </a:r>
            <a:r>
              <a:rPr lang="ru-RU" sz="3100" dirty="0" smtClean="0">
                <a:latin typeface="+mj-lt"/>
              </a:rPr>
              <a:t> А/см</a:t>
            </a:r>
            <a:r>
              <a:rPr lang="ru-RU" sz="3100" baseline="30000" dirty="0" smtClean="0">
                <a:latin typeface="+mj-lt"/>
              </a:rPr>
              <a:t>2</a:t>
            </a:r>
            <a:r>
              <a:rPr lang="ru-RU" sz="3100" dirty="0" smtClean="0">
                <a:latin typeface="+mj-lt"/>
              </a:rPr>
              <a:t> (</a:t>
            </a:r>
            <a:r>
              <a:rPr lang="ru-RU" sz="3100" dirty="0" err="1" smtClean="0">
                <a:latin typeface="+mj-lt"/>
              </a:rPr>
              <a:t>GaAs</a:t>
            </a:r>
            <a:r>
              <a:rPr lang="ru-RU" sz="3100" dirty="0" smtClean="0">
                <a:latin typeface="+mj-lt"/>
              </a:rPr>
              <a:t>) </a:t>
            </a:r>
            <a:r>
              <a:rPr lang="ru-RU" sz="3100" dirty="0" smtClean="0">
                <a:latin typeface="+mj-lt"/>
                <a:cs typeface="Calibri" pitchFamily="34" charset="0"/>
              </a:rPr>
              <a:t>→ </a:t>
            </a:r>
            <a:r>
              <a:rPr lang="ru-RU" sz="3100" dirty="0" smtClean="0">
                <a:latin typeface="+mj-lt"/>
              </a:rPr>
              <a:t>перегрев</a:t>
            </a:r>
            <a:r>
              <a:rPr lang="en-US" sz="3100" dirty="0" smtClean="0">
                <a:latin typeface="+mj-lt"/>
              </a:rPr>
              <a:t> </a:t>
            </a:r>
            <a:r>
              <a:rPr lang="ru-RU" sz="3100" dirty="0" smtClean="0">
                <a:latin typeface="+mj-lt"/>
              </a:rPr>
              <a:t>лазера.</a:t>
            </a:r>
          </a:p>
          <a:p>
            <a:pPr algn="just">
              <a:buNone/>
            </a:pPr>
            <a:endParaRPr lang="ru-RU" sz="3100" dirty="0" smtClean="0">
              <a:latin typeface="+mj-lt"/>
            </a:endParaRPr>
          </a:p>
          <a:p>
            <a:pPr algn="just">
              <a:buNone/>
            </a:pPr>
            <a:r>
              <a:rPr lang="ru-RU" sz="3100" dirty="0" smtClean="0">
                <a:latin typeface="+mj-lt"/>
              </a:rPr>
              <a:t>Значение тока, при котором появляется линия когерентного излучения, называют пороговым током.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460432" y="6165304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/>
              <a:t>18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Базовая структура лазера с </a:t>
            </a:r>
            <a:r>
              <a:rPr lang="en-US" dirty="0" smtClean="0"/>
              <a:t>p-n</a:t>
            </a:r>
            <a:r>
              <a:rPr lang="ru-RU" dirty="0" smtClean="0"/>
              <a:t> переходом</a:t>
            </a:r>
            <a:endParaRPr lang="ru-RU" dirty="0"/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628800"/>
            <a:ext cx="6902127" cy="345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67544" y="5373216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Две боковые грани структуры скалываются или полируются перпендикулярно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плоскости перехода. Две другие грани делаются шероховатыми для того,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чтобы исключить излучение в направлениях, не совпадающих с главным. Такая структура называется резонатором Фабри — Перо.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460432" y="6165304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/>
              <a:t>19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  <a:defRPr/>
            </a:pPr>
            <a:r>
              <a:rPr lang="ru-RU" dirty="0"/>
              <a:t>Светодиодом, или излучающим диодом, называют полупроводниковый диод на базе p-n-перехода или гетероперехода, излучающий кванты света при протекании через него прямого тока. При этом излучаемый свет </a:t>
            </a:r>
            <a:r>
              <a:rPr lang="ru-RU" dirty="0" err="1"/>
              <a:t>монохроматичен</a:t>
            </a:r>
            <a:r>
              <a:rPr lang="ru-RU" dirty="0"/>
              <a:t>. Длина волны излучения определяется химическим составом используемых полупроводниковых материалов и легирующих примесей.</a:t>
            </a:r>
          </a:p>
          <a:p>
            <a:pPr algn="just">
              <a:buNone/>
              <a:defRPr/>
            </a:pPr>
            <a:endParaRPr lang="ru-RU" dirty="0"/>
          </a:p>
          <a:p>
            <a:pPr algn="just">
              <a:buNone/>
              <a:defRPr/>
            </a:pPr>
            <a:r>
              <a:rPr lang="ru-RU" dirty="0"/>
              <a:t>Интенсивность излучения светодиода при межзонных переходах описывается следующим соотношением</a:t>
            </a:r>
            <a:r>
              <a:rPr lang="ru-RU" dirty="0" smtClean="0"/>
              <a:t>:</a:t>
            </a:r>
          </a:p>
          <a:p>
            <a:pPr algn="just">
              <a:buNone/>
              <a:defRPr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16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4869160"/>
            <a:ext cx="4241648" cy="13112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8460432" y="616530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/>
              <a:t>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Принцип действия</a:t>
            </a:r>
            <a:br>
              <a:rPr lang="ru-RU" dirty="0" smtClean="0"/>
            </a:br>
            <a:r>
              <a:rPr lang="ru-RU" dirty="0" smtClean="0"/>
              <a:t>полупроводникового лазера</a:t>
            </a:r>
            <a:endParaRPr lang="ru-RU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772816"/>
            <a:ext cx="7200800" cy="282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971600" y="4653136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а) зонная структура при отсутствии смещения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б) зонная структура при смещении в прямом направлении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5661248"/>
            <a:ext cx="81369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Принцип действия полупроводникового лазера, как и светодиода основан на </a:t>
            </a:r>
            <a:r>
              <a:rPr lang="ru-RU" dirty="0" err="1"/>
              <a:t>излучательной</a:t>
            </a:r>
            <a:r>
              <a:rPr lang="ru-RU" dirty="0"/>
              <a:t> рекомбинации инжектированных носителей в </a:t>
            </a:r>
            <a:r>
              <a:rPr lang="ru-RU" dirty="0" err="1"/>
              <a:t>прямосмещенном</a:t>
            </a:r>
            <a:r>
              <a:rPr lang="ru-RU" dirty="0"/>
              <a:t> </a:t>
            </a:r>
            <a:r>
              <a:rPr lang="ru-RU" dirty="0" err="1"/>
              <a:t>p-n</a:t>
            </a:r>
            <a:r>
              <a:rPr lang="ru-RU" dirty="0"/>
              <a:t> переходе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460432" y="6165304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/>
              <a:t>20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Зонные диаграммы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085184"/>
            <a:ext cx="8229600" cy="1080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dirty="0" smtClean="0">
                <a:latin typeface="+mj-lt"/>
              </a:rPr>
              <a:t>         Зонная диаграмма полупроводникового лазера на двойном гетеропереходе: </a:t>
            </a:r>
            <a:r>
              <a:rPr lang="ru-RU" sz="1400" i="1" dirty="0" smtClean="0">
                <a:latin typeface="+mj-lt"/>
              </a:rPr>
              <a:t>а</a:t>
            </a:r>
            <a:r>
              <a:rPr lang="ru-RU" sz="1400" dirty="0" smtClean="0">
                <a:latin typeface="+mj-lt"/>
              </a:rPr>
              <a:t>) чередование слоев в лазерной двойной </a:t>
            </a:r>
            <a:r>
              <a:rPr lang="ru-RU" sz="1400" i="1" dirty="0" err="1" smtClean="0">
                <a:latin typeface="+mj-lt"/>
              </a:rPr>
              <a:t>n</a:t>
            </a:r>
            <a:r>
              <a:rPr lang="ru-RU" sz="1400" dirty="0" err="1" smtClean="0">
                <a:latin typeface="+mj-lt"/>
              </a:rPr>
              <a:t>-</a:t>
            </a:r>
            <a:r>
              <a:rPr lang="ru-RU" sz="1400" i="1" dirty="0" err="1" smtClean="0">
                <a:latin typeface="+mj-lt"/>
              </a:rPr>
              <a:t>p</a:t>
            </a:r>
            <a:r>
              <a:rPr lang="ru-RU" sz="1400" dirty="0" err="1" smtClean="0">
                <a:latin typeface="+mj-lt"/>
              </a:rPr>
              <a:t>-</a:t>
            </a:r>
            <a:r>
              <a:rPr lang="ru-RU" sz="1400" i="1" dirty="0" err="1" smtClean="0">
                <a:latin typeface="+mj-lt"/>
              </a:rPr>
              <a:t>p</a:t>
            </a:r>
            <a:r>
              <a:rPr lang="ru-RU" sz="1400" dirty="0" err="1" smtClean="0">
                <a:latin typeface="+mj-lt"/>
              </a:rPr>
              <a:t>+-гетероструктуре</a:t>
            </a:r>
            <a:r>
              <a:rPr lang="ru-RU" sz="1400" dirty="0" smtClean="0">
                <a:latin typeface="+mj-lt"/>
              </a:rPr>
              <a:t>; </a:t>
            </a:r>
            <a:r>
              <a:rPr lang="ru-RU" sz="1400" i="1" dirty="0" smtClean="0">
                <a:latin typeface="+mj-lt"/>
              </a:rPr>
              <a:t>б</a:t>
            </a:r>
            <a:r>
              <a:rPr lang="ru-RU" sz="1400" dirty="0" smtClean="0">
                <a:latin typeface="+mj-lt"/>
              </a:rPr>
              <a:t>) зонная диаграмма двойной </a:t>
            </a:r>
            <a:r>
              <a:rPr lang="ru-RU" sz="1400" dirty="0" err="1" smtClean="0">
                <a:latin typeface="+mj-lt"/>
              </a:rPr>
              <a:t>гетероструктуры</a:t>
            </a:r>
            <a:r>
              <a:rPr lang="ru-RU" sz="1400" dirty="0" smtClean="0">
                <a:latin typeface="+mj-lt"/>
              </a:rPr>
              <a:t> при нулевом напряжении; </a:t>
            </a:r>
            <a:r>
              <a:rPr lang="ru-RU" sz="1400" i="1" dirty="0" smtClean="0">
                <a:latin typeface="+mj-lt"/>
              </a:rPr>
              <a:t>в</a:t>
            </a:r>
            <a:r>
              <a:rPr lang="ru-RU" sz="1400" dirty="0" smtClean="0">
                <a:latin typeface="+mj-lt"/>
              </a:rPr>
              <a:t>) зонная диаграмма лазерной двойной </a:t>
            </a:r>
            <a:r>
              <a:rPr lang="ru-RU" sz="1400" dirty="0" err="1" smtClean="0">
                <a:latin typeface="+mj-lt"/>
              </a:rPr>
              <a:t>гетероструктуры</a:t>
            </a:r>
            <a:r>
              <a:rPr lang="ru-RU" sz="1400" dirty="0" smtClean="0">
                <a:latin typeface="+mj-lt"/>
              </a:rPr>
              <a:t> в активном режиме генерации лазерного излучения.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340768"/>
            <a:ext cx="4324350" cy="334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8460432" y="6165304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/>
              <a:t>21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Зонная диаграмма гетероперехода при приложении внешнего напряжения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40768"/>
          </a:xfrm>
        </p:spPr>
        <p:txBody>
          <a:bodyPr/>
          <a:lstStyle/>
          <a:p>
            <a:pPr>
              <a:buNone/>
            </a:pPr>
            <a:r>
              <a:rPr lang="ru-RU" sz="2000" dirty="0" smtClean="0"/>
              <a:t>Как и в случае </a:t>
            </a:r>
            <a:r>
              <a:rPr lang="ru-RU" sz="2000" dirty="0" err="1" smtClean="0"/>
              <a:t>p-n</a:t>
            </a:r>
            <a:r>
              <a:rPr lang="ru-RU" sz="2000" dirty="0" smtClean="0"/>
              <a:t> перехода, знак напряжения будет определяться знаком приложенного напряжения на p-область гетероперехода. На рисунке 2.23 приведены зонные диаграммы при положительном и отрицательном напряжениях на гетеропереходе </a:t>
            </a:r>
            <a:r>
              <a:rPr lang="ru-RU" sz="2000" i="1" dirty="0" err="1" smtClean="0"/>
              <a:t>n-Ge</a:t>
            </a:r>
            <a:r>
              <a:rPr lang="ru-RU" sz="2000" i="1" dirty="0" smtClean="0"/>
              <a:t> — </a:t>
            </a:r>
            <a:r>
              <a:rPr lang="ru-RU" sz="2000" i="1" dirty="0" err="1" smtClean="0"/>
              <a:t>p-GaAs</a:t>
            </a:r>
            <a:r>
              <a:rPr lang="ru-RU" sz="2000" i="1" dirty="0" smtClean="0"/>
              <a:t>.</a:t>
            </a:r>
            <a:endParaRPr lang="ru-RU" sz="2000" dirty="0" smtClean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924944"/>
            <a:ext cx="7177732" cy="3442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8460432" y="6165304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/>
              <a:t>22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литературы: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Гуртов В.А. «Твердотельная электроника»: Учеб. Пособие – 2-е изд.</a:t>
            </a:r>
            <a:r>
              <a:rPr lang="en-029" dirty="0" smtClean="0"/>
              <a:t>,</a:t>
            </a:r>
            <a:r>
              <a:rPr lang="ru-RU" dirty="0" err="1" smtClean="0"/>
              <a:t>доп</a:t>
            </a:r>
            <a:r>
              <a:rPr lang="ru-RU" dirty="0" smtClean="0"/>
              <a:t> .// Москва 2005. – 408с.</a:t>
            </a:r>
          </a:p>
          <a:p>
            <a:r>
              <a:rPr lang="en-029" dirty="0" smtClean="0"/>
              <a:t>ru.wikipedia.org/wiki/</a:t>
            </a:r>
            <a:r>
              <a:rPr lang="ru-RU" dirty="0" smtClean="0"/>
              <a:t>Светодиоды</a:t>
            </a:r>
          </a:p>
          <a:p>
            <a:r>
              <a:rPr lang="en-029" dirty="0" smtClean="0"/>
              <a:t>dssp.petrsu.ru/book/flash/sdiod2.swf</a:t>
            </a:r>
            <a:endParaRPr lang="ru-RU" dirty="0" smtClean="0"/>
          </a:p>
          <a:p>
            <a:r>
              <a:rPr lang="en-029" dirty="0" smtClean="0"/>
              <a:t>specelec.ru/reference-book/item/38-spravochnik-svetodiodnoe-</a:t>
            </a:r>
            <a:endParaRPr lang="ru-RU" dirty="0" smtClean="0"/>
          </a:p>
          <a:p>
            <a:r>
              <a:rPr lang="en-029" dirty="0" smtClean="0"/>
              <a:t>reclama.arax.md/led/userled.html</a:t>
            </a:r>
            <a:endParaRPr lang="ru-RU" dirty="0"/>
          </a:p>
          <a:p>
            <a:r>
              <a:rPr lang="en-029" dirty="0" smtClean="0"/>
              <a:t>bestreferat.ru/referat-409470.html</a:t>
            </a:r>
            <a:endParaRPr lang="ru-RU" dirty="0" smtClean="0"/>
          </a:p>
          <a:p>
            <a:r>
              <a:rPr lang="en-029" dirty="0" smtClean="0"/>
              <a:t>studopedia.ru/9_111594_poluprovodnikovie-inzhektsionnie-lazeri.html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8460432" y="6165304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/>
              <a:t>23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ru-RU" sz="4000" dirty="0">
                <a:solidFill>
                  <a:prstClr val="black"/>
                </a:solidFill>
              </a:rPr>
              <a:t>1907- первое сообщение об излучении света твердотельным диодом (Генри Раунд);</a:t>
            </a:r>
          </a:p>
          <a:p>
            <a:pPr>
              <a:defRPr/>
            </a:pPr>
            <a:r>
              <a:rPr lang="ru-RU" sz="4000" dirty="0">
                <a:solidFill>
                  <a:prstClr val="black"/>
                </a:solidFill>
              </a:rPr>
              <a:t>1962 – первый практически применимый светодиод , работающий в световом (красном ) диапазоне (Нил </a:t>
            </a:r>
            <a:r>
              <a:rPr lang="ru-RU" sz="4000" dirty="0" err="1">
                <a:solidFill>
                  <a:prstClr val="black"/>
                </a:solidFill>
              </a:rPr>
              <a:t>Холоньяк</a:t>
            </a:r>
            <a:r>
              <a:rPr lang="ru-RU" sz="4000" dirty="0">
                <a:solidFill>
                  <a:prstClr val="black"/>
                </a:solidFill>
              </a:rPr>
              <a:t>);</a:t>
            </a:r>
          </a:p>
          <a:p>
            <a:pPr>
              <a:defRPr/>
            </a:pPr>
            <a:r>
              <a:rPr lang="ru-RU" sz="4000" dirty="0">
                <a:solidFill>
                  <a:prstClr val="black"/>
                </a:solidFill>
              </a:rPr>
              <a:t>1972 – первый желтый светодиод (Джордж </a:t>
            </a:r>
            <a:r>
              <a:rPr lang="ru-RU" sz="4000" dirty="0" err="1">
                <a:solidFill>
                  <a:prstClr val="black"/>
                </a:solidFill>
              </a:rPr>
              <a:t>Крафорд</a:t>
            </a:r>
            <a:r>
              <a:rPr lang="ru-RU" sz="4000" dirty="0">
                <a:solidFill>
                  <a:prstClr val="black"/>
                </a:solidFill>
              </a:rPr>
              <a:t>) улучшил яркость красных светодиодов в 10 раз;</a:t>
            </a:r>
          </a:p>
          <a:p>
            <a:pPr>
              <a:defRPr/>
            </a:pPr>
            <a:r>
              <a:rPr lang="ru-RU" sz="4000" dirty="0">
                <a:solidFill>
                  <a:prstClr val="black"/>
                </a:solidFill>
              </a:rPr>
              <a:t>1976 - первый в мире высокоэффективный светодиод высокой яркости для телекоммуникационных применений (</a:t>
            </a:r>
            <a:r>
              <a:rPr lang="ru-RU" sz="4000" dirty="0" err="1">
                <a:solidFill>
                  <a:prstClr val="black"/>
                </a:solidFill>
              </a:rPr>
              <a:t>Т.Пирсол</a:t>
            </a:r>
            <a:r>
              <a:rPr lang="ru-RU" sz="4000" dirty="0">
                <a:solidFill>
                  <a:prstClr val="black"/>
                </a:solidFill>
              </a:rPr>
              <a:t> ) на полупроводниковых материалах, специально адаптированных к передачам через оптические волокна.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460432" y="616530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/>
              <a:t>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mtClean="0"/>
              <a:t>Устройство светодиода.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539552" y="5373216"/>
            <a:ext cx="2242592" cy="968971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pPr>
              <a:buNone/>
            </a:pPr>
            <a:r>
              <a:rPr lang="en-029" dirty="0" smtClean="0"/>
              <a:t>U=0 </a:t>
            </a:r>
            <a:r>
              <a:rPr lang="en-029" dirty="0" smtClean="0">
                <a:hlinkClick r:id="" action="ppaction://hlinkshowjump?jump=nextslide"/>
              </a:rPr>
              <a:t>(U&gt;0)</a:t>
            </a:r>
            <a:endParaRPr lang="ru-RU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12776"/>
            <a:ext cx="8424936" cy="4200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8460432" y="616530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/>
              <a:t>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Устройство светодиода.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589240"/>
            <a:ext cx="2170584" cy="7486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029" dirty="0" smtClean="0"/>
              <a:t>U&gt;0 (</a:t>
            </a:r>
            <a:r>
              <a:rPr lang="en-029" dirty="0" smtClean="0">
                <a:hlinkClick r:id="" action="ppaction://hlinkshowjump?jump=previousslide"/>
              </a:rPr>
              <a:t>U=0</a:t>
            </a:r>
            <a:r>
              <a:rPr lang="en-029" dirty="0" smtClean="0"/>
              <a:t>)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9" y="1412776"/>
            <a:ext cx="8136904" cy="4190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8460432" y="616530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/>
              <a:t>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4525963"/>
          </a:xfrm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3600" dirty="0"/>
              <a:t>По характеристике излучения светодиоды разделяют на две группы</a:t>
            </a:r>
            <a:r>
              <a:rPr lang="ru-RU" sz="3600" dirty="0" smtClean="0"/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3600" dirty="0"/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3600" dirty="0"/>
              <a:t>• светодиоды с излучением в видимой части спектра;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3600" dirty="0"/>
              <a:t>• светодиоды с излучением в </a:t>
            </a:r>
            <a:r>
              <a:rPr lang="ru-RU" sz="3600" dirty="0" smtClean="0"/>
              <a:t>инфракрасной части </a:t>
            </a:r>
            <a:r>
              <a:rPr lang="ru-RU" sz="3600" dirty="0"/>
              <a:t>диапазона.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460432" y="616530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/>
              <a:t>6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 </a:t>
            </a:r>
            <a:r>
              <a:rPr lang="ru-RU" dirty="0" smtClean="0"/>
              <a:t>Светодиоды видимого диапазона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  <a:defRPr/>
            </a:pPr>
            <a:r>
              <a:rPr lang="ru-RU" dirty="0"/>
              <a:t>Спектральная чувствительность человеческого глаза находится в диапазоне цветов от фиолетового до красного и имеет максимум для зеленого цвета. По длинам волн этот диапазон находится от 0,39 до 0,77 мкм, что соответствует энергии квантов света от 2,8 до 1,8 эВ.</a:t>
            </a:r>
          </a:p>
          <a:p>
            <a:pPr algn="just">
              <a:buNone/>
              <a:defRPr/>
            </a:pPr>
            <a:endParaRPr lang="ru-RU" dirty="0"/>
          </a:p>
          <a:p>
            <a:pPr algn="just">
              <a:buNone/>
              <a:defRPr/>
            </a:pPr>
            <a:r>
              <a:rPr lang="ru-RU" b="1" i="1" dirty="0"/>
              <a:t>Твердый полупроводниковый раствор GaAs</a:t>
            </a:r>
            <a:r>
              <a:rPr lang="ru-RU" b="1" i="1" baseline="-25000" dirty="0"/>
              <a:t>1–</a:t>
            </a:r>
            <a:r>
              <a:rPr lang="ru-RU" b="1" i="1" baseline="-25000" dirty="0" err="1"/>
              <a:t>x</a:t>
            </a:r>
            <a:r>
              <a:rPr lang="ru-RU" b="1" i="1" dirty="0" err="1"/>
              <a:t>P</a:t>
            </a:r>
            <a:r>
              <a:rPr lang="ru-RU" b="1" i="1" baseline="-25000" dirty="0" err="1"/>
              <a:t>x</a:t>
            </a:r>
            <a:r>
              <a:rPr lang="ru-RU" b="1" i="1" dirty="0"/>
              <a:t>:</a:t>
            </a:r>
          </a:p>
          <a:p>
            <a:pPr algn="just">
              <a:defRPr/>
            </a:pPr>
            <a:r>
              <a:rPr lang="ru-RU" i="1" dirty="0" err="1"/>
              <a:t>x</a:t>
            </a:r>
            <a:r>
              <a:rPr lang="ru-RU" i="1" dirty="0"/>
              <a:t> </a:t>
            </a:r>
            <a:r>
              <a:rPr lang="ru-RU" dirty="0"/>
              <a:t>= 0, </a:t>
            </a:r>
            <a:r>
              <a:rPr lang="ru-RU" dirty="0" err="1"/>
              <a:t>GaAs</a:t>
            </a:r>
            <a:r>
              <a:rPr lang="ru-RU" dirty="0"/>
              <a:t>, </a:t>
            </a:r>
            <a:r>
              <a:rPr lang="ru-RU" i="1" dirty="0" err="1"/>
              <a:t>E</a:t>
            </a:r>
            <a:r>
              <a:rPr lang="ru-RU" baseline="-25000" dirty="0" err="1"/>
              <a:t>g</a:t>
            </a:r>
            <a:r>
              <a:rPr lang="ru-RU" dirty="0"/>
              <a:t> = 1,424 эВ;</a:t>
            </a:r>
          </a:p>
          <a:p>
            <a:pPr algn="just">
              <a:defRPr/>
            </a:pPr>
            <a:r>
              <a:rPr lang="ru-RU" i="1" dirty="0" err="1"/>
              <a:t>x</a:t>
            </a:r>
            <a:r>
              <a:rPr lang="ru-RU" i="1" dirty="0"/>
              <a:t> </a:t>
            </a:r>
            <a:r>
              <a:rPr lang="ru-RU" dirty="0"/>
              <a:t>= 1, </a:t>
            </a:r>
            <a:r>
              <a:rPr lang="ru-RU" dirty="0" err="1"/>
              <a:t>GaP</a:t>
            </a:r>
            <a:r>
              <a:rPr lang="ru-RU" dirty="0"/>
              <a:t>, </a:t>
            </a:r>
            <a:r>
              <a:rPr lang="ru-RU" i="1" dirty="0" err="1"/>
              <a:t>E</a:t>
            </a:r>
            <a:r>
              <a:rPr lang="ru-RU" baseline="-25000" dirty="0" err="1"/>
              <a:t>g</a:t>
            </a:r>
            <a:r>
              <a:rPr lang="ru-RU" dirty="0"/>
              <a:t> = 2,31 эВ.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460432" y="616530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/>
              <a:t>7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15191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Энергетическая зонная структура GaAs</a:t>
            </a:r>
            <a:r>
              <a:rPr lang="ru-RU" sz="2000" baseline="-25000" dirty="0" smtClean="0"/>
              <a:t>1–</a:t>
            </a:r>
            <a:r>
              <a:rPr lang="ru-RU" sz="2000" baseline="-25000" dirty="0" err="1" smtClean="0"/>
              <a:t>x</a:t>
            </a:r>
            <a:r>
              <a:rPr lang="ru-RU" sz="2000" dirty="0" err="1" smtClean="0"/>
              <a:t>P</a:t>
            </a:r>
            <a:r>
              <a:rPr lang="ru-RU" sz="2000" baseline="-25000" dirty="0" err="1" smtClean="0"/>
              <a:t>x</a:t>
            </a:r>
            <a:r>
              <a:rPr lang="ru-RU" sz="2000" dirty="0" smtClean="0"/>
              <a:t>. Значения состава соответствуют красному (</a:t>
            </a:r>
            <a:r>
              <a:rPr lang="ru-RU" sz="2000" i="1" dirty="0" err="1" smtClean="0"/>
              <a:t>x</a:t>
            </a:r>
            <a:r>
              <a:rPr lang="ru-RU" sz="2000" i="1" dirty="0" smtClean="0"/>
              <a:t> </a:t>
            </a:r>
            <a:r>
              <a:rPr lang="ru-RU" sz="2000" dirty="0" smtClean="0"/>
              <a:t>= 0,4), оранжевому (0,65), желтому (0,85) и зеленому (1,0) цветам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/>
          </a:p>
        </p:txBody>
      </p:sp>
      <p:pic>
        <p:nvPicPr>
          <p:cNvPr id="6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332656"/>
            <a:ext cx="4830679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8460432" y="616530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/>
              <a:t>8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Светодиоды видимого диапазона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  <a:defRPr/>
            </a:pPr>
            <a:r>
              <a:rPr lang="ru-RU" sz="1600" b="1" i="1" dirty="0"/>
              <a:t>Цвета фотодиодов, выпускаемых в промышленности:</a:t>
            </a:r>
          </a:p>
          <a:p>
            <a:pPr>
              <a:defRPr/>
            </a:pPr>
            <a:r>
              <a:rPr lang="ru-RU" sz="1600" dirty="0"/>
              <a:t>красный (1,8 эВ </a:t>
            </a:r>
            <a:r>
              <a:rPr lang="ru-RU" sz="1600" dirty="0" err="1"/>
              <a:t>GaP</a:t>
            </a:r>
            <a:r>
              <a:rPr lang="ru-RU" sz="1600" dirty="0"/>
              <a:t>, </a:t>
            </a:r>
            <a:r>
              <a:rPr lang="ru-RU" sz="1600" dirty="0" err="1"/>
              <a:t>ZnO</a:t>
            </a:r>
            <a:r>
              <a:rPr lang="ru-RU" sz="1600" dirty="0"/>
              <a:t>, GaAs</a:t>
            </a:r>
            <a:r>
              <a:rPr lang="ru-RU" sz="1600" baseline="-25000" dirty="0"/>
              <a:t>0,6</a:t>
            </a:r>
            <a:r>
              <a:rPr lang="ru-RU" sz="1600" dirty="0"/>
              <a:t>P</a:t>
            </a:r>
            <a:r>
              <a:rPr lang="ru-RU" sz="1600" baseline="-25000" dirty="0"/>
              <a:t>0,4</a:t>
            </a:r>
            <a:r>
              <a:rPr lang="ru-RU" sz="1600" dirty="0"/>
              <a:t>);</a:t>
            </a:r>
          </a:p>
          <a:p>
            <a:pPr>
              <a:defRPr/>
            </a:pPr>
            <a:r>
              <a:rPr lang="ru-RU" sz="1600" dirty="0"/>
              <a:t>оранжевый(GaAs</a:t>
            </a:r>
            <a:r>
              <a:rPr lang="ru-RU" sz="1600" baseline="-25000" dirty="0"/>
              <a:t>0,35</a:t>
            </a:r>
            <a:r>
              <a:rPr lang="ru-RU" sz="1600" dirty="0"/>
              <a:t>P</a:t>
            </a:r>
            <a:r>
              <a:rPr lang="ru-RU" sz="1600" baseline="-25000" dirty="0"/>
              <a:t>0,65</a:t>
            </a:r>
            <a:r>
              <a:rPr lang="ru-RU" sz="1600" dirty="0"/>
              <a:t>);</a:t>
            </a:r>
          </a:p>
          <a:p>
            <a:pPr>
              <a:defRPr/>
            </a:pPr>
            <a:r>
              <a:rPr lang="ru-RU" sz="1600" dirty="0"/>
              <a:t>желтый (GaAs</a:t>
            </a:r>
            <a:r>
              <a:rPr lang="ru-RU" sz="1600" baseline="-25000" dirty="0"/>
              <a:t>0,14</a:t>
            </a:r>
            <a:r>
              <a:rPr lang="ru-RU" sz="1600" dirty="0"/>
              <a:t>P</a:t>
            </a:r>
            <a:r>
              <a:rPr lang="ru-RU" sz="1600" baseline="-25000" dirty="0"/>
              <a:t>0,86</a:t>
            </a:r>
            <a:r>
              <a:rPr lang="ru-RU" sz="1600" dirty="0"/>
              <a:t>);</a:t>
            </a:r>
          </a:p>
          <a:p>
            <a:pPr>
              <a:defRPr/>
            </a:pPr>
            <a:r>
              <a:rPr lang="ru-RU" sz="1600" dirty="0"/>
              <a:t>зеленый (2,3 эВ </a:t>
            </a:r>
            <a:r>
              <a:rPr lang="ru-RU" sz="1600" dirty="0" err="1"/>
              <a:t>GaP</a:t>
            </a:r>
            <a:r>
              <a:rPr lang="ru-RU" sz="1600" dirty="0"/>
              <a:t>, </a:t>
            </a:r>
            <a:r>
              <a:rPr lang="ru-RU" sz="1600" dirty="0" err="1"/>
              <a:t>ZnTe</a:t>
            </a:r>
            <a:r>
              <a:rPr lang="ru-RU" sz="1600" dirty="0"/>
              <a:t>);</a:t>
            </a:r>
          </a:p>
          <a:p>
            <a:pPr>
              <a:defRPr/>
            </a:pPr>
            <a:r>
              <a:rPr lang="ru-RU" sz="1600" dirty="0" err="1"/>
              <a:t>голубой</a:t>
            </a:r>
            <a:r>
              <a:rPr lang="ru-RU" sz="1600" dirty="0"/>
              <a:t> (2,4 эВ </a:t>
            </a:r>
            <a:r>
              <a:rPr lang="ru-RU" sz="1600" dirty="0" err="1"/>
              <a:t>GaAs-ErYb</a:t>
            </a:r>
            <a:r>
              <a:rPr lang="ru-RU" sz="1600" dirty="0"/>
              <a:t>, </a:t>
            </a:r>
            <a:r>
              <a:rPr lang="ru-RU" sz="1600" dirty="0" err="1"/>
              <a:t>SiC</a:t>
            </a:r>
            <a:r>
              <a:rPr lang="ru-RU" sz="1600" dirty="0"/>
              <a:t>, </a:t>
            </a:r>
            <a:r>
              <a:rPr lang="ru-RU" sz="1600" dirty="0" err="1"/>
              <a:t>CdS</a:t>
            </a:r>
            <a:r>
              <a:rPr lang="ru-RU" sz="1600" dirty="0"/>
              <a:t>);</a:t>
            </a:r>
          </a:p>
          <a:p>
            <a:pPr>
              <a:defRPr/>
            </a:pPr>
            <a:r>
              <a:rPr lang="ru-RU" sz="1600" dirty="0"/>
              <a:t>фиолетовый (2,8 эВ </a:t>
            </a:r>
            <a:r>
              <a:rPr lang="ru-RU" sz="1600" dirty="0" err="1"/>
              <a:t>GaN</a:t>
            </a:r>
            <a:r>
              <a:rPr lang="ru-RU" sz="1600" dirty="0"/>
              <a:t>).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2852936"/>
            <a:ext cx="5148064" cy="3851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8460432" y="616530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/>
              <a:t>9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942</Words>
  <Application>Microsoft Office PowerPoint</Application>
  <PresentationFormat>Экран (4:3)</PresentationFormat>
  <Paragraphs>120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Светодиоды и полупроводниковые лазеры.</vt:lpstr>
      <vt:lpstr>Слайд 2</vt:lpstr>
      <vt:lpstr>История</vt:lpstr>
      <vt:lpstr>Устройство светодиода.</vt:lpstr>
      <vt:lpstr>Устройство светодиода. </vt:lpstr>
      <vt:lpstr>Слайд 6</vt:lpstr>
      <vt:lpstr> Светодиоды видимого диапазона</vt:lpstr>
      <vt:lpstr>Энергетическая зонная структура GaAs1–xPx. Значения состава соответствуют красному (x = 0,4), оранжевому (0,65), желтому (0,85) и зеленому (1,0) цветам </vt:lpstr>
      <vt:lpstr>Светодиоды видимого диапазона</vt:lpstr>
      <vt:lpstr>Светодиоды видимого диапазона</vt:lpstr>
      <vt:lpstr>Конструкции светодиодов (а), (б) и разрез трех светодиодов с различными типами корпусов: в) полусфера, г) усеченная сфера, д) параболоид</vt:lpstr>
      <vt:lpstr>Светодиоды инфракрасного диапазона</vt:lpstr>
      <vt:lpstr>Голубые светодиоды коротковолнового диапазона на соединениях нитрида галлия </vt:lpstr>
      <vt:lpstr>Внутренний слой InGaN имеет меньшую ширину запрещенной зоны, чем наружный слой GaN, поэтому верхний электрод является прозрачным для оптического излучения видимого диапазона.  В синих светодиодах на основе соединений GaN используется активный слой In0,06Ga0,94N, легированный цинком. В зеленых светодиодах активный слой толщиной 3 нм имеет состав In0,2Ga0,8N. </vt:lpstr>
      <vt:lpstr>Применение светодиодов:</vt:lpstr>
      <vt:lpstr>Полупроводниковые лазеры</vt:lpstr>
      <vt:lpstr>Схема энергетических уровней, иллюстрирующая спонтанное и стимулированное излучение </vt:lpstr>
      <vt:lpstr>Полупроводниковые лазеры</vt:lpstr>
      <vt:lpstr>Базовая структура лазера с p-n переходом</vt:lpstr>
      <vt:lpstr>Принцип действия полупроводникового лазера</vt:lpstr>
      <vt:lpstr>Зонные диаграммы</vt:lpstr>
      <vt:lpstr>Зонная диаграмма гетероперехода при приложении внешнего напряжения</vt:lpstr>
      <vt:lpstr>Список литературы: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Светодиоды и полупроводниковые лазеры.</dc:title>
  <dc:creator>admin</dc:creator>
  <cp:lastModifiedBy>admin</cp:lastModifiedBy>
  <cp:revision>14</cp:revision>
  <dcterms:created xsi:type="dcterms:W3CDTF">2016-12-15T15:57:55Z</dcterms:created>
  <dcterms:modified xsi:type="dcterms:W3CDTF">2016-12-15T18:11:47Z</dcterms:modified>
</cp:coreProperties>
</file>