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3.xml" ContentType="application/vnd.ms-office.activeX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73" r:id="rId4"/>
    <p:sldId id="258" r:id="rId5"/>
    <p:sldId id="260" r:id="rId6"/>
    <p:sldId id="274" r:id="rId7"/>
    <p:sldId id="272" r:id="rId8"/>
    <p:sldId id="275" r:id="rId9"/>
    <p:sldId id="259" r:id="rId10"/>
    <p:sldId id="268" r:id="rId11"/>
    <p:sldId id="269" r:id="rId12"/>
    <p:sldId id="266" r:id="rId13"/>
    <p:sldId id="261" r:id="rId14"/>
    <p:sldId id="262" r:id="rId15"/>
    <p:sldId id="267" r:id="rId16"/>
    <p:sldId id="263" r:id="rId17"/>
    <p:sldId id="276" r:id="rId18"/>
    <p:sldId id="264" r:id="rId19"/>
    <p:sldId id="265" r:id="rId20"/>
    <p:sldId id="270" r:id="rId21"/>
    <p:sldId id="277" r:id="rId22"/>
    <p:sldId id="27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20.12.2016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files.ru/" TargetMode="External"/><Relationship Id="rId2" Type="http://schemas.openxmlformats.org/officeDocument/2006/relationships/hyperlink" Target="http://le-diod.ru/vidy/lazernyj-svetodiod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204864"/>
            <a:ext cx="7406640" cy="1472184"/>
          </a:xfrm>
        </p:spPr>
        <p:txBody>
          <a:bodyPr>
            <a:normAutofit/>
          </a:bodyPr>
          <a:lstStyle/>
          <a:p>
            <a:r>
              <a:rPr lang="ru-RU" dirty="0" smtClean="0"/>
              <a:t>Светодиоды и полупроводниковые лазеры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861048"/>
            <a:ext cx="7406640" cy="1752600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smtClean="0"/>
              <a:t>Выполнили:</a:t>
            </a:r>
          </a:p>
          <a:p>
            <a:pPr algn="r"/>
            <a:r>
              <a:rPr lang="ru-RU" sz="2000" dirty="0" smtClean="0"/>
              <a:t> </a:t>
            </a:r>
            <a:r>
              <a:rPr lang="ru-RU" sz="2000" dirty="0" err="1" smtClean="0"/>
              <a:t>Каряпин</a:t>
            </a:r>
            <a:r>
              <a:rPr lang="ru-RU" sz="2000" dirty="0" smtClean="0"/>
              <a:t>  А . </a:t>
            </a:r>
            <a:br>
              <a:rPr lang="ru-RU" sz="2000" dirty="0" smtClean="0"/>
            </a:br>
            <a:r>
              <a:rPr lang="ru-RU" sz="2000" dirty="0" smtClean="0"/>
              <a:t>Рязанцев 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25602" name="ShockwaveFlash1" r:id="rId2" imgW="1828571" imgH="1828571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Зонная диаграмма светодиода</a:t>
            </a:r>
            <a:endParaRPr lang="ru-RU" dirty="0"/>
          </a:p>
        </p:txBody>
      </p:sp>
      <p:pic>
        <p:nvPicPr>
          <p:cNvPr id="4" name="Picture 7" descr="sv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043608" y="1556791"/>
            <a:ext cx="7920880" cy="4898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7169" name="ShockwaveFlash1" r:id="rId2" imgW="1828571" imgH="1828571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Высокая световая отдача. Современные светодиоды сравнялись по этому параметру с натриевыми газоразрядными лампами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 металлогалогенными лампами, достигнув 146 люмен на ватт.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Высокая механическая прочность, вибростойкость.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Длительный срок службы — от 30000 до 100000 часов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Различный спектр.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Низкая стоимость индикаторных светодиодов.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Безопасность — не требуются высокие напряжения.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Экологичность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— отсутствие ртути, фосфора и ультрафиолетового излучения.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Полупроводниковые лазеры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7096832" cy="4663440"/>
          </a:xfrm>
        </p:spPr>
        <p:txBody>
          <a:bodyPr>
            <a:normAutofit/>
          </a:bodyPr>
          <a:lstStyle/>
          <a:p>
            <a:r>
              <a:rPr lang="ru-RU" dirty="0" smtClean="0"/>
              <a:t>Полупроводниковый лазер – устройство, на основе кристаллического полупроводникового материала, генерирующее интенсивный когерентный световой поток в узком диапазоне частот или длин световых волн в определенном направлении при приложении электрического напряжения смещения к его внешним электродам.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g03.a.alicdn.com/kf/HTB1mqbHHVXXXXXpXFXXq6xXFXXXY/FREE-SHIPPING-5pcs-lot-x-New-import-635nm-638nm-700mW-HL63193MG-Red-font-b-Laser-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/>
          <a:lstStyle/>
          <a:p>
            <a:r>
              <a:rPr lang="ru-RU" dirty="0" smtClean="0"/>
              <a:t>В таком лазере, в отличие от лазеров других типов (в том числе и других твердотельных), используются </a:t>
            </a:r>
            <a:r>
              <a:rPr lang="ru-RU" dirty="0" err="1" smtClean="0"/>
              <a:t>излучательные</a:t>
            </a:r>
            <a:r>
              <a:rPr lang="ru-RU" dirty="0" smtClean="0"/>
              <a:t> переходы не между локализованными уровнями энергии атомов, молекул и ионов, а между разрешёнными энергетическими зонами или </a:t>
            </a:r>
            <a:r>
              <a:rPr lang="ru-RU" dirty="0" err="1" smtClean="0"/>
              <a:t>подзонами</a:t>
            </a:r>
            <a:r>
              <a:rPr lang="ru-RU" dirty="0" smtClean="0"/>
              <a:t> кристалла.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Отличие полупроводникового лазера от светодиода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Лазерный светодиод принципиально отличается обычного светодиода наличием встроенного резонатора, который позволяет получить индуцированное излучение высокой степени когерентности (согласованности между фазами оптических колебаний).</a:t>
            </a:r>
          </a:p>
          <a:p>
            <a:r>
              <a:rPr lang="ru-RU" b="1" dirty="0" smtClean="0"/>
              <a:t>В полупроводниковом лазере  излучение вызывается вынужденной рекомбинацией.</a:t>
            </a:r>
            <a:r>
              <a:rPr lang="ru-RU" dirty="0" smtClean="0"/>
              <a:t>  Это дает возможность управлять излучением с помощью электромагнитных волн и генерировать когерентный поток света.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Механизм генерации световой волны осуществляется в процессе </a:t>
            </a:r>
            <a:r>
              <a:rPr lang="ru-RU" dirty="0" err="1" smtClean="0"/>
              <a:t>излучательной</a:t>
            </a:r>
            <a:r>
              <a:rPr lang="ru-RU" dirty="0" smtClean="0"/>
              <a:t> рекомбинации (стимулированная эмиссия света) избыточных электронов и дырок, при этом длина световой волны определяется энергетическим зазором (шириной запрещенной зоны) полупроводника в выделенной области лазерного диода.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1026" name="ShockwaveFlash1" r:id="rId2" imgW="1828571" imgH="1828571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ru-RU" dirty="0" smtClean="0"/>
              <a:t>Светодиоды </a:t>
            </a:r>
          </a:p>
          <a:p>
            <a:pPr marL="870966" lvl="1" indent="-514350">
              <a:buFont typeface="+mj-lt"/>
              <a:buAutoNum type="arabicPeriod"/>
            </a:pPr>
            <a:r>
              <a:rPr lang="ru-RU" dirty="0" smtClean="0"/>
              <a:t>Определение</a:t>
            </a:r>
          </a:p>
          <a:p>
            <a:pPr marL="870966" lvl="1" indent="-514350">
              <a:buFont typeface="+mj-lt"/>
              <a:buAutoNum type="arabicPeriod"/>
            </a:pPr>
            <a:r>
              <a:rPr lang="ru-RU" dirty="0" smtClean="0"/>
              <a:t>Виды светодиодов</a:t>
            </a:r>
          </a:p>
          <a:p>
            <a:pPr marL="870966" lvl="1" indent="-514350">
              <a:buFont typeface="+mj-lt"/>
              <a:buAutoNum type="arabicPeriod"/>
            </a:pPr>
            <a:r>
              <a:rPr lang="ru-RU" dirty="0" smtClean="0"/>
              <a:t>Принцип работы</a:t>
            </a:r>
          </a:p>
          <a:p>
            <a:pPr marL="870966" lvl="1" indent="-514350">
              <a:buFont typeface="+mj-lt"/>
              <a:buAutoNum type="arabicPeriod"/>
            </a:pPr>
            <a:r>
              <a:rPr lang="ru-RU" dirty="0" smtClean="0"/>
              <a:t>Зонная диаграмма</a:t>
            </a:r>
          </a:p>
          <a:p>
            <a:pPr marL="870966" lvl="1" indent="-514350">
              <a:buFont typeface="+mj-lt"/>
              <a:buAutoNum type="arabicPeriod"/>
            </a:pPr>
            <a:r>
              <a:rPr lang="ru-RU" sz="3200" dirty="0" smtClean="0"/>
              <a:t>Преимущества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 Полупроводниковый лазер</a:t>
            </a:r>
          </a:p>
          <a:p>
            <a:pPr marL="870966" lvl="1" indent="-514350">
              <a:buFont typeface="+mj-lt"/>
              <a:buAutoNum type="arabicPeriod"/>
            </a:pPr>
            <a:r>
              <a:rPr lang="ru-RU" dirty="0" smtClean="0"/>
              <a:t>Принцип работы</a:t>
            </a:r>
          </a:p>
          <a:p>
            <a:pPr marL="870966" lvl="1" indent="-514350">
              <a:buFont typeface="+mj-lt"/>
              <a:buAutoNum type="arabicPeriod"/>
            </a:pPr>
            <a:r>
              <a:rPr lang="ru-RU" dirty="0" smtClean="0"/>
              <a:t>Применение</a:t>
            </a:r>
          </a:p>
          <a:p>
            <a:pPr marL="870966" lvl="1" indent="-514350">
              <a:buFont typeface="+mj-lt"/>
              <a:buAutoNum type="arabicPeriod"/>
            </a:pPr>
            <a:endParaRPr lang="ru-RU" dirty="0" smtClean="0"/>
          </a:p>
          <a:p>
            <a:pPr marL="870966" lvl="1" indent="-514350">
              <a:buFont typeface="+mj-lt"/>
              <a:buAutoNum type="arabicPeriod"/>
            </a:pPr>
            <a:endParaRPr lang="ru-RU" dirty="0" smtClean="0"/>
          </a:p>
          <a:p>
            <a:pPr marL="870966" lvl="1" indent="-51435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Применения полупроводниковых лазеров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Оптоэлектроника  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Системы записи и считывания информации.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Считывающие головки в </a:t>
            </a:r>
            <a:r>
              <a:rPr lang="ru-RU" dirty="0" err="1" smtClean="0"/>
              <a:t>компакт-дисковых</a:t>
            </a:r>
            <a:r>
              <a:rPr lang="ru-RU" dirty="0" smtClean="0"/>
              <a:t> системах, оптические диски для ПЗУ и ОЗУ.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err="1" smtClean="0"/>
              <a:t>Ультраширокополосный</a:t>
            </a:r>
            <a:r>
              <a:rPr lang="ru-RU" dirty="0" smtClean="0"/>
              <a:t> полупроводниковый лазер</a:t>
            </a:r>
            <a:r>
              <a:rPr lang="en-US" dirty="0" smtClean="0"/>
              <a:t> (</a:t>
            </a:r>
            <a:r>
              <a:rPr lang="ru-RU" dirty="0" err="1" smtClean="0"/>
              <a:t>Bell</a:t>
            </a:r>
            <a:r>
              <a:rPr lang="ru-RU" dirty="0" smtClean="0"/>
              <a:t> </a:t>
            </a:r>
            <a:r>
              <a:rPr lang="ru-RU" dirty="0" err="1" smtClean="0"/>
              <a:t>Labs</a:t>
            </a:r>
            <a:r>
              <a:rPr lang="ru-RU" dirty="0" smtClean="0"/>
              <a:t>). 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Оптические коммуникации. 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Чувствительные химические детекторы. 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Анализаторы дыхания и загрязнения атмосферы. 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Каскадные лазеры.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информации: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http://le-diod.ru/vidy/lazernyj-svetodiod/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http://www.studfiles.ru</a:t>
            </a:r>
            <a:endParaRPr lang="ru-RU" dirty="0" smtClean="0"/>
          </a:p>
          <a:p>
            <a:r>
              <a:rPr lang="en-US" dirty="0" smtClean="0"/>
              <a:t>dssp.petrsu.ru</a:t>
            </a:r>
          </a:p>
          <a:p>
            <a:r>
              <a:rPr lang="ru-RU" dirty="0" smtClean="0"/>
              <a:t>В.А.Гуртов </a:t>
            </a:r>
            <a:r>
              <a:rPr lang="en-US" dirty="0" smtClean="0"/>
              <a:t> </a:t>
            </a:r>
            <a:r>
              <a:rPr lang="ru-RU" dirty="0" smtClean="0"/>
              <a:t>«Твердотельная электроника»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04864"/>
            <a:ext cx="7570088" cy="1143000"/>
          </a:xfrm>
        </p:spPr>
        <p:txBody>
          <a:bodyPr>
            <a:prstTxWarp prst="textCanUp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  <a:reflection blurRad="6350" stA="60000" endA="900" endPos="58000" dir="5400000" sy="-100000" algn="bl" rotWithShape="0"/>
                </a:effectLst>
              </a:rPr>
              <a:t>Спасибо за внимание!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Первое известное сообщение об излучении света твёрдотельным диодом было сделано в 1907 году британским экспериментатором Генри Раундом из Маркони </a:t>
            </a:r>
            <a:r>
              <a:rPr lang="ru-RU" dirty="0" err="1" smtClean="0"/>
              <a:t>Лабс</a:t>
            </a:r>
            <a:r>
              <a:rPr lang="ru-RU" dirty="0" smtClean="0"/>
              <a:t>. Раунд впервые открыл и описал электролюминесценцию, обнаруженную им при изучении прохождения тока в паре металл — карбид кремния (карборунд, </a:t>
            </a:r>
            <a:r>
              <a:rPr lang="ru-RU" dirty="0" err="1" smtClean="0"/>
              <a:t>SiC</a:t>
            </a:r>
            <a:r>
              <a:rPr lang="ru-RU" dirty="0" smtClean="0"/>
              <a:t>), и отметил жёлтое, зелёное и оранжевое свечение на катоде.</a:t>
            </a:r>
            <a:endParaRPr lang="ru-RU" dirty="0"/>
          </a:p>
        </p:txBody>
      </p:sp>
      <p:pic>
        <p:nvPicPr>
          <p:cNvPr id="51202" name="Picture 2" descr="File:HJ 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556792"/>
            <a:ext cx="3263671" cy="4032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Светодиод</a:t>
            </a:r>
            <a:r>
              <a:rPr lang="ru-RU" dirty="0" smtClean="0"/>
              <a:t> или </a:t>
            </a:r>
            <a:r>
              <a:rPr lang="ru-RU" b="1" dirty="0" smtClean="0"/>
              <a:t>светоизлучающий диод</a:t>
            </a:r>
            <a:r>
              <a:rPr lang="ru-RU" dirty="0" smtClean="0"/>
              <a:t>  — полупроводниковый прибор с электронно-дырочным переходом, создающий оптическое излучение при пропускании через него электрического тока в прямом направлении.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60885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Обозначение на схеме</a:t>
            </a:r>
            <a:endParaRPr lang="ru-RU" dirty="0"/>
          </a:p>
        </p:txBody>
      </p:sp>
      <p:pic>
        <p:nvPicPr>
          <p:cNvPr id="1026" name="Picture 2" descr="http://cxem.net/beginner/beginner97-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276872"/>
            <a:ext cx="3474818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4" name="Picture 4" descr="http://dipline.su/netcat_files/127/81/piran_2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705678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484784"/>
            <a:ext cx="7240848" cy="4702656"/>
          </a:xfrm>
        </p:spPr>
        <p:txBody>
          <a:bodyPr/>
          <a:lstStyle/>
          <a:p>
            <a:r>
              <a:rPr lang="ru-RU" sz="3200" dirty="0" smtClean="0"/>
              <a:t>Светодиоды бывают трех видов:</a:t>
            </a:r>
          </a:p>
          <a:p>
            <a:pPr lvl="1"/>
            <a:r>
              <a:rPr lang="ru-RU" sz="3200" dirty="0" smtClean="0"/>
              <a:t>Светодиоды видимого диапазона</a:t>
            </a:r>
          </a:p>
          <a:p>
            <a:pPr lvl="1"/>
            <a:r>
              <a:rPr lang="ru-RU" sz="3200" dirty="0" smtClean="0"/>
              <a:t>Светодиоды инфракрасного  диапазона</a:t>
            </a:r>
          </a:p>
          <a:p>
            <a:pPr lvl="1"/>
            <a:r>
              <a:rPr lang="ru-RU" sz="3200" dirty="0" smtClean="0"/>
              <a:t>Светодиоды  коротковолнового диапазона </a:t>
            </a:r>
          </a:p>
          <a:p>
            <a:pPr lvl="1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75656" y="620688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Виды светодиодов:</a:t>
            </a:r>
            <a:endParaRPr lang="ru-RU" sz="36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светодиодов: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Светодиоды выпускаются </a:t>
            </a:r>
            <a:r>
              <a:rPr lang="ru-RU" dirty="0" smtClean="0">
                <a:solidFill>
                  <a:srgbClr val="FF0000"/>
                </a:solidFill>
              </a:rPr>
              <a:t>красного</a:t>
            </a:r>
            <a:r>
              <a:rPr lang="ru-RU" dirty="0" smtClean="0"/>
              <a:t> (</a:t>
            </a:r>
            <a:r>
              <a:rPr lang="ru-RU" dirty="0" err="1" smtClean="0"/>
              <a:t>GaP</a:t>
            </a:r>
            <a:r>
              <a:rPr lang="ru-RU" dirty="0" smtClean="0"/>
              <a:t> : </a:t>
            </a:r>
            <a:r>
              <a:rPr lang="ru-RU" dirty="0" err="1" smtClean="0"/>
              <a:t>ZnO</a:t>
            </a:r>
            <a:r>
              <a:rPr lang="ru-RU" dirty="0" smtClean="0"/>
              <a:t>, GaAs</a:t>
            </a:r>
            <a:r>
              <a:rPr lang="ru-RU" baseline="-30000" dirty="0" smtClean="0"/>
              <a:t>0,6</a:t>
            </a:r>
            <a:r>
              <a:rPr lang="ru-RU" dirty="0" smtClean="0"/>
              <a:t>P</a:t>
            </a:r>
            <a:r>
              <a:rPr lang="ru-RU" baseline="-30000" dirty="0" smtClean="0"/>
              <a:t>0,4</a:t>
            </a:r>
            <a:r>
              <a:rPr lang="ru-RU" dirty="0" smtClean="0"/>
              <a:t>), </a:t>
            </a:r>
            <a:r>
              <a:rPr lang="ru-RU" dirty="0" smtClean="0">
                <a:solidFill>
                  <a:srgbClr val="FF6600"/>
                </a:solidFill>
              </a:rPr>
              <a:t>оранжевого</a:t>
            </a:r>
            <a:r>
              <a:rPr lang="ru-RU" dirty="0" smtClean="0"/>
              <a:t> (GaAs</a:t>
            </a:r>
            <a:r>
              <a:rPr lang="ru-RU" baseline="-30000" dirty="0" smtClean="0"/>
              <a:t>0,35</a:t>
            </a:r>
            <a:r>
              <a:rPr lang="ru-RU" dirty="0" smtClean="0"/>
              <a:t>P</a:t>
            </a:r>
            <a:r>
              <a:rPr lang="ru-RU" baseline="-30000" dirty="0" smtClean="0"/>
              <a:t>0,65</a:t>
            </a:r>
            <a:r>
              <a:rPr lang="ru-RU" dirty="0" smtClean="0"/>
              <a:t>), </a:t>
            </a:r>
            <a:r>
              <a:rPr lang="ru-RU" dirty="0" smtClean="0">
                <a:solidFill>
                  <a:srgbClr val="00FF00"/>
                </a:solidFill>
              </a:rPr>
              <a:t>зеленого</a:t>
            </a:r>
            <a:r>
              <a:rPr lang="ru-RU" dirty="0" smtClean="0"/>
              <a:t> (</a:t>
            </a:r>
            <a:r>
              <a:rPr lang="ru-RU" dirty="0" err="1" smtClean="0"/>
              <a:t>GaP</a:t>
            </a:r>
            <a:r>
              <a:rPr lang="ru-RU" dirty="0" smtClean="0"/>
              <a:t>), </a:t>
            </a:r>
            <a:r>
              <a:rPr lang="ru-RU" dirty="0" smtClean="0">
                <a:solidFill>
                  <a:srgbClr val="FFFF00"/>
                </a:solidFill>
              </a:rPr>
              <a:t>желтого</a:t>
            </a:r>
            <a:r>
              <a:rPr lang="ru-RU" dirty="0" smtClean="0"/>
              <a:t> (GaAs</a:t>
            </a:r>
            <a:r>
              <a:rPr lang="ru-RU" baseline="-30000" dirty="0" smtClean="0"/>
              <a:t>0,14</a:t>
            </a:r>
            <a:r>
              <a:rPr lang="ru-RU" dirty="0" smtClean="0"/>
              <a:t>P</a:t>
            </a:r>
            <a:r>
              <a:rPr lang="ru-RU" baseline="-30000" dirty="0" smtClean="0"/>
              <a:t>0,86</a:t>
            </a:r>
            <a:r>
              <a:rPr lang="ru-RU" dirty="0" smtClean="0"/>
              <a:t>), </a:t>
            </a:r>
            <a:r>
              <a:rPr lang="ru-RU" dirty="0" smtClean="0">
                <a:solidFill>
                  <a:srgbClr val="85FBFB"/>
                </a:solidFill>
              </a:rPr>
              <a:t>голубого</a:t>
            </a:r>
            <a:r>
              <a:rPr lang="ru-RU" dirty="0" smtClean="0"/>
              <a:t> (</a:t>
            </a:r>
            <a:r>
              <a:rPr lang="ru-RU" dirty="0" err="1" smtClean="0"/>
              <a:t>GaAs</a:t>
            </a:r>
            <a:r>
              <a:rPr lang="ru-RU" dirty="0" smtClean="0"/>
              <a:t> - </a:t>
            </a:r>
            <a:r>
              <a:rPr lang="ru-RU" dirty="0" err="1" smtClean="0"/>
              <a:t>ErYb</a:t>
            </a:r>
            <a:r>
              <a:rPr lang="ru-RU" dirty="0" smtClean="0"/>
              <a:t>, </a:t>
            </a:r>
            <a:r>
              <a:rPr lang="ru-RU" dirty="0" err="1" smtClean="0"/>
              <a:t>SiC</a:t>
            </a:r>
            <a:r>
              <a:rPr lang="ru-RU" dirty="0" smtClean="0"/>
              <a:t>), </a:t>
            </a:r>
            <a:r>
              <a:rPr lang="ru-RU" dirty="0" smtClean="0">
                <a:solidFill>
                  <a:srgbClr val="0000A0"/>
                </a:solidFill>
              </a:rPr>
              <a:t>фиолетового</a:t>
            </a:r>
            <a:r>
              <a:rPr lang="ru-RU" dirty="0" smtClean="0"/>
              <a:t> (</a:t>
            </a:r>
            <a:r>
              <a:rPr lang="ru-RU" dirty="0" err="1" smtClean="0"/>
              <a:t>GaN</a:t>
            </a:r>
            <a:r>
              <a:rPr lang="ru-RU" dirty="0" smtClean="0"/>
              <a:t>) цветов свечения, а также с переменным цветом свечения. Последние имеют два электронно-дырочных перехода. </a:t>
            </a:r>
            <a:endParaRPr lang="ru-RU" dirty="0"/>
          </a:p>
        </p:txBody>
      </p:sp>
      <p:pic>
        <p:nvPicPr>
          <p:cNvPr id="50178" name="Picture 2" descr="http://finelamp.ru/assets/images/le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556792"/>
            <a:ext cx="3636100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инфракрасный светодио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564904"/>
            <a:ext cx="7632848" cy="35492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403648" y="260648"/>
            <a:ext cx="741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Излучение инфракрасного светодиода не видно человеческим глазом, поэтому такие светодиоды не применяются в качестве индикаторов. Они используются в различных датчиках, подсветках видеокамер. Кстати, если инфракрасный светодиод запитать и посмотреть на него через камеру мобильного телефона, то его свечение будет хорошо видно.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Принцип работы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7312856" cy="4663440"/>
          </a:xfrm>
        </p:spPr>
        <p:txBody>
          <a:bodyPr>
            <a:normAutofit/>
          </a:bodyPr>
          <a:lstStyle/>
          <a:p>
            <a:r>
              <a:rPr lang="ru-RU" dirty="0" smtClean="0"/>
              <a:t>При пропускании электрического тока через p-n переход в прямом направлении, носители заряда — электроны и дырки — рекомбинируют с излучением фотонов (из-за перехода электронов с одного энергетического уровня на другой).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214</TotalTime>
  <Words>389</Words>
  <Application>Microsoft Office PowerPoint</Application>
  <PresentationFormat>Экран (4:3)</PresentationFormat>
  <Paragraphs>62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Солнцестояние</vt:lpstr>
      <vt:lpstr>Светодиоды и полупроводниковые лазеры</vt:lpstr>
      <vt:lpstr>Содержание</vt:lpstr>
      <vt:lpstr>История </vt:lpstr>
      <vt:lpstr>Определение</vt:lpstr>
      <vt:lpstr>Слайд 5</vt:lpstr>
      <vt:lpstr>Слайд 6</vt:lpstr>
      <vt:lpstr>Виды светодиодов:</vt:lpstr>
      <vt:lpstr>Слайд 8</vt:lpstr>
      <vt:lpstr>Принцип работы </vt:lpstr>
      <vt:lpstr>Слайд 10</vt:lpstr>
      <vt:lpstr>Зонная диаграмма светодиода</vt:lpstr>
      <vt:lpstr>Слайд 12</vt:lpstr>
      <vt:lpstr>Преимущества</vt:lpstr>
      <vt:lpstr>Полупроводниковые лазеры</vt:lpstr>
      <vt:lpstr>Слайд 15</vt:lpstr>
      <vt:lpstr>Слайд 16</vt:lpstr>
      <vt:lpstr>Отличие полупроводникового лазера от светодиода</vt:lpstr>
      <vt:lpstr>Принцип работы</vt:lpstr>
      <vt:lpstr>Слайд 19</vt:lpstr>
      <vt:lpstr>Применения полупроводниковых лазеров</vt:lpstr>
      <vt:lpstr>Источники информации: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Светодиоды и полупроводниковые лазеры</dc:title>
  <dc:creator>Саша Каряпин</dc:creator>
  <cp:lastModifiedBy>Eraser</cp:lastModifiedBy>
  <cp:revision>40</cp:revision>
  <dcterms:created xsi:type="dcterms:W3CDTF">2016-11-25T16:02:39Z</dcterms:created>
  <dcterms:modified xsi:type="dcterms:W3CDTF">2016-12-20T08:01:34Z</dcterms:modified>
</cp:coreProperties>
</file>