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52F0F-A084-4E11-9F17-A4303DDA95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001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CAF38-1BFB-47B8-A7EE-FA37607B93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789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EF9BE-83F9-4A31-AAA6-3A37976F53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2690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D8E9B1D-361F-40B5-BDAB-08CE2D283F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5742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5468142-9B2E-4074-A427-E75FBEB69F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515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09FFD-8753-4759-AF35-D5073B2FBA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90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47F67-EF8A-43BD-9813-E191328B50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67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41C1E-186D-4455-9455-B3E31768F1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177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DE285-313D-4E82-AF26-8CA07137B1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895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2740A-8684-485C-9C51-C533068298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47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9FA2C-906B-490D-A60B-596E779DCC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885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F619C-0CE9-4ACB-AB91-EB29FC1B6C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819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2AD30-30D5-4C51-8E6A-AB701BC13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775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33073A-3E27-4E71-866A-83D7EB1B971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ru-RU" altLang="ru-RU"/>
              <a:t>ВАХ </a:t>
            </a:r>
            <a:r>
              <a:rPr lang="en-US" altLang="ru-RU"/>
              <a:t>p-n </a:t>
            </a:r>
            <a:r>
              <a:rPr lang="ru-RU" altLang="ru-RU"/>
              <a:t>перехода</a:t>
            </a:r>
            <a:br>
              <a:rPr lang="ru-RU" altLang="ru-RU"/>
            </a:br>
            <a:r>
              <a:rPr lang="ru-RU" altLang="ru-RU"/>
              <a:t>Выпрямительный диод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876800"/>
            <a:ext cx="6400800" cy="1752600"/>
          </a:xfrm>
        </p:spPr>
        <p:txBody>
          <a:bodyPr/>
          <a:lstStyle/>
          <a:p>
            <a:pPr algn="r"/>
            <a:r>
              <a:rPr lang="ru-RU" altLang="ru-RU" sz="2400"/>
              <a:t>Выполнил:</a:t>
            </a:r>
          </a:p>
          <a:p>
            <a:pPr algn="r"/>
            <a:r>
              <a:rPr lang="ru-RU" altLang="ru-RU" sz="2400"/>
              <a:t>Студент 21317 гр.</a:t>
            </a:r>
          </a:p>
          <a:p>
            <a:pPr algn="r"/>
            <a:r>
              <a:rPr lang="ru-RU" altLang="ru-RU" sz="2400"/>
              <a:t>Хасанов Д.И.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Эквивалентная схема диода</a:t>
            </a:r>
          </a:p>
        </p:txBody>
      </p:sp>
      <p:pic>
        <p:nvPicPr>
          <p:cNvPr id="20484" name="Picture 4" descr="13-12-2016 10-35-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8" y="1143000"/>
            <a:ext cx="5694362" cy="369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14400" y="4803775"/>
            <a:ext cx="633095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/>
              <a:t>r</a:t>
            </a:r>
            <a:r>
              <a:rPr lang="ru-RU" altLang="ru-RU" sz="2400" baseline="-25000"/>
              <a:t>об</a:t>
            </a:r>
            <a:r>
              <a:rPr lang="en-US" altLang="ru-RU" sz="2400"/>
              <a:t> </a:t>
            </a:r>
            <a:r>
              <a:rPr lang="ru-RU" altLang="ru-RU" sz="2400"/>
              <a:t>– омическое сопротивление базы диода</a:t>
            </a:r>
          </a:p>
          <a:p>
            <a:r>
              <a:rPr lang="en-US" altLang="ru-RU" sz="2400"/>
              <a:t>r</a:t>
            </a:r>
            <a:r>
              <a:rPr lang="ru-RU" altLang="ru-RU" sz="2400" baseline="-25000"/>
              <a:t>Д</a:t>
            </a:r>
            <a:r>
              <a:rPr lang="en-US" altLang="ru-RU" sz="2400"/>
              <a:t> </a:t>
            </a:r>
            <a:r>
              <a:rPr lang="ru-RU" altLang="ru-RU" sz="2400"/>
              <a:t>– дифференциальное сопротивление</a:t>
            </a:r>
          </a:p>
          <a:p>
            <a:r>
              <a:rPr lang="ru-RU" altLang="ru-RU" sz="2400"/>
              <a:t>С</a:t>
            </a:r>
            <a:r>
              <a:rPr lang="ru-RU" altLang="ru-RU" sz="2400" baseline="-25000"/>
              <a:t>Д</a:t>
            </a:r>
            <a:r>
              <a:rPr lang="ru-RU" altLang="ru-RU" sz="2400"/>
              <a:t> – диффузионная ёмкость</a:t>
            </a:r>
          </a:p>
          <a:p>
            <a:r>
              <a:rPr lang="ru-RU" altLang="ru-RU" sz="2400"/>
              <a:t>С</a:t>
            </a:r>
            <a:r>
              <a:rPr lang="ru-RU" altLang="ru-RU" sz="2400" baseline="-25000"/>
              <a:t>Б</a:t>
            </a:r>
            <a:r>
              <a:rPr lang="ru-RU" altLang="ru-RU" sz="2400"/>
              <a:t> – барьерная ёмкость</a:t>
            </a:r>
          </a:p>
          <a:p>
            <a:endParaRPr lang="ru-RU" altLang="ru-RU" sz="2400"/>
          </a:p>
          <a:p>
            <a:endParaRPr lang="ru-RU" altLang="ru-RU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ВАХ </a:t>
            </a:r>
            <a:r>
              <a:rPr lang="en-US" altLang="ru-RU"/>
              <a:t>p-n </a:t>
            </a:r>
            <a:r>
              <a:rPr lang="ru-RU" altLang="ru-RU"/>
              <a:t>перехода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sz="2000"/>
              <a:t>ВАХ </a:t>
            </a:r>
            <a:r>
              <a:rPr lang="en-US" altLang="ru-RU" sz="2000"/>
              <a:t>p-n </a:t>
            </a:r>
            <a:r>
              <a:rPr lang="ru-RU" altLang="ru-RU" sz="2000"/>
              <a:t>перехода имеет вид:</a:t>
            </a:r>
          </a:p>
          <a:p>
            <a:pPr>
              <a:buFontTx/>
              <a:buNone/>
            </a:pPr>
            <a:endParaRPr lang="ru-RU" altLang="ru-RU" sz="2000"/>
          </a:p>
          <a:p>
            <a:pPr>
              <a:buFontTx/>
              <a:buNone/>
            </a:pPr>
            <a:endParaRPr lang="ru-RU" altLang="ru-RU" sz="2000"/>
          </a:p>
          <a:p>
            <a:pPr>
              <a:buFontTx/>
              <a:buNone/>
            </a:pPr>
            <a:endParaRPr lang="ru-RU" altLang="ru-RU" sz="2000"/>
          </a:p>
          <a:p>
            <a:pPr>
              <a:buFontTx/>
              <a:buNone/>
            </a:pPr>
            <a:r>
              <a:rPr lang="ru-RU" altLang="ru-RU" sz="2000"/>
              <a:t>Плотность тока насыщения:</a:t>
            </a:r>
          </a:p>
        </p:txBody>
      </p:sp>
      <p:pic>
        <p:nvPicPr>
          <p:cNvPr id="5124" name="Picture 4" descr="13-12-2016 09-14-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81200"/>
            <a:ext cx="5257800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09600" y="2057400"/>
          <a:ext cx="21336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4" imgW="952200" imgH="241200" progId="Equation.3">
                  <p:embed/>
                </p:oleObj>
              </mc:Choice>
              <mc:Fallback>
                <p:oleObj name="Формула" r:id="rId4" imgW="95220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57400"/>
                        <a:ext cx="2133600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609600" y="3429000"/>
          <a:ext cx="17526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6" imgW="774360" imgH="457200" progId="Equation.3">
                  <p:embed/>
                </p:oleObj>
              </mc:Choice>
              <mc:Fallback>
                <p:oleObj name="Формула" r:id="rId6" imgW="77436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17526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Ёмкость </a:t>
            </a:r>
            <a:r>
              <a:rPr lang="en-US" altLang="ru-RU"/>
              <a:t>p-n </a:t>
            </a:r>
            <a:r>
              <a:rPr lang="ru-RU" altLang="ru-RU"/>
              <a:t>перехода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/>
              <a:t>Типы зарядов </a:t>
            </a:r>
            <a:r>
              <a:rPr lang="en-US" altLang="ru-RU" sz="2400"/>
              <a:t>p-n </a:t>
            </a:r>
            <a:r>
              <a:rPr lang="ru-RU" altLang="ru-RU" sz="2400"/>
              <a:t>перехода</a:t>
            </a:r>
            <a:r>
              <a:rPr lang="en-US" altLang="ru-RU" sz="2400"/>
              <a:t>:</a:t>
            </a:r>
          </a:p>
          <a:p>
            <a:pPr lvl="2"/>
            <a:r>
              <a:rPr lang="ru-RU" altLang="ru-RU" sz="2000"/>
              <a:t>Заряд в ОПЗ ионизованных доноров и акцепторов </a:t>
            </a:r>
            <a:r>
              <a:rPr lang="en-US" altLang="ru-RU" sz="2000"/>
              <a:t>Q</a:t>
            </a:r>
            <a:r>
              <a:rPr lang="en-US" altLang="ru-RU" sz="2000" baseline="-25000"/>
              <a:t>B</a:t>
            </a:r>
          </a:p>
          <a:p>
            <a:pPr lvl="2"/>
            <a:r>
              <a:rPr lang="ru-RU" altLang="ru-RU" sz="2000"/>
              <a:t>Заряд инжектированных носителей в базу из эмиттера </a:t>
            </a:r>
            <a:r>
              <a:rPr lang="en-US" altLang="ru-RU" sz="2000"/>
              <a:t>Q</a:t>
            </a:r>
            <a:r>
              <a:rPr lang="en-US" altLang="ru-RU" sz="2000" baseline="-25000"/>
              <a:t>P</a:t>
            </a:r>
            <a:endParaRPr lang="ru-RU" altLang="ru-RU" sz="180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3352800"/>
            <a:ext cx="838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457200" y="35814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ru-RU" altLang="ru-RU" sz="2400"/>
              <a:t>Типы ёмкости </a:t>
            </a:r>
            <a:r>
              <a:rPr lang="en-US" altLang="ru-RU" sz="2400"/>
              <a:t>p-n </a:t>
            </a:r>
            <a:r>
              <a:rPr lang="ru-RU" altLang="ru-RU" sz="2400"/>
              <a:t>перехода</a:t>
            </a:r>
            <a:r>
              <a:rPr lang="en-US" altLang="ru-RU" sz="2400"/>
              <a:t>:</a:t>
            </a:r>
          </a:p>
          <a:p>
            <a:pPr lvl="2"/>
            <a:r>
              <a:rPr lang="ru-RU" altLang="ru-RU" sz="2000"/>
              <a:t>Барьерная ёмкость </a:t>
            </a:r>
            <a:r>
              <a:rPr lang="en-US" altLang="ru-RU" sz="2000"/>
              <a:t>C</a:t>
            </a:r>
            <a:r>
              <a:rPr lang="en-US" altLang="ru-RU" sz="2000" baseline="-25000"/>
              <a:t>B</a:t>
            </a:r>
          </a:p>
          <a:p>
            <a:pPr lvl="2"/>
            <a:r>
              <a:rPr lang="ru-RU" altLang="ru-RU" sz="2000"/>
              <a:t>Диффузионная ёмкость </a:t>
            </a:r>
            <a:r>
              <a:rPr lang="en-US" altLang="ru-RU" sz="2000"/>
              <a:t>C</a:t>
            </a:r>
            <a:r>
              <a:rPr lang="en-US" altLang="ru-RU" sz="2000" baseline="-25000"/>
              <a:t>D</a:t>
            </a:r>
            <a:endParaRPr lang="ru-RU" altLang="ru-RU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Барьерная ёмкость </a:t>
            </a:r>
            <a:r>
              <a:rPr lang="en-US" altLang="ru-RU"/>
              <a:t>C</a:t>
            </a:r>
            <a:r>
              <a:rPr lang="en-US" altLang="ru-RU" baseline="-25000"/>
              <a:t>B</a:t>
            </a:r>
            <a:endParaRPr lang="ru-RU" altLang="ru-RU" baseline="-2500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914400" y="1752600"/>
          <a:ext cx="12954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Формула" r:id="rId3" imgW="660240" imgH="431640" progId="Equation.3">
                  <p:embed/>
                </p:oleObj>
              </mc:Choice>
              <mc:Fallback>
                <p:oleObj name="Формула" r:id="rId3" imgW="66024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129540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914400" y="3124200"/>
          <a:ext cx="1447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Формула" r:id="rId5" imgW="774360" imgH="215640" progId="Equation.3">
                  <p:embed/>
                </p:oleObj>
              </mc:Choice>
              <mc:Fallback>
                <p:oleObj name="Формула" r:id="rId5" imgW="77436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24200"/>
                        <a:ext cx="14478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4333875"/>
          <a:ext cx="1295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Формула" r:id="rId7" imgW="660240" imgH="393480" progId="Equation.3">
                  <p:embed/>
                </p:oleObj>
              </mc:Choice>
              <mc:Fallback>
                <p:oleObj name="Формула" r:id="rId7" imgW="66024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333875"/>
                        <a:ext cx="1295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457200" y="5334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ru-RU" altLang="ru-RU" sz="2400"/>
              <a:t>Численная оценка:</a:t>
            </a:r>
            <a:r>
              <a:rPr lang="en-US" altLang="ru-RU" sz="2400"/>
              <a:t> </a:t>
            </a:r>
            <a:endParaRPr lang="ru-RU" altLang="ru-RU" sz="2400" baseline="-25000"/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3352800" y="5364163"/>
          <a:ext cx="227806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Формула" r:id="rId9" imgW="1218960" imgH="228600" progId="Equation.3">
                  <p:embed/>
                </p:oleObj>
              </mc:Choice>
              <mc:Fallback>
                <p:oleObj name="Формула" r:id="rId9" imgW="121896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364163"/>
                        <a:ext cx="2278063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457200" y="1295400"/>
            <a:ext cx="82296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ru-RU" altLang="ru-RU" sz="2400"/>
              <a:t>Общая формула:</a:t>
            </a:r>
            <a:r>
              <a:rPr lang="en-US" altLang="ru-RU" sz="2400"/>
              <a:t> </a:t>
            </a: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Величина заряда </a:t>
            </a:r>
            <a:r>
              <a:rPr lang="en-US" altLang="ru-RU" sz="2400"/>
              <a:t>Q</a:t>
            </a:r>
            <a:r>
              <a:rPr lang="en-US" altLang="ru-RU" sz="2400" baseline="-25000"/>
              <a:t>B </a:t>
            </a:r>
            <a:r>
              <a:rPr lang="ru-RU" altLang="ru-RU" sz="2400"/>
              <a:t>на единицу площади:</a:t>
            </a:r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Итоговая формула:</a:t>
            </a:r>
            <a:endParaRPr lang="ru-RU" altLang="ru-RU" sz="2400" baseline="-25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ru-RU" altLang="ru-RU"/>
              <a:t>Диффузионная ёмкость </a:t>
            </a:r>
            <a:r>
              <a:rPr lang="en-US" altLang="ru-RU"/>
              <a:t>C</a:t>
            </a:r>
            <a:r>
              <a:rPr lang="en-US" altLang="ru-RU" baseline="-25000"/>
              <a:t>D</a:t>
            </a:r>
            <a:endParaRPr lang="ru-RU" altLang="ru-RU" baseline="-2500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57200" y="1295400"/>
            <a:ext cx="82296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ru-RU" altLang="ru-RU" sz="2400"/>
              <a:t>Общая формула:</a:t>
            </a:r>
            <a:r>
              <a:rPr lang="en-US" altLang="ru-RU" sz="2400"/>
              <a:t> </a:t>
            </a: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Величина заряда </a:t>
            </a:r>
            <a:r>
              <a:rPr lang="en-US" altLang="ru-RU" sz="2400"/>
              <a:t>Q</a:t>
            </a:r>
            <a:r>
              <a:rPr lang="en-US" altLang="ru-RU" sz="2400" baseline="-25000"/>
              <a:t>p </a:t>
            </a:r>
            <a:r>
              <a:rPr lang="ru-RU" altLang="ru-RU" sz="2400"/>
              <a:t>на единицу площади:</a:t>
            </a:r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Итоговая формула:</a:t>
            </a:r>
            <a:endParaRPr lang="ru-RU" altLang="ru-RU" sz="2400" baseline="-25000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14400" y="1676400"/>
          <a:ext cx="12954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Формула" r:id="rId3" imgW="660240" imgH="457200" progId="Equation.3">
                  <p:embed/>
                </p:oleObj>
              </mc:Choice>
              <mc:Fallback>
                <p:oleObj name="Формула" r:id="rId3" imgW="66024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76400"/>
                        <a:ext cx="1295400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14400" y="2971800"/>
          <a:ext cx="2416175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Формула" r:id="rId5" imgW="1231560" imgH="469800" progId="Equation.3">
                  <p:embed/>
                </p:oleObj>
              </mc:Choice>
              <mc:Fallback>
                <p:oleObj name="Формула" r:id="rId5" imgW="1231560" imgH="46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71800"/>
                        <a:ext cx="2416175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906463" y="4267200"/>
          <a:ext cx="351313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Формула" r:id="rId7" imgW="1790640" imgH="545760" progId="Equation.3">
                  <p:embed/>
                </p:oleObj>
              </mc:Choice>
              <mc:Fallback>
                <p:oleObj name="Формула" r:id="rId7" imgW="1790640" imgH="545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4267200"/>
                        <a:ext cx="3513137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457200" y="54864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None/>
            </a:pPr>
            <a:r>
              <a:rPr lang="ru-RU" altLang="ru-RU" sz="2400"/>
              <a:t>Численная оценка:</a:t>
            </a:r>
            <a:r>
              <a:rPr lang="en-US" altLang="ru-RU" sz="2400"/>
              <a:t> </a:t>
            </a:r>
            <a:endParaRPr lang="ru-RU" altLang="ru-RU" sz="2400" baseline="-25000"/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352800" y="5516563"/>
          <a:ext cx="14954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Формула" r:id="rId9" imgW="799920" imgH="228600" progId="Equation.3">
                  <p:embed/>
                </p:oleObj>
              </mc:Choice>
              <mc:Fallback>
                <p:oleObj name="Формула" r:id="rId9" imgW="79992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516563"/>
                        <a:ext cx="149542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Выпрямительный диод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sz="2400"/>
              <a:t>Основа – обычный </a:t>
            </a:r>
            <a:r>
              <a:rPr lang="en-US" altLang="ru-RU" sz="2400"/>
              <a:t>p-n </a:t>
            </a:r>
            <a:r>
              <a:rPr lang="ru-RU" altLang="ru-RU" sz="2400"/>
              <a:t>переход</a:t>
            </a:r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В состоянии равновесия:</a:t>
            </a:r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endParaRPr lang="ru-RU" altLang="ru-RU" sz="2400"/>
          </a:p>
          <a:p>
            <a:pPr>
              <a:buFontTx/>
              <a:buNone/>
            </a:pPr>
            <a:r>
              <a:rPr lang="ru-RU" altLang="ru-RU" sz="2400"/>
              <a:t>Важные параметры диода:</a:t>
            </a:r>
          </a:p>
          <a:p>
            <a:pPr lvl="2"/>
            <a:r>
              <a:rPr lang="ru-RU" altLang="ru-RU" sz="1800"/>
              <a:t>Коэффициент выпрямления</a:t>
            </a:r>
          </a:p>
          <a:p>
            <a:pPr lvl="2"/>
            <a:r>
              <a:rPr lang="ru-RU" altLang="ru-RU" sz="1800"/>
              <a:t>Характеристические сопротивления</a:t>
            </a:r>
          </a:p>
          <a:p>
            <a:pPr lvl="2"/>
            <a:r>
              <a:rPr lang="ru-RU" altLang="ru-RU" sz="1800"/>
              <a:t>Ёмкости диода в зависимости от выбора рабочей точки</a:t>
            </a:r>
          </a:p>
        </p:txBody>
      </p:sp>
      <p:pic>
        <p:nvPicPr>
          <p:cNvPr id="16388" name="Picture 4" descr="13-12-2016 09-14-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05000"/>
            <a:ext cx="3733800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862013" y="3351213"/>
          <a:ext cx="332898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Формула" r:id="rId4" imgW="1485720" imgH="241200" progId="Equation.3">
                  <p:embed/>
                </p:oleObj>
              </mc:Choice>
              <mc:Fallback>
                <p:oleObj name="Формула" r:id="rId4" imgW="148572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3351213"/>
                        <a:ext cx="3328987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914400" y="2057400"/>
          <a:ext cx="21336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Формула" r:id="rId6" imgW="952200" imgH="241200" progId="Equation.3">
                  <p:embed/>
                </p:oleObj>
              </mc:Choice>
              <mc:Fallback>
                <p:oleObj name="Формула" r:id="rId6" imgW="95220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57400"/>
                        <a:ext cx="2133600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1" name="Picture 7" descr="13-12-2016 10-16-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103313"/>
            <a:ext cx="2552700" cy="95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Выпрямление в диоде</a:t>
            </a:r>
          </a:p>
        </p:txBody>
      </p:sp>
      <p:pic>
        <p:nvPicPr>
          <p:cNvPr id="18436" name="Picture 4" descr="13-12-2016 10-19-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35125"/>
            <a:ext cx="8637587" cy="415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Выпрямление в диоде</a:t>
            </a:r>
          </a:p>
        </p:txBody>
      </p:sp>
      <p:sp>
        <p:nvSpPr>
          <p:cNvPr id="17412" name="Содержимое 2"/>
          <p:cNvSpPr txBox="1">
            <a:spLocks/>
          </p:cNvSpPr>
          <p:nvPr/>
        </p:nvSpPr>
        <p:spPr bwMode="auto">
          <a:xfrm>
            <a:off x="304800" y="1447800"/>
            <a:ext cx="85042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altLang="ru-RU" sz="3200"/>
              <a:t>	Выпрямление в диоде происходит при больших амплитудных значениях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3200"/>
              <a:t>	</a:t>
            </a:r>
            <a:r>
              <a:rPr lang="en-US" altLang="ru-RU" sz="3200"/>
              <a:t>U</a:t>
            </a:r>
            <a:r>
              <a:rPr lang="ru-RU" altLang="ru-RU" sz="2700"/>
              <a:t>вх</a:t>
            </a:r>
            <a:r>
              <a:rPr lang="en-US" altLang="ru-RU" sz="2700"/>
              <a:t> </a:t>
            </a:r>
            <a:r>
              <a:rPr lang="en-US" altLang="ru-RU" sz="3000"/>
              <a:t>&gt;0,1 </a:t>
            </a:r>
            <a:r>
              <a:rPr lang="ru-RU" altLang="ru-RU" sz="3000"/>
              <a:t>В             </a:t>
            </a:r>
            <a:r>
              <a:rPr lang="en-US" altLang="ru-RU" sz="3200"/>
              <a:t>|Vg|&gt;&gt; kT/q</a:t>
            </a:r>
            <a:r>
              <a:rPr lang="ru-RU" altLang="ru-RU" sz="3200"/>
              <a:t>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ru-RU" altLang="ru-RU" sz="3200"/>
          </a:p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ru-RU" altLang="ru-RU" sz="3200"/>
          </a:p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ru-RU" altLang="ru-RU" sz="3200"/>
          </a:p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3200"/>
              <a:t>                                                </a:t>
            </a:r>
          </a:p>
        </p:txBody>
      </p:sp>
      <p:graphicFrame>
        <p:nvGraphicFramePr>
          <p:cNvPr id="17438" name="Group 30"/>
          <p:cNvGraphicFramePr>
            <a:graphicFrameLocks noGrp="1"/>
          </p:cNvGraphicFramePr>
          <p:nvPr/>
        </p:nvGraphicFramePr>
        <p:xfrm>
          <a:off x="990600" y="3429000"/>
          <a:ext cx="7072313" cy="1065213"/>
        </p:xfrm>
        <a:graphic>
          <a:graphicData uri="http://schemas.openxmlformats.org/drawingml/2006/table">
            <a:tbl>
              <a:tblPr/>
              <a:tblGrid>
                <a:gridCol w="1304925"/>
                <a:gridCol w="1062038"/>
                <a:gridCol w="1214437"/>
                <a:gridCol w="1214438"/>
                <a:gridCol w="1214437"/>
                <a:gridCol w="1062038"/>
              </a:tblGrid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en-US" altLang="ru-RU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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0,01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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0,025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 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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0,25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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отн. ед.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2,3·10</a:t>
                      </a:r>
                      <a:r>
                        <a:rPr kumimoji="0" lang="en-US" altLang="ru-RU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2,8·10</a:t>
                      </a:r>
                      <a:r>
                        <a:rPr kumimoji="0" lang="en-US" altLang="ru-RU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36" name="Object 1"/>
          <p:cNvGraphicFramePr>
            <a:graphicFrameLocks noChangeAspect="1"/>
          </p:cNvGraphicFramePr>
          <p:nvPr/>
        </p:nvGraphicFramePr>
        <p:xfrm>
          <a:off x="609600" y="4800600"/>
          <a:ext cx="34623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Формула" r:id="rId3" imgW="1231366" imgH="418918" progId="Equation.3">
                  <p:embed/>
                </p:oleObj>
              </mc:Choice>
              <mc:Fallback>
                <p:oleObj name="Формула" r:id="rId3" imgW="1231366" imgH="41891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00600"/>
                        <a:ext cx="3462338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Характеристическое сопротивление</a:t>
            </a:r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301625" y="1527175"/>
            <a:ext cx="85042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Дифференциальное сопротивление </a:t>
            </a:r>
            <a:r>
              <a:rPr lang="en-US" altLang="ru-RU"/>
              <a:t>r</a:t>
            </a:r>
            <a:r>
              <a:rPr lang="en-US" altLang="ru-RU" baseline="-25000"/>
              <a:t>D</a:t>
            </a:r>
            <a:r>
              <a:rPr lang="ru-RU" altLang="ru-RU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Сопротивление по постоянному току</a:t>
            </a:r>
            <a:r>
              <a:rPr lang="en-US" altLang="ru-RU"/>
              <a:t> R</a:t>
            </a:r>
            <a:r>
              <a:rPr lang="en-US" altLang="ru-RU" baseline="-25000"/>
              <a:t>D</a:t>
            </a:r>
            <a:r>
              <a:rPr lang="ru-RU" altLang="ru-RU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endParaRPr lang="en-US" altLang="ru-RU"/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На прямом участке ВАХ </a:t>
            </a:r>
            <a:r>
              <a:rPr lang="en-US" altLang="ru-RU" i="1"/>
              <a:t>R</a:t>
            </a:r>
            <a:r>
              <a:rPr lang="en-US" altLang="ru-RU" baseline="-25000"/>
              <a:t>D</a:t>
            </a:r>
            <a:r>
              <a:rPr lang="en-US" altLang="ru-RU" i="1"/>
              <a:t> </a:t>
            </a:r>
            <a:r>
              <a:rPr lang="ru-RU" altLang="ru-RU" i="1"/>
              <a:t>&gt;</a:t>
            </a:r>
            <a:r>
              <a:rPr lang="en-US" altLang="ru-RU" i="1"/>
              <a:t> r</a:t>
            </a:r>
            <a:r>
              <a:rPr lang="en-US" altLang="ru-RU" baseline="-25000"/>
              <a:t>D</a:t>
            </a:r>
            <a:endParaRPr lang="en-US" altLang="ru-RU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На обратном участке</a:t>
            </a:r>
            <a:r>
              <a:rPr lang="en-US" altLang="ru-RU"/>
              <a:t> </a:t>
            </a:r>
            <a:r>
              <a:rPr lang="en-US" altLang="ru-RU" i="1"/>
              <a:t>R</a:t>
            </a:r>
            <a:r>
              <a:rPr lang="en-US" altLang="ru-RU" baseline="-25000"/>
              <a:t>D</a:t>
            </a:r>
            <a:r>
              <a:rPr lang="en-US" altLang="ru-RU" i="1"/>
              <a:t> </a:t>
            </a:r>
            <a:r>
              <a:rPr lang="ru-RU" altLang="ru-RU" i="1"/>
              <a:t>&lt;</a:t>
            </a:r>
            <a:r>
              <a:rPr lang="en-US" altLang="ru-RU" i="1"/>
              <a:t> r</a:t>
            </a:r>
            <a:r>
              <a:rPr lang="en-US" altLang="ru-RU" baseline="-25000"/>
              <a:t>D</a:t>
            </a: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Вблизи нулевого значения </a:t>
            </a:r>
            <a:r>
              <a:rPr lang="en-US" altLang="ru-RU" i="1"/>
              <a:t>V</a:t>
            </a:r>
            <a:r>
              <a:rPr lang="en-US" altLang="ru-RU" baseline="-25000"/>
              <a:t>G</a:t>
            </a:r>
            <a:r>
              <a:rPr lang="ru-RU" altLang="ru-RU"/>
              <a:t> &lt;&lt; </a:t>
            </a:r>
            <a:r>
              <a:rPr lang="en-US" altLang="ru-RU" i="1"/>
              <a:t>kT</a:t>
            </a:r>
            <a:r>
              <a:rPr lang="ru-RU" altLang="ru-RU" i="1"/>
              <a:t>/</a:t>
            </a:r>
            <a:r>
              <a:rPr lang="en-US" altLang="ru-RU" i="1"/>
              <a:t>q</a:t>
            </a:r>
            <a:endParaRPr lang="ru-RU" altLang="ru-RU" i="1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/>
              <a:t> </a:t>
            </a: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</p:txBody>
      </p:sp>
      <p:graphicFrame>
        <p:nvGraphicFramePr>
          <p:cNvPr id="19461" name="Object 1"/>
          <p:cNvGraphicFramePr>
            <a:graphicFrameLocks noChangeAspect="1"/>
          </p:cNvGraphicFramePr>
          <p:nvPr/>
        </p:nvGraphicFramePr>
        <p:xfrm>
          <a:off x="685800" y="1828800"/>
          <a:ext cx="28194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Формула" r:id="rId3" imgW="1701720" imgH="482400" progId="Equation.3">
                  <p:embed/>
                </p:oleObj>
              </mc:Choice>
              <mc:Fallback>
                <p:oleObj name="Формула" r:id="rId3" imgW="1701720" imgH="482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2819400" cy="804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3"/>
          <p:cNvGraphicFramePr>
            <a:graphicFrameLocks noChangeAspect="1"/>
          </p:cNvGraphicFramePr>
          <p:nvPr/>
        </p:nvGraphicFramePr>
        <p:xfrm>
          <a:off x="663575" y="2971800"/>
          <a:ext cx="32226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Формула" r:id="rId5" imgW="1916868" imgH="482391" progId="Equation.3">
                  <p:embed/>
                </p:oleObj>
              </mc:Choice>
              <mc:Fallback>
                <p:oleObj name="Формула" r:id="rId5" imgW="1916868" imgH="4823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2971800"/>
                        <a:ext cx="3222625" cy="81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5"/>
          <p:cNvGraphicFramePr>
            <a:graphicFrameLocks noChangeAspect="1"/>
          </p:cNvGraphicFramePr>
          <p:nvPr/>
        </p:nvGraphicFramePr>
        <p:xfrm>
          <a:off x="6096000" y="4953000"/>
          <a:ext cx="21336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Формула" r:id="rId7" imgW="1054100" imgH="431800" progId="Equation.3">
                  <p:embed/>
                </p:oleObj>
              </mc:Choice>
              <mc:Fallback>
                <p:oleObj name="Формула" r:id="rId7" imgW="1054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953000"/>
                        <a:ext cx="2133600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195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Wingdings</vt:lpstr>
      <vt:lpstr>Times New Roman</vt:lpstr>
      <vt:lpstr>Symbol</vt:lpstr>
      <vt:lpstr>Оформление по умолчанию</vt:lpstr>
      <vt:lpstr>Microsoft Equation 3.0</vt:lpstr>
      <vt:lpstr>Формула</vt:lpstr>
      <vt:lpstr>ВАХ p-n перехода Выпрямительный диод</vt:lpstr>
      <vt:lpstr>ВАХ p-n перехода</vt:lpstr>
      <vt:lpstr>Ёмкость p-n перехода</vt:lpstr>
      <vt:lpstr>Барьерная ёмкость CB</vt:lpstr>
      <vt:lpstr>Диффузионная ёмкость CD</vt:lpstr>
      <vt:lpstr>Выпрямительный диод</vt:lpstr>
      <vt:lpstr>Выпрямление в диоде</vt:lpstr>
      <vt:lpstr>Выпрямление в диоде</vt:lpstr>
      <vt:lpstr>Характеристическое сопротивление</vt:lpstr>
      <vt:lpstr>Эквивалентная схема диода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dimhaz</dc:creator>
  <cp:lastModifiedBy>artamonov</cp:lastModifiedBy>
  <cp:revision>24</cp:revision>
  <cp:lastPrinted>1601-01-01T00:00:00Z</cp:lastPrinted>
  <dcterms:created xsi:type="dcterms:W3CDTF">2016-12-13T05:59:36Z</dcterms:created>
  <dcterms:modified xsi:type="dcterms:W3CDTF">2019-03-22T10:40:47Z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