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6" r:id="rId4"/>
    <p:sldId id="267" r:id="rId5"/>
    <p:sldId id="268" r:id="rId6"/>
    <p:sldId id="269" r:id="rId7"/>
    <p:sldId id="270" r:id="rId8"/>
    <p:sldId id="271" r:id="rId9"/>
    <p:sldId id="272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6D017-364F-40FA-B05C-400917FF66EC}" type="datetimeFigureOut">
              <a:rPr lang="ru-RU" smtClean="0"/>
              <a:pPr/>
              <a:t>13.12.2016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D8747-DD5A-4E04-90B5-244A2E41E5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6D017-364F-40FA-B05C-400917FF66EC}" type="datetimeFigureOut">
              <a:rPr lang="ru-RU" smtClean="0"/>
              <a:pPr/>
              <a:t>13.12.2016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D8747-DD5A-4E04-90B5-244A2E41E5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6D017-364F-40FA-B05C-400917FF66EC}" type="datetimeFigureOut">
              <a:rPr lang="ru-RU" smtClean="0"/>
              <a:pPr/>
              <a:t>13.12.2016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D8747-DD5A-4E04-90B5-244A2E41E5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6D017-364F-40FA-B05C-400917FF66EC}" type="datetimeFigureOut">
              <a:rPr lang="ru-RU" smtClean="0"/>
              <a:pPr/>
              <a:t>13.12.2016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D8747-DD5A-4E04-90B5-244A2E41E5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6D017-364F-40FA-B05C-400917FF66EC}" type="datetimeFigureOut">
              <a:rPr lang="ru-RU" smtClean="0"/>
              <a:pPr/>
              <a:t>13.12.2016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D8747-DD5A-4E04-90B5-244A2E41E5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6D017-364F-40FA-B05C-400917FF66EC}" type="datetimeFigureOut">
              <a:rPr lang="ru-RU" smtClean="0"/>
              <a:pPr/>
              <a:t>13.12.2016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D8747-DD5A-4E04-90B5-244A2E41E5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6D017-364F-40FA-B05C-400917FF66EC}" type="datetimeFigureOut">
              <a:rPr lang="ru-RU" smtClean="0"/>
              <a:pPr/>
              <a:t>13.12.2016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D8747-DD5A-4E04-90B5-244A2E41E5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6D017-364F-40FA-B05C-400917FF66EC}" type="datetimeFigureOut">
              <a:rPr lang="ru-RU" smtClean="0"/>
              <a:pPr/>
              <a:t>13.12.2016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D8747-DD5A-4E04-90B5-244A2E41E5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6D017-364F-40FA-B05C-400917FF66EC}" type="datetimeFigureOut">
              <a:rPr lang="ru-RU" smtClean="0"/>
              <a:pPr/>
              <a:t>13.12.2016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D8747-DD5A-4E04-90B5-244A2E41E5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6D017-364F-40FA-B05C-400917FF66EC}" type="datetimeFigureOut">
              <a:rPr lang="ru-RU" smtClean="0"/>
              <a:pPr/>
              <a:t>13.12.2016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D8747-DD5A-4E04-90B5-244A2E41E5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6D017-364F-40FA-B05C-400917FF66EC}" type="datetimeFigureOut">
              <a:rPr lang="ru-RU" smtClean="0"/>
              <a:pPr/>
              <a:t>13.12.2016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D8747-DD5A-4E04-90B5-244A2E41E5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lumMod val="75000"/>
              </a:schemeClr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82001">
              <a:srgbClr val="FBD49C"/>
            </a:gs>
            <a:gs pos="82001">
              <a:srgbClr val="FBD49C"/>
            </a:gs>
            <a:gs pos="100000">
              <a:srgbClr val="FEE7F2"/>
            </a:gs>
          </a:gsLst>
          <a:lin ang="36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56D017-364F-40FA-B05C-400917FF66EC}" type="datetimeFigureOut">
              <a:rPr lang="ru-RU" smtClean="0"/>
              <a:pPr/>
              <a:t>13.12.2016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FD8747-DD5A-4E04-90B5-244A2E41E51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Однопереходные транзисторы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Выполнила: </a:t>
            </a:r>
            <a:r>
              <a:rPr lang="ru-RU" dirty="0" err="1" smtClean="0"/>
              <a:t>Гевейлер</a:t>
            </a:r>
            <a:r>
              <a:rPr lang="ru-RU" dirty="0" smtClean="0"/>
              <a:t> Елена</a:t>
            </a:r>
          </a:p>
          <a:p>
            <a:r>
              <a:rPr lang="ru-RU" dirty="0" smtClean="0"/>
              <a:t>	</a:t>
            </a:r>
            <a:r>
              <a:rPr lang="ru-RU" dirty="0" smtClean="0"/>
              <a:t>	</a:t>
            </a:r>
            <a:r>
              <a:rPr lang="ru-RU" dirty="0" smtClean="0"/>
              <a:t>группа 21318</a:t>
            </a:r>
            <a:endParaRPr lang="ru-RU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однопереходный </a:t>
            </a:r>
            <a:endParaRPr lang="ru-RU" b="1" dirty="0" smtClean="0"/>
          </a:p>
          <a:p>
            <a:r>
              <a:rPr lang="ru-RU" b="1" dirty="0" smtClean="0"/>
              <a:t>транзистор</a:t>
            </a:r>
            <a:r>
              <a:rPr lang="ru-RU" dirty="0"/>
              <a:t> (ОПТ), </a:t>
            </a:r>
            <a:endParaRPr lang="ru-RU" dirty="0" smtClean="0"/>
          </a:p>
          <a:p>
            <a:r>
              <a:rPr lang="ru-RU" dirty="0" smtClean="0"/>
              <a:t>представляющий </a:t>
            </a:r>
            <a:endParaRPr lang="ru-RU" dirty="0" smtClean="0"/>
          </a:p>
          <a:p>
            <a:r>
              <a:rPr lang="ru-RU" dirty="0" smtClean="0"/>
              <a:t>собой </a:t>
            </a:r>
            <a:r>
              <a:rPr lang="ru-RU" dirty="0"/>
              <a:t>кристалл полупроводника, </a:t>
            </a:r>
            <a:endParaRPr lang="ru-RU" dirty="0" smtClean="0"/>
          </a:p>
          <a:p>
            <a:r>
              <a:rPr lang="ru-RU" dirty="0" smtClean="0"/>
              <a:t>в </a:t>
            </a:r>
            <a:r>
              <a:rPr lang="ru-RU" dirty="0"/>
              <a:t>котором создан </a:t>
            </a:r>
            <a:r>
              <a:rPr lang="ru-RU" dirty="0" err="1" smtClean="0"/>
              <a:t>p-n</a:t>
            </a:r>
            <a:endParaRPr lang="ru-RU" dirty="0" smtClean="0"/>
          </a:p>
          <a:p>
            <a:r>
              <a:rPr lang="ru-RU" dirty="0" smtClean="0"/>
              <a:t> </a:t>
            </a:r>
            <a:r>
              <a:rPr lang="ru-RU" dirty="0"/>
              <a:t>переход, </a:t>
            </a:r>
            <a:r>
              <a:rPr lang="ru-RU" dirty="0" smtClean="0"/>
              <a:t>называемый</a:t>
            </a:r>
          </a:p>
          <a:p>
            <a:r>
              <a:rPr lang="ru-RU" dirty="0" smtClean="0"/>
              <a:t> </a:t>
            </a:r>
            <a:r>
              <a:rPr lang="ru-RU" dirty="0"/>
              <a:t>инжектором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44473" t="27344" r="40703" b="49219"/>
          <a:stretch>
            <a:fillRect/>
          </a:stretch>
        </p:blipFill>
        <p:spPr bwMode="auto">
          <a:xfrm>
            <a:off x="4857752" y="357166"/>
            <a:ext cx="4071934" cy="285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 descr="Схема однопереходного транзистора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57818" y="4071942"/>
            <a:ext cx="2905125" cy="2162176"/>
          </a:xfrm>
          <a:prstGeom prst="rect">
            <a:avLst/>
          </a:prstGeom>
          <a:noFill/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49" name="Рисунок 2" descr="Области работы однопереходного транзистор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85852" y="428604"/>
            <a:ext cx="6643702" cy="6151576"/>
          </a:xfrm>
          <a:prstGeom prst="rect">
            <a:avLst/>
          </a:prstGeom>
          <a:noFill/>
        </p:spPr>
      </p:pic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2838450"/>
            <a:ext cx="9144000" cy="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5362" name="Picture 2" descr="Схема релаксационного генератора на однопереходном транзистор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57422" y="714355"/>
            <a:ext cx="4429156" cy="5255935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5602" name="Picture 2" descr="Осциллограммы напряжения релаксационного генератора на однопереходном транзистор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488" y="1643050"/>
            <a:ext cx="3500452" cy="4153872"/>
          </a:xfrm>
          <a:prstGeom prst="rect">
            <a:avLst/>
          </a:prstGeom>
          <a:noFill/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dirty="0" smtClean="0"/>
              <a:t>Основными параметрами однопереходных транзисторов, характеризующими их как элементы схем, являются: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dirty="0"/>
              <a:t/>
            </a:r>
            <a:br>
              <a:rPr lang="ru-RU" dirty="0"/>
            </a:br>
            <a:r>
              <a:rPr lang="ru-RU" b="1" dirty="0"/>
              <a:t>межбазовое сопротивление</a:t>
            </a:r>
            <a:r>
              <a:rPr lang="ru-RU" dirty="0"/>
              <a:t> R</a:t>
            </a:r>
            <a:r>
              <a:rPr lang="ru-RU" baseline="-25000" dirty="0"/>
              <a:t>Б1Б2 </a:t>
            </a:r>
            <a:r>
              <a:rPr lang="ru-RU" dirty="0"/>
              <a:t>— сопротивление между выводами баз при отключенном эмиттере;</a:t>
            </a:r>
            <a:br>
              <a:rPr lang="ru-RU" dirty="0"/>
            </a:br>
            <a:r>
              <a:rPr lang="ru-RU" b="1" dirty="0"/>
              <a:t>коэффициент передачи</a:t>
            </a:r>
            <a:endParaRPr lang="ru-RU" dirty="0"/>
          </a:p>
          <a:p>
            <a:pPr>
              <a:buNone/>
            </a:pPr>
            <a:r>
              <a:rPr lang="ru-RU" dirty="0"/>
              <a:t/>
            </a:r>
            <a:br>
              <a:rPr lang="ru-RU" dirty="0"/>
            </a:br>
            <a:r>
              <a:rPr lang="ru-RU" dirty="0"/>
              <a:t>характеризующий напряжение переключения;</a:t>
            </a:r>
            <a:br>
              <a:rPr lang="ru-RU" dirty="0"/>
            </a:br>
            <a:r>
              <a:rPr lang="ru-RU" b="1" dirty="0"/>
              <a:t>напряжение срабатывания</a:t>
            </a:r>
            <a:r>
              <a:rPr lang="ru-RU" dirty="0"/>
              <a:t> </a:t>
            </a:r>
            <a:r>
              <a:rPr lang="ru-RU" dirty="0" err="1"/>
              <a:t>Ucp</a:t>
            </a:r>
            <a:r>
              <a:rPr lang="ru-RU" dirty="0"/>
              <a:t>— минимальное напряжение на </a:t>
            </a:r>
            <a:r>
              <a:rPr lang="ru-RU" dirty="0" err="1"/>
              <a:t>эмиттерном</a:t>
            </a:r>
            <a:r>
              <a:rPr lang="ru-RU" dirty="0"/>
              <a:t> переходе, необходимое для перевода прибора из состояния с большим сопротивлением в состояние с отрицательным сопротивлением;</a:t>
            </a:r>
            <a:br>
              <a:rPr lang="ru-RU" dirty="0"/>
            </a:br>
            <a:r>
              <a:rPr lang="ru-RU" b="1" dirty="0"/>
              <a:t>ток включения </a:t>
            </a:r>
            <a:r>
              <a:rPr lang="ru-RU" b="1" dirty="0" err="1"/>
              <a:t>I</a:t>
            </a:r>
            <a:r>
              <a:rPr lang="ru-RU" dirty="0" err="1"/>
              <a:t>вкл</a:t>
            </a:r>
            <a:r>
              <a:rPr lang="ru-RU" dirty="0"/>
              <a:t> — минимальный ток, необходимый для включения однопереходного транзистора, то есть перевода его в область отрицательного сопротивления;</a:t>
            </a:r>
            <a:br>
              <a:rPr lang="ru-RU" dirty="0"/>
            </a:br>
            <a:r>
              <a:rPr lang="ru-RU" b="1" dirty="0"/>
              <a:t>ток выключения</a:t>
            </a:r>
            <a:r>
              <a:rPr lang="ru-RU" dirty="0"/>
              <a:t> </a:t>
            </a:r>
            <a:r>
              <a:rPr lang="ru-RU" dirty="0" err="1"/>
              <a:t>Iвыкл</a:t>
            </a:r>
            <a:r>
              <a:rPr lang="ru-RU" dirty="0"/>
              <a:t> —наименьший </a:t>
            </a:r>
            <a:r>
              <a:rPr lang="ru-RU" dirty="0" err="1"/>
              <a:t>эмиттерный</a:t>
            </a:r>
            <a:r>
              <a:rPr lang="ru-RU" dirty="0"/>
              <a:t> ток, удерживающий транзистор во включенном состоянии;</a:t>
            </a:r>
            <a:br>
              <a:rPr lang="ru-RU" dirty="0"/>
            </a:br>
            <a:r>
              <a:rPr lang="ru-RU" b="1" dirty="0"/>
              <a:t>напряжение выключения</a:t>
            </a:r>
            <a:r>
              <a:rPr lang="ru-RU" dirty="0"/>
              <a:t> </a:t>
            </a:r>
            <a:r>
              <a:rPr lang="ru-RU" dirty="0" err="1"/>
              <a:t>Uвыкл</a:t>
            </a:r>
            <a:r>
              <a:rPr lang="ru-RU" dirty="0"/>
              <a:t>— напряжение на </a:t>
            </a:r>
            <a:r>
              <a:rPr lang="ru-RU" dirty="0" err="1"/>
              <a:t>эмиттерном</a:t>
            </a:r>
            <a:r>
              <a:rPr lang="ru-RU" dirty="0"/>
              <a:t> переходе при токе через него, равном </a:t>
            </a:r>
            <a:r>
              <a:rPr lang="ru-RU" dirty="0" err="1"/>
              <a:t>Iвыкл</a:t>
            </a:r>
            <a:r>
              <a:rPr lang="ru-RU" dirty="0"/>
              <a:t>;</a:t>
            </a:r>
            <a:br>
              <a:rPr lang="ru-RU" dirty="0"/>
            </a:br>
            <a:r>
              <a:rPr lang="ru-RU" b="1" dirty="0"/>
              <a:t>обратный</a:t>
            </a:r>
            <a:r>
              <a:rPr lang="ru-RU" dirty="0"/>
              <a:t> ток</a:t>
            </a:r>
            <a:r>
              <a:rPr lang="ru-RU" b="1" dirty="0"/>
              <a:t> эмиттера</a:t>
            </a:r>
            <a:r>
              <a:rPr lang="ru-RU" dirty="0"/>
              <a:t> </a:t>
            </a:r>
            <a:r>
              <a:rPr lang="ru-RU" dirty="0" err="1"/>
              <a:t>Iэо</a:t>
            </a:r>
            <a:r>
              <a:rPr lang="ru-RU" dirty="0"/>
              <a:t> — ток утечки закрытого </a:t>
            </a:r>
            <a:r>
              <a:rPr lang="ru-RU" dirty="0" err="1"/>
              <a:t>эмиттерного</a:t>
            </a:r>
            <a:r>
              <a:rPr lang="ru-RU" dirty="0"/>
              <a:t> перехода.</a:t>
            </a:r>
          </a:p>
          <a:p>
            <a:endParaRPr lang="ru-RU" dirty="0"/>
          </a:p>
        </p:txBody>
      </p:sp>
      <p:pic>
        <p:nvPicPr>
          <p:cNvPr id="4" name="Рисунок 3" descr="http://cxem.net/sprav/sprav105-3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14744" y="2214554"/>
            <a:ext cx="1609725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http://cxem.net/sprav/sprav105-5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1500174"/>
            <a:ext cx="8501122" cy="4857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  <a:p>
            <a:pPr>
              <a:buNone/>
            </a:pPr>
            <a:r>
              <a:rPr lang="ru-RU" dirty="0" smtClean="0"/>
              <a:t>где </a:t>
            </a:r>
            <a:r>
              <a:rPr lang="ru-RU" dirty="0"/>
              <a:t>R — сопротивление резистора R1, Ом;</a:t>
            </a:r>
          </a:p>
          <a:p>
            <a:pPr>
              <a:buNone/>
            </a:pPr>
            <a:r>
              <a:rPr lang="ru-RU" dirty="0"/>
              <a:t>С—емкость конденсатора С1, Ф;</a:t>
            </a:r>
          </a:p>
          <a:p>
            <a:pPr>
              <a:buNone/>
            </a:pPr>
            <a:r>
              <a:rPr lang="ru-RU" dirty="0" err="1"/>
              <a:t>η— </a:t>
            </a:r>
            <a:r>
              <a:rPr lang="ru-RU" dirty="0"/>
              <a:t>коэффициент передачи однопереходного транзистора.</a:t>
            </a:r>
          </a:p>
          <a:p>
            <a:endParaRPr lang="ru-RU" dirty="0"/>
          </a:p>
        </p:txBody>
      </p:sp>
      <p:pic>
        <p:nvPicPr>
          <p:cNvPr id="4" name="Рисунок 3" descr="http://cxem.net/sprav/sprav105-6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14480" y="285728"/>
            <a:ext cx="4157673" cy="2500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http://cxem.net/sprav/sprav105-8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1571612"/>
            <a:ext cx="8643998" cy="45005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43</Words>
  <Application>Microsoft Office PowerPoint</Application>
  <PresentationFormat>Экран (4:3)</PresentationFormat>
  <Paragraphs>18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Однопереходные транзисторы</vt:lpstr>
      <vt:lpstr>Слайд 2</vt:lpstr>
      <vt:lpstr>Слайд 3</vt:lpstr>
      <vt:lpstr>Слайд 4</vt:lpstr>
      <vt:lpstr>Слайд 5</vt:lpstr>
      <vt:lpstr>Основными параметрами однопереходных транзисторов, характеризующими их как элементы схем, являются:</vt:lpstr>
      <vt:lpstr>Слайд 7</vt:lpstr>
      <vt:lpstr>Слайд 8</vt:lpstr>
      <vt:lpstr>Слайд 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Однопереходные транзисторы</dc:title>
  <dc:creator>Елена</dc:creator>
  <cp:lastModifiedBy>Елена</cp:lastModifiedBy>
  <cp:revision>10</cp:revision>
  <dcterms:created xsi:type="dcterms:W3CDTF">2016-12-12T18:57:45Z</dcterms:created>
  <dcterms:modified xsi:type="dcterms:W3CDTF">2016-12-13T09:08:07Z</dcterms:modified>
</cp:coreProperties>
</file>