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1.bin" ContentType="application/vnd.ms-office.activeX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activeX/activeX1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7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7951AB2-7E2F-455E-B411-0DBA0C959A9E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307742D-B880-45C9-BF66-3BA962F33E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51AB2-7E2F-455E-B411-0DBA0C959A9E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07742D-B880-45C9-BF66-3BA962F33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51AB2-7E2F-455E-B411-0DBA0C959A9E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07742D-B880-45C9-BF66-3BA962F33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7951AB2-7E2F-455E-B411-0DBA0C959A9E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307742D-B880-45C9-BF66-3BA962F33E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51AB2-7E2F-455E-B411-0DBA0C959A9E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07742D-B880-45C9-BF66-3BA962F33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7951AB2-7E2F-455E-B411-0DBA0C959A9E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307742D-B880-45C9-BF66-3BA962F33E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51AB2-7E2F-455E-B411-0DBA0C959A9E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307742D-B880-45C9-BF66-3BA962F33E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51AB2-7E2F-455E-B411-0DBA0C959A9E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307742D-B880-45C9-BF66-3BA962F33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51AB2-7E2F-455E-B411-0DBA0C959A9E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07742D-B880-45C9-BF66-3BA962F33E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51AB2-7E2F-455E-B411-0DBA0C959A9E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07742D-B880-45C9-BF66-3BA962F33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7951AB2-7E2F-455E-B411-0DBA0C959A9E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307742D-B880-45C9-BF66-3BA962F33E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51AB2-7E2F-455E-B411-0DBA0C959A9E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07742D-B880-45C9-BF66-3BA962F33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7951AB2-7E2F-455E-B411-0DBA0C959A9E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307742D-B880-45C9-BF66-3BA962F33E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51AB2-7E2F-455E-B411-0DBA0C959A9E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07742D-B880-45C9-BF66-3BA962F33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51AB2-7E2F-455E-B411-0DBA0C959A9E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07742D-B880-45C9-BF66-3BA962F33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7951AB2-7E2F-455E-B411-0DBA0C959A9E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307742D-B880-45C9-BF66-3BA962F33E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51AB2-7E2F-455E-B411-0DBA0C959A9E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307742D-B880-45C9-BF66-3BA962F33E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51AB2-7E2F-455E-B411-0DBA0C959A9E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307742D-B880-45C9-BF66-3BA962F33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51AB2-7E2F-455E-B411-0DBA0C959A9E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07742D-B880-45C9-BF66-3BA962F33E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51AB2-7E2F-455E-B411-0DBA0C959A9E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07742D-B880-45C9-BF66-3BA962F33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7951AB2-7E2F-455E-B411-0DBA0C959A9E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307742D-B880-45C9-BF66-3BA962F33E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7951AB2-7E2F-455E-B411-0DBA0C959A9E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307742D-B880-45C9-BF66-3BA962F33E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7951AB2-7E2F-455E-B411-0DBA0C959A9E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307742D-B880-45C9-BF66-3BA962F33E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7951AB2-7E2F-455E-B411-0DBA0C959A9E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307742D-B880-45C9-BF66-3BA962F33E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Биполярные транзисторы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6560234" cy="2616696"/>
          </a:xfrm>
        </p:spPr>
        <p:txBody>
          <a:bodyPr>
            <a:normAutofit/>
          </a:bodyPr>
          <a:lstStyle/>
          <a:p>
            <a:r>
              <a:rPr lang="ru-RU" dirty="0" smtClean="0"/>
              <a:t>Федоров Артем</a:t>
            </a:r>
          </a:p>
          <a:p>
            <a:r>
              <a:rPr lang="ru-RU" dirty="0" err="1" smtClean="0"/>
              <a:t>Шарлаев</a:t>
            </a:r>
            <a:r>
              <a:rPr lang="ru-RU" dirty="0" smtClean="0"/>
              <a:t> Андрей</a:t>
            </a:r>
          </a:p>
          <a:p>
            <a:pPr algn="ctr"/>
            <a:endParaRPr lang="ru-RU" sz="1800" dirty="0" smtClean="0"/>
          </a:p>
          <a:p>
            <a:pPr algn="ctr"/>
            <a:endParaRPr lang="ru-RU" sz="1800" dirty="0" smtClean="0"/>
          </a:p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>2016</a:t>
            </a:r>
          </a:p>
          <a:p>
            <a:pPr algn="ctr"/>
            <a:r>
              <a:rPr lang="ru-RU" sz="2200" dirty="0" err="1" smtClean="0"/>
              <a:t>ПетрГУ</a:t>
            </a:r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Схемы подключения</a:t>
            </a:r>
            <a:endParaRPr lang="ru-RU" dirty="0"/>
          </a:p>
        </p:txBody>
      </p:sp>
      <p:pic>
        <p:nvPicPr>
          <p:cNvPr id="4" name="Содержимое 3" descr="баз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639050"/>
            <a:ext cx="5328592" cy="46664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эмитт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412776"/>
            <a:ext cx="5040560" cy="47355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ллект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412776"/>
            <a:ext cx="5400600" cy="49773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 </a:t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3100" b="1" dirty="0" smtClean="0"/>
              <a:t>Дифференциальные параметры биполярных транзисторов в схеме с</a:t>
            </a:r>
            <a:r>
              <a:rPr lang="en-US" sz="3100" b="1" dirty="0" smtClean="0"/>
              <a:t> </a:t>
            </a:r>
            <a:r>
              <a:rPr lang="ru-RU" sz="3100" b="1" dirty="0" smtClean="0"/>
              <a:t>общей</a:t>
            </a:r>
            <a:r>
              <a:rPr lang="en-US" sz="3100" b="1" dirty="0" smtClean="0"/>
              <a:t> </a:t>
            </a:r>
            <a:r>
              <a:rPr lang="ru-RU" sz="3100" b="1" dirty="0" smtClean="0"/>
              <a:t>базой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683568" y="1844824"/>
          <a:ext cx="2664296" cy="1426340"/>
        </p:xfrm>
        <a:graphic>
          <a:graphicData uri="http://schemas.openxmlformats.org/presentationml/2006/ole">
            <p:oleObj spid="_x0000_s31745" name="Формула" r:id="rId3" imgW="939800" imgH="508000" progId="Equation.3">
              <p:embed/>
            </p:oleObj>
          </a:graphicData>
        </a:graphic>
      </p:graphicFrame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683568" y="3789040"/>
          <a:ext cx="2304256" cy="1185685"/>
        </p:xfrm>
        <a:graphic>
          <a:graphicData uri="http://schemas.openxmlformats.org/presentationml/2006/ole">
            <p:oleObj spid="_x0000_s31747" name="Формула" r:id="rId4" imgW="977900" imgH="508000" progId="Equation.3">
              <p:embed/>
            </p:oleObj>
          </a:graphicData>
        </a:graphic>
      </p:graphicFrame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4716016" y="1842054"/>
          <a:ext cx="2592288" cy="1321070"/>
        </p:xfrm>
        <a:graphic>
          <a:graphicData uri="http://schemas.openxmlformats.org/presentationml/2006/ole">
            <p:oleObj spid="_x0000_s31749" name="Формула" r:id="rId5" imgW="990600" imgH="508000" progId="Equation.3">
              <p:embed/>
            </p:oleObj>
          </a:graphicData>
        </a:graphic>
      </p:graphicFrame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4788024" y="3573016"/>
          <a:ext cx="2763477" cy="1296144"/>
        </p:xfrm>
        <a:graphic>
          <a:graphicData uri="http://schemas.openxmlformats.org/presentationml/2006/ole">
            <p:oleObj spid="_x0000_s31751" name="Формула" r:id="rId6" imgW="1079500" imgH="508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2267744" y="1916832"/>
          <a:ext cx="4800534" cy="1309236"/>
        </p:xfrm>
        <a:graphic>
          <a:graphicData uri="http://schemas.openxmlformats.org/presentationml/2006/ole">
            <p:oleObj spid="_x0000_s30721" r:id="rId3" imgW="1676400" imgH="457200" progId="">
              <p:embed/>
            </p:oleObj>
          </a:graphicData>
        </a:graphic>
      </p:graphicFrame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1907704" y="3717032"/>
          <a:ext cx="1872208" cy="1473213"/>
        </p:xfrm>
        <a:graphic>
          <a:graphicData uri="http://schemas.openxmlformats.org/presentationml/2006/ole">
            <p:oleObj spid="_x0000_s30723" name="Формула" r:id="rId4" imgW="583947" imgH="457002" progId="Equation.3">
              <p:embed/>
            </p:oleObj>
          </a:graphicData>
        </a:graphic>
      </p:graphicFrame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5364088" y="3645024"/>
          <a:ext cx="2016224" cy="1606145"/>
        </p:xfrm>
        <a:graphic>
          <a:graphicData uri="http://schemas.openxmlformats.org/presentationml/2006/ole">
            <p:oleObj spid="_x0000_s30725" r:id="rId5" imgW="558558" imgH="44430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ВАХ БТ в схеме с общей базой.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age16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412520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 descr="Image16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3960440" cy="484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ВАХ БТ в схеме с общим эмиттером.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age16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808" y="1628800"/>
            <a:ext cx="41441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 descr="Image16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414596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 </a:t>
            </a:r>
            <a:r>
              <a:rPr lang="ru-RU" dirty="0" err="1" smtClean="0"/>
              <a:t>Эрли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эрли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624736" cy="480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/>
              <a:t>Параметры транзистора как четырехполюсника.</a:t>
            </a:r>
            <a:br>
              <a:rPr lang="ru-RU" sz="2700" b="1" dirty="0" smtClean="0"/>
            </a:br>
            <a:r>
              <a:rPr lang="ru-RU" sz="2700" b="1" i="1" dirty="0" smtClean="0"/>
              <a:t>         h</a:t>
            </a:r>
            <a:r>
              <a:rPr lang="ru-RU" sz="2700" b="1" dirty="0" smtClean="0"/>
              <a:t>-параметры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78" name="Picture 2" descr="5-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068960"/>
            <a:ext cx="5710572" cy="221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– </a:t>
            </a:r>
            <a:r>
              <a:rPr lang="ru-RU" sz="1600" dirty="0" smtClean="0"/>
              <a:t>входное сопротивление при коротком замыкании на выходе</a:t>
            </a:r>
          </a:p>
          <a:p>
            <a:pPr>
              <a:buNone/>
            </a:pPr>
            <a:r>
              <a:rPr lang="ru-RU" dirty="0" smtClean="0"/>
              <a:t>                            </a:t>
            </a:r>
          </a:p>
          <a:p>
            <a:pPr>
              <a:buNone/>
            </a:pPr>
            <a:r>
              <a:rPr lang="ru-RU" sz="1800" dirty="0" smtClean="0"/>
              <a:t>                            –  выходная проводимость при холостом ходе во входной цепи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                     – </a:t>
            </a:r>
            <a:r>
              <a:rPr lang="ru-RU" sz="1600" dirty="0" smtClean="0"/>
              <a:t>коэффициент обратной связи при холостом ходе во входной цепи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                            – коэффициент передачи тока при коротком замыкании на выходе.</a:t>
            </a:r>
            <a:endParaRPr lang="ru-RU" sz="1600" dirty="0"/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467544" y="188640"/>
          <a:ext cx="4599120" cy="936104"/>
        </p:xfrm>
        <a:graphic>
          <a:graphicData uri="http://schemas.openxmlformats.org/presentationml/2006/ole">
            <p:oleObj spid="_x0000_s80898" name="Формула" r:id="rId3" imgW="1079032" imgH="215806" progId="Equation.3">
              <p:embed/>
            </p:oleObj>
          </a:graphicData>
        </a:graphic>
      </p:graphicFrame>
      <p:graphicFrame>
        <p:nvGraphicFramePr>
          <p:cNvPr id="80897" name="Object 1"/>
          <p:cNvGraphicFramePr>
            <a:graphicFrameLocks noChangeAspect="1"/>
          </p:cNvGraphicFramePr>
          <p:nvPr/>
        </p:nvGraphicFramePr>
        <p:xfrm>
          <a:off x="395536" y="1196752"/>
          <a:ext cx="5006121" cy="936104"/>
        </p:xfrm>
        <a:graphic>
          <a:graphicData uri="http://schemas.openxmlformats.org/presentationml/2006/ole">
            <p:oleObj spid="_x0000_s80897" name="Формула" r:id="rId4" imgW="1167893" imgH="215806" progId="Equation.3">
              <p:embed/>
            </p:oleObj>
          </a:graphicData>
        </a:graphic>
      </p:graphicFrame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ctr"/>
                <a:tab pos="4681538" algn="ctr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ctr"/>
                <a:tab pos="4681538" algn="ctr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ctr"/>
                <a:tab pos="4681538" algn="ctr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0902" name="Object 6"/>
          <p:cNvGraphicFramePr>
            <a:graphicFrameLocks noChangeAspect="1"/>
          </p:cNvGraphicFramePr>
          <p:nvPr/>
        </p:nvGraphicFramePr>
        <p:xfrm>
          <a:off x="395536" y="2204864"/>
          <a:ext cx="1732268" cy="1080120"/>
        </p:xfrm>
        <a:graphic>
          <a:graphicData uri="http://schemas.openxmlformats.org/presentationml/2006/ole">
            <p:oleObj spid="_x0000_s80902" name="Формула" r:id="rId5" imgW="812447" imgH="507780" progId="Equation.3">
              <p:embed/>
            </p:oleObj>
          </a:graphicData>
        </a:graphic>
      </p:graphicFrame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0904" name="Object 8"/>
          <p:cNvGraphicFramePr>
            <a:graphicFrameLocks noChangeAspect="1"/>
          </p:cNvGraphicFramePr>
          <p:nvPr/>
        </p:nvGraphicFramePr>
        <p:xfrm>
          <a:off x="395536" y="3212976"/>
          <a:ext cx="1656184" cy="1032679"/>
        </p:xfrm>
        <a:graphic>
          <a:graphicData uri="http://schemas.openxmlformats.org/presentationml/2006/ole">
            <p:oleObj spid="_x0000_s80904" name="Формула" r:id="rId6" imgW="812447" imgH="507780" progId="Equation.3">
              <p:embed/>
            </p:oleObj>
          </a:graphicData>
        </a:graphic>
      </p:graphicFrame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0908" name="Object 12"/>
          <p:cNvGraphicFramePr>
            <a:graphicFrameLocks noChangeAspect="1"/>
          </p:cNvGraphicFramePr>
          <p:nvPr/>
        </p:nvGraphicFramePr>
        <p:xfrm>
          <a:off x="339832" y="4149080"/>
          <a:ext cx="1711888" cy="1080120"/>
        </p:xfrm>
        <a:graphic>
          <a:graphicData uri="http://schemas.openxmlformats.org/presentationml/2006/ole">
            <p:oleObj spid="_x0000_s80908" name="Формула" r:id="rId7" imgW="800100" imgH="508000" progId="Equation.3">
              <p:embed/>
            </p:oleObj>
          </a:graphicData>
        </a:graphic>
      </p:graphicFrame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0910" name="Object 14"/>
          <p:cNvGraphicFramePr>
            <a:graphicFrameLocks noChangeAspect="1"/>
          </p:cNvGraphicFramePr>
          <p:nvPr/>
        </p:nvGraphicFramePr>
        <p:xfrm>
          <a:off x="292108" y="5229200"/>
          <a:ext cx="1940140" cy="1224136"/>
        </p:xfrm>
        <a:graphic>
          <a:graphicData uri="http://schemas.openxmlformats.org/presentationml/2006/ole">
            <p:oleObj spid="_x0000_s80910" name="Формула" r:id="rId8" imgW="800100" imgH="508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создания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1958 г. американские ученые Дж. Бардин и В. </a:t>
            </a:r>
            <a:r>
              <a:rPr lang="ru-RU" dirty="0" err="1" smtClean="0"/>
              <a:t>Браттейн</a:t>
            </a:r>
            <a:r>
              <a:rPr lang="ru-RU" dirty="0" smtClean="0"/>
              <a:t> создали полупроводниковый триод, или транзистор. Это событие имело громадное значение для развития полупроводниковой электроники.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внимание.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транзистор?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Транзистором</a:t>
            </a:r>
            <a:r>
              <a:rPr lang="ru-RU" dirty="0" smtClean="0"/>
              <a:t> называется полупроводниковый прибор с двумя электронно-дырочными переходами, предназначенный для усиления и генерирования электрических сигналов.</a:t>
            </a:r>
            <a:endParaRPr lang="ru-RU" dirty="0"/>
          </a:p>
        </p:txBody>
      </p:sp>
      <p:pic>
        <p:nvPicPr>
          <p:cNvPr id="4" name="Picture 4" descr="5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221088"/>
            <a:ext cx="62150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 изготовления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5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58053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Режимы работы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Режим отсечки</a:t>
            </a:r>
          </a:p>
          <a:p>
            <a:r>
              <a:rPr lang="ru-RU" dirty="0" smtClean="0"/>
              <a:t>Режим насыщения </a:t>
            </a:r>
          </a:p>
          <a:p>
            <a:r>
              <a:rPr lang="ru-RU" dirty="0" smtClean="0"/>
              <a:t>Активный режим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.</a:t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Распределение дырок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5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96638"/>
            <a:ext cx="7776864" cy="46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339752" y="2204864"/>
          <a:ext cx="6264697" cy="1296144"/>
        </p:xfrm>
        <a:graphic>
          <a:graphicData uri="http://schemas.openxmlformats.org/presentationml/2006/ole">
            <p:oleObj spid="_x0000_s2051" name="Формула" r:id="rId4" imgW="2159000" imgH="444500" progId="Equation.3">
              <p:embed/>
            </p:oleObj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ctr"/>
                <a:tab pos="4681538" algn="ctr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Основные физические процессы в биполярных транзисторах</a:t>
            </a:r>
            <a:r>
              <a:rPr lang="ru-RU" sz="4800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b="1" dirty="0" smtClean="0"/>
              <a:t>инжекция </a:t>
            </a:r>
            <a:r>
              <a:rPr lang="ru-RU" dirty="0" smtClean="0"/>
              <a:t>из эмиттера в базу;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ru-RU" b="1" dirty="0" smtClean="0"/>
              <a:t>диффузия</a:t>
            </a:r>
            <a:r>
              <a:rPr lang="ru-RU" dirty="0" smtClean="0"/>
              <a:t> через базу;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ru-RU" b="1" dirty="0" smtClean="0"/>
              <a:t>рекомбинация</a:t>
            </a:r>
            <a:r>
              <a:rPr lang="ru-RU" dirty="0" smtClean="0"/>
              <a:t> в базе;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ru-RU" b="1" dirty="0" smtClean="0"/>
              <a:t>экстракци</a:t>
            </a:r>
            <a:r>
              <a:rPr lang="ru-RU" dirty="0" smtClean="0"/>
              <a:t>я из базы в коллектор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Зонные диаграммы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1" name="Picture 1" descr="5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97" y="2348880"/>
            <a:ext cx="871720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controls>
      <p:control spid="39939" name="ShockwaveFlash1" r:id="rId2" imgW="1828571" imgH="1828571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172</Words>
  <Application>Microsoft Office PowerPoint</Application>
  <PresentationFormat>Экран (4:3)</PresentationFormat>
  <Paragraphs>48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Литейная</vt:lpstr>
      <vt:lpstr>1_Литейная</vt:lpstr>
      <vt:lpstr>Формула</vt:lpstr>
      <vt:lpstr> Биполярные транзисторы</vt:lpstr>
      <vt:lpstr>История создания</vt:lpstr>
      <vt:lpstr>Что такое транзистор?</vt:lpstr>
      <vt:lpstr>Технологии изготовления</vt:lpstr>
      <vt:lpstr>Режимы работы </vt:lpstr>
      <vt:lpstr>.      . Распределение дырок</vt:lpstr>
      <vt:lpstr>Основные физические процессы в биполярных транзисторах.</vt:lpstr>
      <vt:lpstr>Зонные диаграммы </vt:lpstr>
      <vt:lpstr>Слайд 9</vt:lpstr>
      <vt:lpstr>Схемы подключения</vt:lpstr>
      <vt:lpstr>Слайд 11</vt:lpstr>
      <vt:lpstr>Слайд 12</vt:lpstr>
      <vt:lpstr>     Дифференциальные параметры биполярных транзисторов в схеме с общей базой</vt:lpstr>
      <vt:lpstr>Слайд 14</vt:lpstr>
      <vt:lpstr>ВАХ БТ в схеме с общей базой.</vt:lpstr>
      <vt:lpstr>ВАХ БТ в схеме с общим эмиттером.</vt:lpstr>
      <vt:lpstr>Эффект Эрли</vt:lpstr>
      <vt:lpstr>  Параметры транзистора как четырехполюсника.          h-параметры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айвен</dc:creator>
  <cp:lastModifiedBy>Eraser</cp:lastModifiedBy>
  <cp:revision>19</cp:revision>
  <dcterms:created xsi:type="dcterms:W3CDTF">2016-12-08T08:42:20Z</dcterms:created>
  <dcterms:modified xsi:type="dcterms:W3CDTF">2016-12-09T08:15:46Z</dcterms:modified>
</cp:coreProperties>
</file>