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E5A3"/>
    <a:srgbClr val="FFD3A7"/>
    <a:srgbClr val="FFCC66"/>
    <a:srgbClr val="FF6600"/>
    <a:srgbClr val="FF0000"/>
    <a:srgbClr val="CC00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Щелчок правит образец текста</a:t>
            </a:r>
          </a:p>
          <a:p>
            <a:pPr lvl="0"/>
            <a:r>
              <a:rPr lang="ru-RU" altLang="ru-RU" noProof="0" smtClean="0"/>
              <a:t>Второй уровень</a:t>
            </a:r>
          </a:p>
          <a:p>
            <a:pPr lvl="0"/>
            <a:r>
              <a:rPr lang="ru-RU" altLang="ru-RU" noProof="0" smtClean="0"/>
              <a:t>Третий уровень</a:t>
            </a:r>
          </a:p>
          <a:p>
            <a:pPr lvl="0"/>
            <a:r>
              <a:rPr lang="ru-RU" altLang="ru-RU" noProof="0" smtClean="0"/>
              <a:t>Четвертый уровень</a:t>
            </a:r>
          </a:p>
          <a:p>
            <a:pPr lvl="0"/>
            <a:r>
              <a:rPr lang="ru-RU" alt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C3A75A-5307-46CC-816B-D58F0F4148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776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fld id="{402FDCFF-82E6-4114-BCF0-3978CFFE1470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04989-BBC4-469E-ACA6-19A1B53E1E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89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C712-8FFB-406F-8BB8-E6C43FAD19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92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F684A-D76F-4EF1-9C1B-D011971A6F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58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0A1A-4F70-4689-94A4-5549E536B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77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B1F0-412F-43D8-8E06-5C0A271FAE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77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40C2-E198-4D3E-90CF-F1D3506B7E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53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7AC62-B75F-4D95-B1DC-C3572CB9B6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92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6670-D007-448E-BC47-DB4C740AD9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9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4ADD-633C-45CC-BDE8-66F305C35E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82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35AD2-6F0D-4F8B-9993-73A3637091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A13AB-6BA8-4EB4-8597-707C09DEC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21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87648-E45A-4B79-B106-ACBDD6332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98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EC884-560E-4E21-8FC1-7C52018F4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01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16240">
              <a:srgbClr val="6EAD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 altLang="ru-RU"/>
              <a:t>3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ADAB4E-0241-490C-96C6-B70C336A0A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slide" Target="slide2.x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2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73238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sz="7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Тиристоры</a:t>
            </a:r>
            <a:r>
              <a:rPr lang="ru-RU" altLang="ru-RU" sz="7200" i="1" dirty="0" smtClean="0">
                <a:solidFill>
                  <a:schemeClr val="tx1"/>
                </a:solidFill>
              </a:rPr>
              <a:t/>
            </a:r>
            <a:br>
              <a:rPr lang="ru-RU" altLang="ru-RU" sz="7200" i="1" dirty="0" smtClean="0">
                <a:solidFill>
                  <a:schemeClr val="tx1"/>
                </a:solidFill>
              </a:rPr>
            </a:br>
            <a:endParaRPr lang="ru-RU" altLang="ru-RU" i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886200"/>
            <a:ext cx="6400800" cy="1295400"/>
          </a:xfrm>
        </p:spPr>
        <p:txBody>
          <a:bodyPr/>
          <a:lstStyle/>
          <a:p>
            <a:pPr algn="r">
              <a:defRPr/>
            </a:pPr>
            <a:r>
              <a:rPr lang="ru-RU" alt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Выполнили:   студенты группы 21313</a:t>
            </a:r>
          </a:p>
          <a:p>
            <a:pPr algn="r">
              <a:defRPr/>
            </a:pPr>
            <a:r>
              <a:rPr lang="ru-RU" altLang="ru-RU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Ермолинский</a:t>
            </a:r>
            <a:r>
              <a:rPr lang="ru-RU" alt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Андрей</a:t>
            </a:r>
          </a:p>
          <a:p>
            <a:pPr algn="r">
              <a:defRPr/>
            </a:pPr>
            <a:r>
              <a:rPr lang="ru-RU" alt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Соловей Людмила</a:t>
            </a:r>
            <a:endParaRPr lang="ru-RU" altLang="ru-RU" sz="1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alt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pPr>
              <a:defRPr/>
            </a:pPr>
            <a:endParaRPr lang="ru-RU" altLang="ru-RU" sz="1800" i="1" dirty="0" smtClean="0"/>
          </a:p>
          <a:p>
            <a:pPr>
              <a:defRPr/>
            </a:pPr>
            <a:endParaRPr lang="ru-RU" altLang="ru-RU" sz="1800" i="1" dirty="0" smtClean="0"/>
          </a:p>
          <a:p>
            <a:pPr>
              <a:defRPr/>
            </a:pPr>
            <a:endParaRPr lang="ru-RU" altLang="ru-RU" sz="1800" i="1" dirty="0" smtClean="0"/>
          </a:p>
          <a:p>
            <a:pPr>
              <a:defRPr/>
            </a:pPr>
            <a:endParaRPr lang="ru-RU" altLang="ru-RU" sz="1800" i="1" dirty="0" smtClean="0"/>
          </a:p>
          <a:p>
            <a:pPr>
              <a:defRPr/>
            </a:pPr>
            <a:endParaRPr lang="ru-RU" altLang="ru-RU" i="1" dirty="0" smtClean="0"/>
          </a:p>
        </p:txBody>
      </p:sp>
    </p:spTree>
  </p:cSld>
  <p:clrMapOvr>
    <a:masterClrMapping/>
  </p:clrMapOvr>
  <p:transition advTm="11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75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175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75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75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75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188913"/>
            <a:ext cx="7772400" cy="1143000"/>
          </a:xfrm>
        </p:spPr>
        <p:txBody>
          <a:bodyPr/>
          <a:lstStyle/>
          <a:p>
            <a:r>
              <a:rPr lang="ru-RU" altLang="ru-RU" sz="2800" i="1" smtClean="0">
                <a:solidFill>
                  <a:schemeClr val="tx1"/>
                </a:solidFill>
              </a:rPr>
              <a:t>Зависимость коэффициента М от напряжения </a:t>
            </a:r>
            <a:r>
              <a:rPr lang="en-US" altLang="ru-RU" sz="2800" i="1" smtClean="0">
                <a:solidFill>
                  <a:schemeClr val="tx1"/>
                </a:solidFill>
              </a:rPr>
              <a:t>V</a:t>
            </a:r>
            <a:r>
              <a:rPr lang="en-US" altLang="ru-RU" sz="2800" i="1" baseline="-25000" smtClean="0">
                <a:solidFill>
                  <a:schemeClr val="tx1"/>
                </a:solidFill>
              </a:rPr>
              <a:t>G</a:t>
            </a:r>
            <a:r>
              <a:rPr lang="ru-RU" altLang="ru-RU" sz="2800" i="1" smtClean="0">
                <a:solidFill>
                  <a:schemeClr val="tx1"/>
                </a:solidFill>
              </a:rPr>
              <a:t>. Умножение в коллекторном переходе</a:t>
            </a: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169988" y="2060575"/>
          <a:ext cx="7008812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4" imgW="7188921" imgH="3376419" progId="Word.Document.8">
                  <p:embed/>
                </p:oleObj>
              </mc:Choice>
              <mc:Fallback>
                <p:oleObj name="Document" r:id="rId4" imgW="7188921" imgH="337641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2060575"/>
                        <a:ext cx="7008812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AutoShape 5" descr="Пергамент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400800"/>
            <a:ext cx="990600" cy="304800"/>
          </a:xfrm>
          <a:prstGeom prst="actionButtonBackPrevious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938"/>
            <a:ext cx="7772400" cy="900112"/>
          </a:xfrm>
        </p:spPr>
        <p:txBody>
          <a:bodyPr/>
          <a:lstStyle/>
          <a:p>
            <a:r>
              <a:rPr lang="ru-RU" altLang="ru-RU" sz="3600" i="1" smtClean="0">
                <a:solidFill>
                  <a:schemeClr val="tx1"/>
                </a:solidFill>
              </a:rPr>
              <a:t>Тринистор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288925" cy="144463"/>
          </a:xfrm>
        </p:spPr>
        <p:txBody>
          <a:bodyPr/>
          <a:lstStyle/>
          <a:p>
            <a:pPr algn="just"/>
            <a:endParaRPr lang="ru-RU" altLang="ru-RU" sz="1200" smtClean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84213" y="765175"/>
          <a:ext cx="7704137" cy="281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Документ" r:id="rId3" imgW="5486400" imgH="3954780" progId="Word.Document.8">
                  <p:embed/>
                </p:oleObj>
              </mc:Choice>
              <mc:Fallback>
                <p:oleObj name="Документ" r:id="rId3" imgW="5486400" imgH="39547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7704137" cy="281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-684213" y="3573463"/>
          <a:ext cx="10515601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Документ" r:id="rId5" imgW="5486400" imgH="1508760" progId="Word.Document.8">
                  <p:embed/>
                </p:oleObj>
              </mc:Choice>
              <mc:Fallback>
                <p:oleObj name="Документ" r:id="rId5" imgW="5486400" imgH="15087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4213" y="3573463"/>
                        <a:ext cx="10515601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3635375" cy="685800"/>
          </a:xfrm>
        </p:spPr>
        <p:txBody>
          <a:bodyPr/>
          <a:lstStyle/>
          <a:p>
            <a:r>
              <a:rPr lang="ru-RU" altLang="ru-RU" sz="2800" i="1" smtClean="0">
                <a:solidFill>
                  <a:schemeClr val="tx1"/>
                </a:solidFill>
              </a:rPr>
              <a:t>ВАХ тринистора</a:t>
            </a: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692275" y="1268413"/>
          <a:ext cx="55276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4" imgW="5485033" imgH="1967293" progId="Word.Document.8">
                  <p:embed/>
                </p:oleObj>
              </mc:Choice>
              <mc:Fallback>
                <p:oleObj name="Document" r:id="rId4" imgW="5485033" imgH="1967293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268413"/>
                        <a:ext cx="55276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334963" y="3444875"/>
          <a:ext cx="8305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7" imgW="6255038" imgH="2905349" progId="Word.Document.8">
                  <p:embed/>
                </p:oleObj>
              </mc:Choice>
              <mc:Fallback>
                <p:oleObj name="Document" r:id="rId7" imgW="6255038" imgH="2905349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444875"/>
                        <a:ext cx="8305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6408737" cy="1143000"/>
          </a:xfrm>
        </p:spPr>
        <p:txBody>
          <a:bodyPr/>
          <a:lstStyle/>
          <a:p>
            <a:pPr>
              <a:defRPr/>
            </a:pPr>
            <a:r>
              <a:rPr lang="ru-RU" alt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Содержание:</a:t>
            </a:r>
            <a:endParaRPr lang="ru-RU" altLang="ru-RU" i="1" dirty="0" smtClean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268413"/>
            <a:ext cx="7772400" cy="3603625"/>
          </a:xfrm>
        </p:spPr>
        <p:txBody>
          <a:bodyPr/>
          <a:lstStyle/>
          <a:p>
            <a:pPr>
              <a:defRPr/>
            </a:pPr>
            <a:r>
              <a:rPr lang="ru-RU" sz="2400" i="1" dirty="0" smtClean="0"/>
              <a:t>Общие сведения</a:t>
            </a:r>
          </a:p>
          <a:p>
            <a:pPr>
              <a:defRPr/>
            </a:pPr>
            <a:r>
              <a:rPr lang="ru-RU" sz="2400" i="1" dirty="0" smtClean="0"/>
              <a:t>Зонная диаграмма</a:t>
            </a:r>
          </a:p>
          <a:p>
            <a:pPr>
              <a:defRPr/>
            </a:pPr>
            <a:r>
              <a:rPr lang="ru-RU" sz="2400" i="1" dirty="0" smtClean="0"/>
              <a:t>ВАХ </a:t>
            </a:r>
            <a:r>
              <a:rPr lang="ru-RU" sz="2400" i="1" dirty="0" err="1" smtClean="0"/>
              <a:t>динистора</a:t>
            </a:r>
            <a:r>
              <a:rPr lang="ru-RU" sz="2400" i="1" dirty="0" smtClean="0"/>
              <a:t> </a:t>
            </a:r>
          </a:p>
          <a:p>
            <a:pPr>
              <a:defRPr/>
            </a:pPr>
            <a:r>
              <a:rPr lang="ru-RU" sz="2400" i="1" dirty="0" err="1" smtClean="0"/>
              <a:t>Тринистор</a:t>
            </a:r>
            <a:endParaRPr lang="ru-RU" sz="2400" i="1" dirty="0" smtClean="0"/>
          </a:p>
          <a:p>
            <a:pPr>
              <a:defRPr/>
            </a:pPr>
            <a:r>
              <a:rPr lang="ru-RU" sz="2400" i="1" dirty="0" smtClean="0"/>
              <a:t>Диаграммы и токи диодного тиристора в открытом состоянии </a:t>
            </a:r>
          </a:p>
          <a:p>
            <a:pPr>
              <a:defRPr/>
            </a:pPr>
            <a:r>
              <a:rPr lang="ru-RU" sz="2400" i="1" dirty="0" smtClean="0"/>
              <a:t>Зависимость коэффициента передачи </a:t>
            </a:r>
          </a:p>
          <a:p>
            <a:pPr>
              <a:defRPr/>
            </a:pPr>
            <a:r>
              <a:rPr lang="ru-RU" sz="2400" i="1" dirty="0" smtClean="0"/>
              <a:t>Зависимость М от напряжения </a:t>
            </a:r>
            <a:r>
              <a:rPr lang="en-US" altLang="ru-RU" sz="2400" i="1" dirty="0" smtClean="0"/>
              <a:t>V</a:t>
            </a:r>
            <a:r>
              <a:rPr lang="en-US" altLang="ru-RU" sz="2400" i="1" baseline="-25000" dirty="0" smtClean="0"/>
              <a:t>G</a:t>
            </a:r>
            <a:r>
              <a:rPr lang="ru-RU" altLang="ru-RU" sz="2400" i="1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ru-RU" altLang="ru-RU" sz="2400" i="1" dirty="0" smtClean="0"/>
              <a:t>Умножение в коллекторном переходе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i="1" dirty="0" smtClean="0"/>
              <a:t>ВАХ </a:t>
            </a:r>
            <a:r>
              <a:rPr lang="ru-RU" altLang="ru-RU" sz="2400" i="1" dirty="0" err="1" smtClean="0"/>
              <a:t>тринистора</a:t>
            </a:r>
            <a:r>
              <a:rPr lang="ru-RU" altLang="ru-RU" sz="2400" i="1" dirty="0" smtClean="0"/>
              <a:t> </a:t>
            </a:r>
          </a:p>
          <a:p>
            <a:pPr>
              <a:defRPr/>
            </a:pPr>
            <a:endParaRPr lang="ru-RU" sz="2400" i="1" dirty="0" smtClean="0"/>
          </a:p>
          <a:p>
            <a:pPr>
              <a:defRPr/>
            </a:pPr>
            <a:endParaRPr lang="ru-RU" sz="2400" i="1" dirty="0" smtClean="0"/>
          </a:p>
          <a:p>
            <a:pPr>
              <a:defRPr/>
            </a:pPr>
            <a:endParaRPr lang="ru-RU" sz="2400" i="1" dirty="0" smtClean="0"/>
          </a:p>
        </p:txBody>
      </p:sp>
    </p:spTree>
  </p:cSld>
  <p:clrMapOvr>
    <a:masterClrMapping/>
  </p:clrMapOvr>
  <p:transition advTm="18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2" name="Rectangle 326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9036050" cy="1366838"/>
          </a:xfrm>
        </p:spPr>
        <p:txBody>
          <a:bodyPr/>
          <a:lstStyle/>
          <a:p>
            <a:r>
              <a:rPr lang="ru-RU" altLang="ru-RU" smtClean="0"/>
              <a:t>Схема диодного тиристора</a:t>
            </a:r>
            <a:endParaRPr lang="ru-RU" altLang="ru-RU" i="1" smtClean="0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89281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79388" y="260350"/>
          <a:ext cx="8888412" cy="640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Документ" r:id="rId3" imgW="5486400" imgH="4614672" progId="Word.Document.8">
                  <p:embed/>
                </p:oleObj>
              </mc:Choice>
              <mc:Fallback>
                <p:oleObj name="Документ" r:id="rId3" imgW="5486400" imgH="461467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60350"/>
                        <a:ext cx="8888412" cy="640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chemeClr val="tx1"/>
                </a:solidFill>
              </a:rPr>
              <a:t>Профиль концентрации легирующей примеси (</a:t>
            </a:r>
            <a:r>
              <a:rPr lang="en-US" altLang="ru-RU" sz="3200" i="1" smtClean="0">
                <a:solidFill>
                  <a:schemeClr val="tx1"/>
                </a:solidFill>
              </a:rPr>
              <a:t>N</a:t>
            </a:r>
            <a:r>
              <a:rPr lang="en-US" altLang="ru-RU" sz="3200" baseline="-25000" smtClean="0">
                <a:solidFill>
                  <a:schemeClr val="tx1"/>
                </a:solidFill>
              </a:rPr>
              <a:t>s</a:t>
            </a:r>
            <a:r>
              <a:rPr lang="ru-RU" altLang="ru-RU" sz="3200" smtClean="0">
                <a:solidFill>
                  <a:schemeClr val="tx1"/>
                </a:solidFill>
              </a:rPr>
              <a:t>) в эмиттерах и базах тиристора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graphicFrame>
        <p:nvGraphicFramePr>
          <p:cNvPr id="2765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814638" y="1982788"/>
          <a:ext cx="3455987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Документ" r:id="rId3" imgW="3491484" imgH="4334256" progId="Word.Document.8">
                  <p:embed/>
                </p:oleObj>
              </mc:Choice>
              <mc:Fallback>
                <p:oleObj name="Документ" r:id="rId3" imgW="3491484" imgH="4334256" progId="Word.Documen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1982788"/>
                        <a:ext cx="3455987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88913"/>
            <a:ext cx="7772400" cy="927100"/>
          </a:xfrm>
        </p:spPr>
        <p:txBody>
          <a:bodyPr/>
          <a:lstStyle/>
          <a:p>
            <a:r>
              <a:rPr lang="ru-RU" altLang="ru-RU" sz="2800" i="1" smtClean="0"/>
              <a:t>Зонная диаграмма динистора на различных участках ВАХ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323850" y="1341438"/>
          <a:ext cx="8339138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Документ" r:id="rId4" imgW="5486400" imgH="4547616" progId="Word.Document.8">
                  <p:embed/>
                </p:oleObj>
              </mc:Choice>
              <mc:Fallback>
                <p:oleObj name="Документ" r:id="rId4" imgW="5486400" imgH="454761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8339138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20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07950" y="1268413"/>
          <a:ext cx="8745538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Документ" r:id="rId3" imgW="3922776" imgH="3022092" progId="Word.Document.8">
                  <p:embed/>
                </p:oleObj>
              </mc:Choice>
              <mc:Fallback>
                <p:oleObj name="Документ" r:id="rId3" imgW="3922776" imgH="3022092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68413"/>
                        <a:ext cx="8745538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Rectangle 13"/>
          <p:cNvSpPr>
            <a:spLocks noGrp="1" noChangeArrowheads="1"/>
          </p:cNvSpPr>
          <p:nvPr>
            <p:ph type="title"/>
          </p:nvPr>
        </p:nvSpPr>
        <p:spPr>
          <a:xfrm>
            <a:off x="723900" y="115888"/>
            <a:ext cx="7772400" cy="927100"/>
          </a:xfrm>
        </p:spPr>
        <p:txBody>
          <a:bodyPr/>
          <a:lstStyle/>
          <a:p>
            <a:r>
              <a:rPr lang="ru-RU" altLang="ru-RU" sz="3600" i="1" smtClean="0"/>
              <a:t>Вах динистора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188913"/>
            <a:ext cx="7772400" cy="1143000"/>
          </a:xfrm>
        </p:spPr>
        <p:txBody>
          <a:bodyPr/>
          <a:lstStyle/>
          <a:p>
            <a:r>
              <a:rPr lang="ru-RU" altLang="ru-RU" sz="2800" i="1" smtClean="0"/>
              <a:t>Зонные диаграммы и токи диодного тиристора в открытом состоянии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875" y="6765925"/>
            <a:ext cx="357188" cy="69850"/>
          </a:xfrm>
        </p:spPr>
        <p:txBody>
          <a:bodyPr/>
          <a:lstStyle/>
          <a:p>
            <a:pPr algn="just"/>
            <a:endParaRPr lang="ru-RU" altLang="ru-RU" sz="1100" smtClean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07950" y="1412875"/>
          <a:ext cx="9036050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Документ" r:id="rId3" imgW="5486400" imgH="2788920" progId="Word.Document.8">
                  <p:embed/>
                </p:oleObj>
              </mc:Choice>
              <mc:Fallback>
                <p:oleObj name="Документ" r:id="rId3" imgW="5486400" imgH="27889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12875"/>
                        <a:ext cx="9036050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ru-RU" altLang="ru-RU" sz="2800" i="1" smtClean="0">
                <a:solidFill>
                  <a:schemeClr val="tx1"/>
                </a:solidFill>
              </a:rPr>
              <a:t>Зависимость коэффициента передачи α от тока эмиттера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40750" y="6627813"/>
            <a:ext cx="577850" cy="215900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sz="1200" smtClean="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84213" y="1628775"/>
          <a:ext cx="7920037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Документ" r:id="rId3" imgW="5486400" imgH="3140964" progId="Word.Document.8">
                  <p:embed/>
                </p:oleObj>
              </mc:Choice>
              <mc:Fallback>
                <p:oleObj name="Документ" r:id="rId3" imgW="5486400" imgH="314096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28775"/>
                        <a:ext cx="7920037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theme/theme1.xml><?xml version="1.0" encoding="utf-8"?>
<a:theme xmlns:a="http://schemas.openxmlformats.org/drawingml/2006/main" name="Новая презентация">
  <a:themeElements>
    <a:clrScheme name="Новая презентац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Новая презен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Office\Шаблоны\Новая презентация.pot</Template>
  <TotalTime>411</TotalTime>
  <Words>97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Новая презентация</vt:lpstr>
      <vt:lpstr>Документ Microsoft Word</vt:lpstr>
      <vt:lpstr>Microsoft Word 97 - 2003 Document</vt:lpstr>
      <vt:lpstr>Тиристоры </vt:lpstr>
      <vt:lpstr>Содержание:</vt:lpstr>
      <vt:lpstr>Схема диодного тиристора</vt:lpstr>
      <vt:lpstr>Презентация PowerPoint</vt:lpstr>
      <vt:lpstr>Профиль концентрации легирующей примеси (Ns) в эмиттерах и базах тиристора</vt:lpstr>
      <vt:lpstr>Зонная диаграмма динистора на различных участках ВАХ</vt:lpstr>
      <vt:lpstr>Вах динистора</vt:lpstr>
      <vt:lpstr>Зонные диаграммы и токи диодного тиристора в открытом состоянии</vt:lpstr>
      <vt:lpstr>Зависимость коэффициента передачи α от тока эмиттера</vt:lpstr>
      <vt:lpstr>Зависимость коэффициента М от напряжения VG. Умножение в коллекторном переходе</vt:lpstr>
      <vt:lpstr>Тринистор</vt:lpstr>
      <vt:lpstr>ВАХ тринистора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Тиристоры</dc:title>
  <dc:creator>artamonov</dc:creator>
  <cp:lastModifiedBy>artamonov</cp:lastModifiedBy>
  <cp:revision>72</cp:revision>
  <dcterms:created xsi:type="dcterms:W3CDTF">1601-01-01T00:00:00Z</dcterms:created>
  <dcterms:modified xsi:type="dcterms:W3CDTF">2019-03-11T08:18:03Z</dcterms:modified>
</cp:coreProperties>
</file>