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5"/>
  </p:notesMasterIdLst>
  <p:sldIdLst>
    <p:sldId id="256" r:id="rId2"/>
    <p:sldId id="257" r:id="rId3"/>
    <p:sldId id="304" r:id="rId4"/>
    <p:sldId id="270" r:id="rId5"/>
    <p:sldId id="272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6" r:id="rId18"/>
    <p:sldId id="287" r:id="rId19"/>
    <p:sldId id="288" r:id="rId20"/>
    <p:sldId id="285" r:id="rId21"/>
    <p:sldId id="289" r:id="rId22"/>
    <p:sldId id="291" r:id="rId23"/>
    <p:sldId id="292" r:id="rId24"/>
    <p:sldId id="293" r:id="rId25"/>
    <p:sldId id="295" r:id="rId26"/>
    <p:sldId id="299" r:id="rId27"/>
    <p:sldId id="260" r:id="rId28"/>
    <p:sldId id="262" r:id="rId29"/>
    <p:sldId id="263" r:id="rId30"/>
    <p:sldId id="266" r:id="rId31"/>
    <p:sldId id="301" r:id="rId32"/>
    <p:sldId id="302" r:id="rId33"/>
    <p:sldId id="30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>
        <p:scale>
          <a:sx n="66" d="100"/>
          <a:sy n="66" d="100"/>
        </p:scale>
        <p:origin x="-153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28BB-DAE4-4B6B-B141-14F47EA03A11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629C-2A22-4D92-80B9-DB71A8BE4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3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9629C-2A22-4D92-80B9-DB71A8BE4B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1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E58FA-F1F6-4364-A6E8-A20FF0EA068D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4740-B063-4CE5-B57D-E08D4F789B7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941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53735-F9E4-42C7-9849-20F2986E817A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8780-F14B-40D2-B013-7411FC1A8A8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309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10C45-C494-4FE3-99DC-544BCE62EBB0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A426-BB61-4C2E-B5E3-320BC1B0A9A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6203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AA63589-FD82-4D8B-A721-0FFAD1948C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67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41EB2AAF-F313-4EC1-973D-A89689B666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75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26A82B5-0D5B-487D-AF86-12D85EFE5B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76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072F7-888B-4140-B3A3-7D6DA2E0106F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DB51-5E48-424B-AB79-5B338E1D01F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062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FAD85-79F5-4A87-8034-60DDAAC5157B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BC6-482F-4A93-B751-19459B7DBF3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620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2CFD96-0A76-49A6-826B-75EA0ABF4FAB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A12F-1932-4A5B-BA56-E04E448CAF6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136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76683-C9C1-4A55-8117-E7A34F64EAD4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E043-A3C1-40D3-AB0B-8858D508E16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23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62F63-92C8-4A50-9FE9-076E8211A004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5C32-3CE4-4560-9C2D-52AE80D27B5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789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0581D-99B1-4E7D-9E1B-978E966E37FF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CD1A-9FC0-4D7D-BE02-40E66690C46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110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22975-CB15-4776-A9A2-5D0C9DC0542E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55E-6C16-4418-A8CB-126793554EB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850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F8A2D-A45A-48C4-A965-F8093F83EE35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2DD39-04AE-47F8-96B3-6DC69D0443D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334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AA378B-C157-4593-8FAB-FB649B223997}" type="datetimeFigureOut">
              <a:rPr lang="en-US" smtClean="0"/>
              <a:pPr>
                <a:defRPr/>
              </a:pPr>
              <a:t>12/9/2016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69884-E8FE-4E9E-B86B-CA0637290A8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010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radiolubitel.net/index.php/elektronika/298-polevye-tranzistory" TargetMode="External"/><Relationship Id="rId3" Type="http://schemas.openxmlformats.org/officeDocument/2006/relationships/hyperlink" Target="http://scorcher.ru/art/electronica/electronica3.php" TargetMode="External"/><Relationship Id="rId7" Type="http://schemas.openxmlformats.org/officeDocument/2006/relationships/hyperlink" Target="http://radiobooka.ru/spravochniki/887-polevye-tranzistory.html" TargetMode="External"/><Relationship Id="rId2" Type="http://schemas.openxmlformats.org/officeDocument/2006/relationships/hyperlink" Target="http://www.informaticspoint.ru/forpois-992-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shtehnik.ru/enciklopediya/polevoj-tranzistor.html" TargetMode="External"/><Relationship Id="rId5" Type="http://schemas.openxmlformats.org/officeDocument/2006/relationships/hyperlink" Target="https://www.pcweek.ru/idea/article/detail.php?ID=134409" TargetMode="External"/><Relationship Id="rId4" Type="http://schemas.openxmlformats.org/officeDocument/2006/relationships/hyperlink" Target="http://hightolow.ru/transistor4.php" TargetMode="External"/><Relationship Id="rId9" Type="http://schemas.openxmlformats.org/officeDocument/2006/relationships/hyperlink" Target="http://kit-e.ru/articles/device/2009_12_157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152400"/>
            <a:ext cx="6480048" cy="230124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МДП Полевые транзисторы</a:t>
            </a:r>
            <a:endParaRPr lang="ru-RU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614229" cy="4572000"/>
          </a:xfrm>
          <a:prstGeom prst="rect">
            <a:avLst/>
          </a:prstGeom>
          <a:effectLst>
            <a:glow rad="762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953000" y="4953000"/>
            <a:ext cx="434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Выполнили студенты группы №</a:t>
            </a:r>
            <a:r>
              <a:rPr lang="ru-RU" altLang="ru-RU" dirty="0" smtClean="0"/>
              <a:t>2</a:t>
            </a:r>
            <a:r>
              <a:rPr lang="en-US" altLang="ru-RU" dirty="0" smtClean="0"/>
              <a:t>1314</a:t>
            </a:r>
            <a:endParaRPr lang="ru-RU" altLang="ru-RU" dirty="0"/>
          </a:p>
          <a:p>
            <a:pPr eaLnBrk="1" hangingPunct="1"/>
            <a:r>
              <a:rPr lang="ru-RU" altLang="ru-RU" dirty="0" err="1" smtClean="0"/>
              <a:t>Елагинов</a:t>
            </a:r>
            <a:r>
              <a:rPr lang="ru-RU" altLang="ru-RU" dirty="0" smtClean="0"/>
              <a:t> Е.С.</a:t>
            </a:r>
            <a:endParaRPr lang="ru-RU" altLang="ru-RU" dirty="0"/>
          </a:p>
          <a:p>
            <a:pPr eaLnBrk="1" hangingPunct="1"/>
            <a:r>
              <a:rPr lang="ru-RU" altLang="ru-RU" dirty="0" smtClean="0"/>
              <a:t>Иваницкий Е. Р.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Технологический маршрут изготовления МДП ПТ.</a:t>
            </a:r>
          </a:p>
        </p:txBody>
      </p:sp>
      <p:sp>
        <p:nvSpPr>
          <p:cNvPr id="4100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>
                <a:solidFill>
                  <a:schemeClr val="tx2"/>
                </a:solidFill>
              </a:rPr>
              <a:t>  4</a:t>
            </a:r>
            <a:r>
              <a:rPr lang="ru-RU" altLang="ru-RU" sz="2400" dirty="0" smtClean="0">
                <a:solidFill>
                  <a:schemeClr val="tx2"/>
                </a:solidFill>
              </a:rPr>
              <a:t>) Диффузия фосфора для создания сильнолегированных областей истока и стока.</a:t>
            </a:r>
            <a:endParaRPr lang="en-US" altLang="ru-RU" sz="1800" dirty="0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18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4098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4325" y="1771650"/>
          <a:ext cx="3362325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Image" r:id="rId3" imgW="1267971" imgH="548641" progId="Photoshop.Image.8">
                  <p:embed/>
                </p:oleObj>
              </mc:Choice>
              <mc:Fallback>
                <p:oleObj name="Image" r:id="rId3" imgW="1267971" imgH="548641" progId="Photoshop.Image.8">
                  <p:embed/>
                  <p:pic>
                    <p:nvPicPr>
                      <p:cNvPr id="40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1771650"/>
                        <a:ext cx="3362325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7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Технологический маршрут изготовления МДП ПТ.</a:t>
            </a:r>
          </a:p>
        </p:txBody>
      </p:sp>
      <p:sp>
        <p:nvSpPr>
          <p:cNvPr id="5124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   </a:t>
            </a:r>
            <a:r>
              <a:rPr lang="ru-RU" altLang="ru-RU" sz="2400" smtClean="0">
                <a:solidFill>
                  <a:schemeClr val="tx2"/>
                </a:solidFill>
              </a:rPr>
              <a:t>5) Снятие фосфосиликатного стекла. Удаление маскирующего окисла.</a:t>
            </a:r>
          </a:p>
        </p:txBody>
      </p:sp>
      <p:graphicFrame>
        <p:nvGraphicFramePr>
          <p:cNvPr id="512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164138" y="1771650"/>
          <a:ext cx="3071812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Image" r:id="rId3" imgW="1255672" imgH="591113" progId="Photoshop.Image.8">
                  <p:embed/>
                </p:oleObj>
              </mc:Choice>
              <mc:Fallback>
                <p:oleObj name="Image" r:id="rId3" imgW="1255672" imgH="591113" progId="Photoshop.Image.8">
                  <p:embed/>
                  <p:pic>
                    <p:nvPicPr>
                      <p:cNvPr id="51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1771650"/>
                        <a:ext cx="3071812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6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Технологический маршрут изготовления МДП ПТ.</a:t>
            </a:r>
          </a:p>
        </p:txBody>
      </p:sp>
      <p:sp>
        <p:nvSpPr>
          <p:cNvPr id="6148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   </a:t>
            </a:r>
            <a:r>
              <a:rPr lang="ru-RU" altLang="ru-RU" sz="2400" smtClean="0">
                <a:solidFill>
                  <a:schemeClr val="tx2"/>
                </a:solidFill>
              </a:rPr>
              <a:t>6) Создание подзатворного диэлектрика.</a:t>
            </a:r>
            <a:endParaRPr lang="ru-RU" altLang="ru-RU" sz="1800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    Окисление в сухом кислороде при Т=1150ºС до толщины окисла =1500 </a:t>
            </a:r>
            <a:r>
              <a:rPr lang="en-US" altLang="ru-RU" sz="1800" smtClean="0"/>
              <a:t>Å</a:t>
            </a:r>
            <a:r>
              <a:rPr lang="ru-RU" altLang="ru-RU" sz="1800" smtClean="0"/>
              <a:t>.</a:t>
            </a:r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240338" y="1700213"/>
          <a:ext cx="3141662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Image" r:id="rId3" imgW="1304326" imgH="615593" progId="Photoshop.Image.8">
                  <p:embed/>
                </p:oleObj>
              </mc:Choice>
              <mc:Fallback>
                <p:oleObj name="Image" r:id="rId3" imgW="1304326" imgH="615593" progId="Photoshop.Image.8">
                  <p:embed/>
                  <p:pic>
                    <p:nvPicPr>
                      <p:cNvPr id="61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1700213"/>
                        <a:ext cx="3141662" cy="148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8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Технологический маршрут изготовления МДП ПТ.</a:t>
            </a:r>
          </a:p>
        </p:txBody>
      </p:sp>
      <p:sp>
        <p:nvSpPr>
          <p:cNvPr id="7172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   7) Фотолитография №2. Создание окон под контактом к областям истока и стока.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smtClean="0"/>
          </a:p>
        </p:txBody>
      </p:sp>
      <p:graphicFrame>
        <p:nvGraphicFramePr>
          <p:cNvPr id="717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387975" y="1771650"/>
          <a:ext cx="29972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Image" r:id="rId3" imgW="1249577" imgH="560501" progId="Photoshop.Image.8">
                  <p:embed/>
                </p:oleObj>
              </mc:Choice>
              <mc:Fallback>
                <p:oleObj name="Image" r:id="rId3" imgW="1249577" imgH="560501" progId="Photoshop.Image.8">
                  <p:embed/>
                  <p:pic>
                    <p:nvPicPr>
                      <p:cNvPr id="71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1771650"/>
                        <a:ext cx="2997200" cy="134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8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Технологический маршрут изготовления МДП ПТ.</a:t>
            </a:r>
          </a:p>
        </p:txBody>
      </p:sp>
      <p:sp>
        <p:nvSpPr>
          <p:cNvPr id="8196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/>
              <a:t>  </a:t>
            </a:r>
            <a:r>
              <a:rPr lang="ru-RU" altLang="ru-RU" sz="2400" dirty="0" smtClean="0">
                <a:solidFill>
                  <a:schemeClr val="tx2"/>
                </a:solidFill>
              </a:rPr>
              <a:t>8) Металлизация.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    Нанесение аллюминия толщиной 1 мкм для создания затвора и омических контактов к области истока и стока.</a:t>
            </a:r>
            <a:endParaRPr lang="ru-RU" altLang="ru-RU" sz="2800" dirty="0" smtClean="0"/>
          </a:p>
        </p:txBody>
      </p:sp>
      <p:graphicFrame>
        <p:nvGraphicFramePr>
          <p:cNvPr id="819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159375" y="1771650"/>
          <a:ext cx="286067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Image" r:id="rId3" imgW="1231186" imgH="649060" progId="Photoshop.Image.8">
                  <p:embed/>
                </p:oleObj>
              </mc:Choice>
              <mc:Fallback>
                <p:oleObj name="Image" r:id="rId3" imgW="1231186" imgH="649060" progId="Photoshop.Image.8">
                  <p:embed/>
                  <p:pic>
                    <p:nvPicPr>
                      <p:cNvPr id="81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1771650"/>
                        <a:ext cx="2860675" cy="150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3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Технологический маршрут изготовления МДП ПТ.</a:t>
            </a:r>
          </a:p>
        </p:txBody>
      </p:sp>
      <p:sp>
        <p:nvSpPr>
          <p:cNvPr id="9220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   9) Фотолитография №3. Создание затвора, контактов к областям истока и стока и разводки питания.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eaLnBrk="1" hangingPunct="1"/>
            <a:endParaRPr lang="ru-RU" altLang="ru-RU" sz="2800" smtClean="0"/>
          </a:p>
        </p:txBody>
      </p:sp>
      <p:graphicFrame>
        <p:nvGraphicFramePr>
          <p:cNvPr id="921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307013" y="1700213"/>
          <a:ext cx="2786062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Image" r:id="rId3" imgW="1264708" imgH="667457" progId="Photoshop.Image.8">
                  <p:embed/>
                </p:oleObj>
              </mc:Choice>
              <mc:Fallback>
                <p:oleObj name="Image" r:id="rId3" imgW="1264708" imgH="667457" progId="Photoshop.Image.8">
                  <p:embed/>
                  <p:pic>
                    <p:nvPicPr>
                      <p:cNvPr id="92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1700213"/>
                        <a:ext cx="2786062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4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313" y="1571625"/>
            <a:ext cx="878681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 приборах с МДП структурой  внешнее поле обусловлено знаком приложенного напряжения на затвор.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 зависимости от знака и величины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могут быть </a:t>
            </a:r>
            <a:r>
              <a:rPr lang="ru-RU" dirty="0" smtClean="0">
                <a:latin typeface="+mn-lt"/>
                <a:cs typeface="+mn-cs"/>
              </a:rPr>
              <a:t>три </a:t>
            </a:r>
            <a:r>
              <a:rPr lang="ru-RU" dirty="0">
                <a:latin typeface="+mn-lt"/>
                <a:cs typeface="+mn-cs"/>
              </a:rPr>
              <a:t>состояния ОПЗ: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Обогащение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Обеднение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3.  Инверсия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marL="0" lvl="2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n-lt"/>
                <a:cs typeface="+mn-cs"/>
              </a:rPr>
              <a:t>ВАЖНО 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+mn-cs"/>
              </a:rPr>
              <a:t>!</a:t>
            </a:r>
          </a:p>
          <a:p>
            <a:pPr marL="0" lvl="2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Полевые </a:t>
            </a:r>
            <a:r>
              <a:rPr lang="ru-RU" b="1" dirty="0">
                <a:latin typeface="+mn-lt"/>
                <a:cs typeface="+mn-cs"/>
              </a:rPr>
              <a:t>транзисторы могут работать лишь  в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активном режиме</a:t>
            </a:r>
            <a:r>
              <a:rPr lang="ru-RU" b="1" dirty="0">
                <a:latin typeface="+mn-lt"/>
                <a:cs typeface="+mn-cs"/>
              </a:rPr>
              <a:t>, когда инверсионный канал между стоком и истоком отделен от квазинейтрального объема подложки областью обеднения</a:t>
            </a:r>
            <a:r>
              <a:rPr lang="ru-RU" b="1" dirty="0" smtClean="0">
                <a:latin typeface="+mn-lt"/>
                <a:cs typeface="+mn-cs"/>
              </a:rPr>
              <a:t>. 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3" y="740229"/>
            <a:ext cx="7878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Режим работы Полевого Транзистора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283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Принцип работы МДП-транзистора.</a:t>
            </a:r>
            <a:br>
              <a:rPr lang="ru-RU" sz="3200" dirty="0"/>
            </a:br>
            <a:r>
              <a:rPr lang="ru-RU" sz="3200" dirty="0"/>
              <a:t> </a:t>
            </a:r>
            <a:endParaRPr lang="ru-RU" sz="2000" dirty="0"/>
          </a:p>
        </p:txBody>
      </p:sp>
      <p:graphicFrame>
        <p:nvGraphicFramePr>
          <p:cNvPr id="10242" name="Object 69" descr="obo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25463" y="1985963"/>
          <a:ext cx="28225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Точечный рисунок" r:id="rId3" imgW="2771429" imgH="3142857" progId="Paint.Picture">
                  <p:embed/>
                </p:oleObj>
              </mc:Choice>
              <mc:Fallback>
                <p:oleObj name="Точечный рисунок" r:id="rId3" imgW="2771429" imgH="3142857" progId="Paint.Picture">
                  <p:embed/>
                  <p:pic>
                    <p:nvPicPr>
                      <p:cNvPr id="10242" name="Object 69" descr="obo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985963"/>
                        <a:ext cx="28225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3"/>
          <p:cNvSpPr>
            <a:spLocks noGrp="1" noRot="1" noChangeArrowheads="1"/>
          </p:cNvSpPr>
          <p:nvPr>
            <p:ph sz="quarter" idx="2"/>
          </p:nvPr>
        </p:nvSpPr>
        <p:spPr>
          <a:xfrm>
            <a:off x="3995738" y="2060575"/>
            <a:ext cx="4608512" cy="4608513"/>
          </a:xfrm>
        </p:spPr>
        <p:txBody>
          <a:bodyPr/>
          <a:lstStyle/>
          <a:p>
            <a:pPr marL="533400" indent="-533400" eaLnBrk="1" hangingPunct="1">
              <a:buFont typeface="Arial" panose="020B0604020202020204" pitchFamily="34" charset="0"/>
              <a:buNone/>
            </a:pPr>
            <a:r>
              <a:rPr lang="ru-RU" altLang="ru-RU" sz="600" smtClean="0"/>
              <a:t>    </a:t>
            </a:r>
            <a:endParaRPr lang="ru-RU" altLang="ru-RU" sz="2800" smtClean="0"/>
          </a:p>
          <a:p>
            <a:pPr marL="533400" indent="-533400" algn="ctr"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 1) Обогащение основными носителями. </a:t>
            </a:r>
          </a:p>
          <a:p>
            <a:pPr marL="533400" indent="-533400" eaLnBrk="1" hangingPunct="1">
              <a:buFont typeface="Arial" panose="020B0604020202020204" pitchFamily="34" charset="0"/>
              <a:buNone/>
            </a:pPr>
            <a:endParaRPr lang="ru-RU" altLang="ru-RU" sz="240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      Этому состоянию соответствует знак напряжения на затворе, притягивающий основные носители. (для n-типа, </a:t>
            </a:r>
            <a:r>
              <a:rPr lang="ru-RU" altLang="ru-RU" sz="1800" smtClean="0">
                <a:solidFill>
                  <a:schemeClr val="tx2"/>
                </a:solidFill>
              </a:rPr>
              <a:t>V</a:t>
            </a:r>
            <a:r>
              <a:rPr lang="en-US" altLang="ru-RU" sz="1000" smtClean="0">
                <a:solidFill>
                  <a:schemeClr val="tx2"/>
                </a:solidFill>
              </a:rPr>
              <a:t>G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&gt;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0</a:t>
            </a:r>
            <a:r>
              <a:rPr lang="ru-RU" altLang="ru-RU" sz="1800" smtClean="0"/>
              <a:t>, </a:t>
            </a:r>
            <a:r>
              <a:rPr lang="en-US" altLang="ru-RU" sz="1800" smtClean="0">
                <a:solidFill>
                  <a:schemeClr val="tx2"/>
                </a:solidFill>
              </a:rPr>
              <a:t>ψ</a:t>
            </a:r>
            <a:r>
              <a:rPr lang="en-US" altLang="ru-RU" sz="1000" smtClean="0">
                <a:solidFill>
                  <a:schemeClr val="tx2"/>
                </a:solidFill>
              </a:rPr>
              <a:t>s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&gt;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0</a:t>
            </a:r>
            <a:r>
              <a:rPr lang="ru-RU" altLang="ru-RU" sz="1800" smtClean="0"/>
              <a:t>). </a:t>
            </a:r>
            <a:r>
              <a:rPr lang="en-US" altLang="ru-RU" sz="1800" smtClean="0"/>
              <a:t>ψ</a:t>
            </a:r>
            <a:r>
              <a:rPr lang="en-US" altLang="ru-RU" sz="1000" smtClean="0"/>
              <a:t>s – </a:t>
            </a:r>
            <a:r>
              <a:rPr lang="ru-RU" altLang="ru-RU" sz="1800" smtClean="0"/>
              <a:t>приповерхностный потенциал.</a:t>
            </a:r>
          </a:p>
          <a:p>
            <a:pPr marL="533400" indent="-533400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</p:txBody>
      </p:sp>
    </p:spTree>
    <p:extLst>
      <p:ext uri="{BB962C8B-B14F-4D97-AF65-F5344CB8AC3E}">
        <p14:creationId xmlns:p14="http://schemas.microsoft.com/office/powerpoint/2010/main" val="27999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Принцип работы МДП-транзистора.</a:t>
            </a:r>
          </a:p>
        </p:txBody>
      </p:sp>
      <p:sp>
        <p:nvSpPr>
          <p:cNvPr id="1126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24300" y="1557338"/>
            <a:ext cx="4608513" cy="44926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   2) Обеднение основными носителями.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900" smtClean="0"/>
              <a:t>  </a:t>
            </a:r>
            <a:r>
              <a:rPr lang="en-US" altLang="ru-RU" sz="2900" smtClean="0"/>
              <a:t> </a:t>
            </a:r>
            <a:r>
              <a:rPr lang="ru-RU" altLang="ru-RU" sz="1800" smtClean="0"/>
              <a:t>Этому состоянию соответствует небольшое по величине напряжение, отталкивающее основные носители (для n-типа, </a:t>
            </a:r>
            <a:r>
              <a:rPr lang="en-US" altLang="ru-RU" sz="1800" smtClean="0">
                <a:solidFill>
                  <a:schemeClr val="tx2"/>
                </a:solidFill>
              </a:rPr>
              <a:t>V</a:t>
            </a:r>
            <a:r>
              <a:rPr lang="en-US" altLang="ru-RU" sz="1000" smtClean="0">
                <a:solidFill>
                  <a:schemeClr val="tx2"/>
                </a:solidFill>
              </a:rPr>
              <a:t>G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&lt;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0</a:t>
            </a:r>
            <a:r>
              <a:rPr lang="ru-RU" altLang="ru-RU" sz="1800" smtClean="0"/>
              <a:t>, </a:t>
            </a:r>
            <a:r>
              <a:rPr lang="en-US" altLang="ru-RU" sz="1800" smtClean="0">
                <a:solidFill>
                  <a:schemeClr val="tx2"/>
                </a:solidFill>
              </a:rPr>
              <a:t>ψ</a:t>
            </a:r>
            <a:r>
              <a:rPr lang="en-US" altLang="ru-RU" sz="1000" smtClean="0">
                <a:solidFill>
                  <a:schemeClr val="tx2"/>
                </a:solidFill>
              </a:rPr>
              <a:t>s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&lt; 0</a:t>
            </a:r>
            <a:r>
              <a:rPr lang="ru-RU" altLang="ru-RU" sz="1800" smtClean="0"/>
              <a:t>).</a:t>
            </a:r>
          </a:p>
          <a:p>
            <a:pPr eaLnBrk="1" hangingPunct="1"/>
            <a:endParaRPr lang="ru-RU" altLang="ru-RU" sz="1800" smtClean="0"/>
          </a:p>
        </p:txBody>
      </p:sp>
      <p:graphicFrame>
        <p:nvGraphicFramePr>
          <p:cNvPr id="11266" name="Object 4" descr="obe"/>
          <p:cNvGraphicFramePr>
            <a:graphicFrameLocks noGrp="1" noChangeAspect="1"/>
          </p:cNvGraphicFramePr>
          <p:nvPr>
            <p:ph sz="half" idx="2"/>
          </p:nvPr>
        </p:nvGraphicFramePr>
        <p:xfrm>
          <a:off x="466725" y="1985963"/>
          <a:ext cx="2851150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Точечный рисунок" r:id="rId3" imgW="2666667" imgH="2943636" progId="Paint.Picture">
                  <p:embed/>
                </p:oleObj>
              </mc:Choice>
              <mc:Fallback>
                <p:oleObj name="Точечный рисунок" r:id="rId3" imgW="2666667" imgH="2943636" progId="Paint.Picture">
                  <p:embed/>
                  <p:pic>
                    <p:nvPicPr>
                      <p:cNvPr id="11266" name="Object 4" descr="ob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985963"/>
                        <a:ext cx="2851150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3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Принцип работы МДП-транзистора.</a:t>
            </a:r>
          </a:p>
        </p:txBody>
      </p:sp>
      <p:sp>
        <p:nvSpPr>
          <p:cNvPr id="1229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24300" y="1628775"/>
            <a:ext cx="48958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solidFill>
                  <a:schemeClr val="tx2"/>
                </a:solidFill>
              </a:rPr>
              <a:t>    </a:t>
            </a:r>
            <a:r>
              <a:rPr lang="ru-RU" altLang="ru-RU" sz="2400" smtClean="0">
                <a:solidFill>
                  <a:schemeClr val="tx2"/>
                </a:solidFill>
              </a:rPr>
              <a:t>3) Инверсия типа проводимости.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600" smtClean="0"/>
              <a:t>     </a:t>
            </a:r>
            <a:r>
              <a:rPr lang="ru-RU" altLang="ru-RU" sz="1800" smtClean="0"/>
              <a:t>Такому состоянию соответствует большое по величине напряжение на затворе, соответствующее значительным изгибам зон и вызывающее обогащение поверхности неосновными носителями заряда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smtClean="0"/>
              <a:t>    (для n-типа, </a:t>
            </a:r>
            <a:r>
              <a:rPr lang="en-US" altLang="ru-RU" sz="1800" smtClean="0">
                <a:solidFill>
                  <a:schemeClr val="tx2"/>
                </a:solidFill>
              </a:rPr>
              <a:t>V</a:t>
            </a:r>
            <a:r>
              <a:rPr lang="en-US" altLang="ru-RU" sz="1000" smtClean="0">
                <a:solidFill>
                  <a:schemeClr val="tx2"/>
                </a:solidFill>
              </a:rPr>
              <a:t>G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&lt;&lt;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0</a:t>
            </a:r>
            <a:r>
              <a:rPr lang="ru-RU" altLang="ru-RU" sz="1800" smtClean="0"/>
              <a:t>, </a:t>
            </a:r>
            <a:r>
              <a:rPr lang="en-US" altLang="ru-RU" sz="1800" smtClean="0">
                <a:solidFill>
                  <a:schemeClr val="tx2"/>
                </a:solidFill>
              </a:rPr>
              <a:t>ψ</a:t>
            </a:r>
            <a:r>
              <a:rPr lang="en-US" altLang="ru-RU" sz="1000" smtClean="0">
                <a:solidFill>
                  <a:schemeClr val="tx2"/>
                </a:solidFill>
              </a:rPr>
              <a:t>s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&lt;</a:t>
            </a:r>
            <a:r>
              <a:rPr lang="en-US" altLang="ru-RU" sz="1800" smtClean="0">
                <a:solidFill>
                  <a:schemeClr val="tx2"/>
                </a:solidFill>
              </a:rPr>
              <a:t> </a:t>
            </a:r>
            <a:r>
              <a:rPr lang="ru-RU" altLang="ru-RU" sz="1800" smtClean="0">
                <a:solidFill>
                  <a:schemeClr val="tx2"/>
                </a:solidFill>
              </a:rPr>
              <a:t>0</a:t>
            </a:r>
            <a:r>
              <a:rPr lang="ru-RU" altLang="ru-RU" sz="1800" smtClean="0"/>
              <a:t>).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smtClean="0"/>
          </a:p>
        </p:txBody>
      </p:sp>
      <p:graphicFrame>
        <p:nvGraphicFramePr>
          <p:cNvPr id="12290" name="Object 4" descr="sl inv"/>
          <p:cNvGraphicFramePr>
            <a:graphicFrameLocks noGrp="1" noChangeAspect="1"/>
          </p:cNvGraphicFramePr>
          <p:nvPr>
            <p:ph sz="half" idx="2"/>
          </p:nvPr>
        </p:nvGraphicFramePr>
        <p:xfrm>
          <a:off x="461963" y="2127250"/>
          <a:ext cx="2689225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Точечный рисунок" r:id="rId3" imgW="2781688" imgH="2962689" progId="Paint.Picture">
                  <p:embed/>
                </p:oleObj>
              </mc:Choice>
              <mc:Fallback>
                <p:oleObj name="Точечный рисунок" r:id="rId3" imgW="2781688" imgH="2962689" progId="Paint.Picture">
                  <p:embed/>
                  <p:pic>
                    <p:nvPicPr>
                      <p:cNvPr id="12290" name="Object 4" descr="sl inv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2127250"/>
                        <a:ext cx="2689225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6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7408" y="5117068"/>
            <a:ext cx="246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Юлиус Лилиенфельд</a:t>
            </a:r>
            <a:endParaRPr lang="ru-RU" dirty="0"/>
          </a:p>
        </p:txBody>
      </p:sp>
      <p:pic>
        <p:nvPicPr>
          <p:cNvPr id="35844" name="Picture 4" descr="http://www.studfiles.ru/html/2706/272/html_U3R5Wxas9t.PeKC/htmlconvd-YpH9yD_html_3ab8f29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9"/>
          <a:stretch/>
        </p:blipFill>
        <p:spPr bwMode="auto">
          <a:xfrm>
            <a:off x="4114800" y="3119167"/>
            <a:ext cx="3981448" cy="20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Julius Edgar Lilienfeld (1881-196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132773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38338" y="3394863"/>
            <a:ext cx="4114800" cy="821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17" name="Группа 74"/>
          <p:cNvGrpSpPr>
            <a:grpSpLocks/>
          </p:cNvGrpSpPr>
          <p:nvPr/>
        </p:nvGrpSpPr>
        <p:grpSpPr bwMode="auto">
          <a:xfrm>
            <a:off x="2243915" y="3395379"/>
            <a:ext cx="3462338" cy="382587"/>
            <a:chOff x="2762665" y="5331897"/>
            <a:chExt cx="3462348" cy="257178"/>
          </a:xfrm>
        </p:grpSpPr>
        <p:sp>
          <p:nvSpPr>
            <p:cNvPr id="72" name="Прямоугольник с двумя скругленными соседними углами 71"/>
            <p:cNvSpPr>
              <a:spLocks noChangeAspect="1"/>
            </p:cNvSpPr>
            <p:nvPr/>
          </p:nvSpPr>
          <p:spPr>
            <a:xfrm rot="10800000">
              <a:off x="3393446" y="5355288"/>
              <a:ext cx="2099326" cy="116840"/>
            </a:xfrm>
            <a:prstGeom prst="round2Same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aseline="-25000"/>
            </a:p>
          </p:txBody>
        </p:sp>
        <p:sp>
          <p:nvSpPr>
            <p:cNvPr id="73" name="Прямоугольник с двумя скругленными соседними углами 72"/>
            <p:cNvSpPr>
              <a:spLocks noChangeAspect="1"/>
            </p:cNvSpPr>
            <p:nvPr/>
          </p:nvSpPr>
          <p:spPr>
            <a:xfrm rot="10800000">
              <a:off x="5196306" y="5331897"/>
              <a:ext cx="1028707" cy="257177"/>
            </a:xfrm>
            <a:prstGeom prst="round2Same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рямоугольник с двумя скругленными соседними углами 73"/>
            <p:cNvSpPr>
              <a:spLocks noChangeAspect="1"/>
            </p:cNvSpPr>
            <p:nvPr/>
          </p:nvSpPr>
          <p:spPr>
            <a:xfrm rot="10800000">
              <a:off x="2762665" y="5331898"/>
              <a:ext cx="1028707" cy="257177"/>
            </a:xfrm>
            <a:prstGeom prst="round2Same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/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904440" y="4306604"/>
            <a:ext cx="43338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067176" y="4452636"/>
            <a:ext cx="107157" cy="107157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4055253" y="4452653"/>
            <a:ext cx="120650" cy="1174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380440" y="2847691"/>
            <a:ext cx="7556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871102" y="2727042"/>
            <a:ext cx="2508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026802" y="3001679"/>
            <a:ext cx="42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74123" y="3216267"/>
            <a:ext cx="571505" cy="1785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81568" y="3216268"/>
            <a:ext cx="535785" cy="1785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38482" y="2787640"/>
            <a:ext cx="1750231" cy="1785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38338" y="2966234"/>
            <a:ext cx="535785" cy="428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17353" y="2966234"/>
            <a:ext cx="535785" cy="428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45627" y="2966235"/>
            <a:ext cx="1932383" cy="4286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Прямоугольник с двумя скругленными соседними углами 70"/>
          <p:cNvSpPr/>
          <p:nvPr/>
        </p:nvSpPr>
        <p:spPr>
          <a:xfrm rot="10800000">
            <a:off x="3139275" y="3394862"/>
            <a:ext cx="1749438" cy="9736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aseline="-25000"/>
          </a:p>
        </p:txBody>
      </p:sp>
      <p:sp>
        <p:nvSpPr>
          <p:cNvPr id="18" name="TextBox 17"/>
          <p:cNvSpPr txBox="1"/>
          <p:nvPr/>
        </p:nvSpPr>
        <p:spPr>
          <a:xfrm>
            <a:off x="1938338" y="3847068"/>
            <a:ext cx="13628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n</a:t>
            </a: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-тип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>
            <a:off x="2582053" y="2469866"/>
            <a:ext cx="1762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513790" y="2538129"/>
            <a:ext cx="134937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74103" y="2612741"/>
            <a:ext cx="21431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28078" y="2647666"/>
            <a:ext cx="106362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942158" y="2525818"/>
            <a:ext cx="107157" cy="107157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3929841" y="2525428"/>
            <a:ext cx="120650" cy="1174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192325" y="2728672"/>
            <a:ext cx="107157" cy="107157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5190316" y="2728628"/>
            <a:ext cx="120650" cy="1174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62" name="TextBox 28"/>
          <p:cNvSpPr txBox="1">
            <a:spLocks noChangeArrowheads="1"/>
          </p:cNvSpPr>
          <p:nvPr/>
        </p:nvSpPr>
        <p:spPr bwMode="auto">
          <a:xfrm>
            <a:off x="4048903" y="2279366"/>
            <a:ext cx="109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 i="1">
                <a:latin typeface="Adobe Caslon Pro" pitchFamily="18" charset="0"/>
              </a:rPr>
              <a:t>V</a:t>
            </a:r>
            <a:r>
              <a:rPr lang="en-US" altLang="ru-RU" b="1" i="1" baseline="-25000">
                <a:latin typeface="Adobe Caslon Pro" pitchFamily="18" charset="0"/>
              </a:rPr>
              <a:t>G</a:t>
            </a:r>
            <a:r>
              <a:rPr lang="en-US" altLang="ru-RU" b="1" i="1">
                <a:latin typeface="Adobe Caslon Pro" pitchFamily="18" charset="0"/>
              </a:rPr>
              <a:t>&gt;V</a:t>
            </a:r>
            <a:r>
              <a:rPr lang="en-US" altLang="ru-RU" b="1" i="1" baseline="-25000">
                <a:latin typeface="Adobe Caslon Pro" pitchFamily="18" charset="0"/>
              </a:rPr>
              <a:t>T</a:t>
            </a:r>
            <a:endParaRPr lang="ru-RU" altLang="ru-RU" b="1" i="1" baseline="-25000"/>
          </a:p>
        </p:txBody>
      </p:sp>
      <p:sp>
        <p:nvSpPr>
          <p:cNvPr id="13363" name="TextBox 29"/>
          <p:cNvSpPr txBox="1">
            <a:spLocks noChangeArrowheads="1"/>
          </p:cNvSpPr>
          <p:nvPr/>
        </p:nvSpPr>
        <p:spPr bwMode="auto">
          <a:xfrm>
            <a:off x="5353828" y="2471454"/>
            <a:ext cx="1128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 i="1">
                <a:latin typeface="Adobe Caslon Pro" pitchFamily="18" charset="0"/>
              </a:rPr>
              <a:t>V</a:t>
            </a:r>
            <a:r>
              <a:rPr lang="en-US" altLang="ru-RU" b="1" i="1" baseline="-25000">
                <a:latin typeface="Adobe Caslon Pro" pitchFamily="18" charset="0"/>
              </a:rPr>
              <a:t>DS</a:t>
            </a:r>
            <a:r>
              <a:rPr lang="en-US" altLang="ru-RU" b="1" i="1">
                <a:latin typeface="Adobe Caslon Pro" pitchFamily="18" charset="0"/>
              </a:rPr>
              <a:t>&lt;V*</a:t>
            </a:r>
            <a:r>
              <a:rPr lang="en-US" altLang="ru-RU" b="1" i="1" baseline="-25000">
                <a:latin typeface="Adobe Caslon Pro" pitchFamily="18" charset="0"/>
              </a:rPr>
              <a:t>DS</a:t>
            </a:r>
            <a:endParaRPr lang="ru-RU" altLang="ru-RU" b="1" i="1" baseline="-25000"/>
          </a:p>
        </p:txBody>
      </p:sp>
      <p:sp>
        <p:nvSpPr>
          <p:cNvPr id="13364" name="TextBox 30"/>
          <p:cNvSpPr txBox="1">
            <a:spLocks noChangeArrowheads="1"/>
          </p:cNvSpPr>
          <p:nvPr/>
        </p:nvSpPr>
        <p:spPr bwMode="auto">
          <a:xfrm>
            <a:off x="4174315" y="4432016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 i="1">
                <a:latin typeface="Adobe Caslon Pro" pitchFamily="18" charset="0"/>
              </a:rPr>
              <a:t>V</a:t>
            </a:r>
            <a:r>
              <a:rPr lang="en-US" altLang="ru-RU" b="1" i="1" baseline="-25000">
                <a:latin typeface="Adobe Caslon Pro" pitchFamily="18" charset="0"/>
              </a:rPr>
              <a:t>SS</a:t>
            </a:r>
            <a:r>
              <a:rPr lang="en-US" altLang="ru-RU" b="1" i="1">
                <a:latin typeface="Adobe Caslon Pro" pitchFamily="18" charset="0"/>
              </a:rPr>
              <a:t>&gt;O</a:t>
            </a:r>
            <a:endParaRPr lang="ru-RU" altLang="ru-RU" b="1" i="1"/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 rot="10800000">
            <a:off x="4763697" y="3394862"/>
            <a:ext cx="857256" cy="21431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 rot="10800000">
            <a:off x="2330056" y="3394863"/>
            <a:ext cx="857256" cy="21431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-25000"/>
          </a:p>
        </p:txBody>
      </p:sp>
      <p:sp>
        <p:nvSpPr>
          <p:cNvPr id="36" name="TextBox 35"/>
          <p:cNvSpPr txBox="1"/>
          <p:nvPr/>
        </p:nvSpPr>
        <p:spPr>
          <a:xfrm>
            <a:off x="4906573" y="3359144"/>
            <a:ext cx="571505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="1" spc="150" baseline="3000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ru-RU" sz="1400" b="1" spc="150" baseline="3000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72932" y="3359144"/>
            <a:ext cx="571505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="1" spc="150" baseline="3000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ru-RU" sz="1400" b="1" spc="150" baseline="3000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3373" name="Группа 75"/>
          <p:cNvGrpSpPr>
            <a:grpSpLocks noChangeAspect="1"/>
          </p:cNvGrpSpPr>
          <p:nvPr/>
        </p:nvGrpSpPr>
        <p:grpSpPr bwMode="auto">
          <a:xfrm>
            <a:off x="2329640" y="3663666"/>
            <a:ext cx="107950" cy="107950"/>
            <a:chOff x="4509073" y="4988225"/>
            <a:chExt cx="346083" cy="298163"/>
          </a:xfrm>
        </p:grpSpPr>
        <p:sp>
          <p:nvSpPr>
            <p:cNvPr id="77" name="Овал 76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люс 77"/>
            <p:cNvSpPr/>
            <p:nvPr/>
          </p:nvSpPr>
          <p:spPr>
            <a:xfrm>
              <a:off x="4524343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74" name="Группа 78"/>
          <p:cNvGrpSpPr>
            <a:grpSpLocks noChangeAspect="1"/>
          </p:cNvGrpSpPr>
          <p:nvPr/>
        </p:nvGrpSpPr>
        <p:grpSpPr bwMode="auto">
          <a:xfrm>
            <a:off x="2580465" y="3670016"/>
            <a:ext cx="107950" cy="107950"/>
            <a:chOff x="4509073" y="4988225"/>
            <a:chExt cx="346083" cy="298163"/>
          </a:xfrm>
        </p:grpSpPr>
        <p:sp>
          <p:nvSpPr>
            <p:cNvPr id="80" name="Овал 79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люс 80"/>
            <p:cNvSpPr/>
            <p:nvPr/>
          </p:nvSpPr>
          <p:spPr>
            <a:xfrm>
              <a:off x="4524343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75" name="Группа 81"/>
          <p:cNvGrpSpPr>
            <a:grpSpLocks noChangeAspect="1"/>
          </p:cNvGrpSpPr>
          <p:nvPr/>
        </p:nvGrpSpPr>
        <p:grpSpPr bwMode="auto">
          <a:xfrm>
            <a:off x="2840815" y="3666841"/>
            <a:ext cx="107950" cy="107950"/>
            <a:chOff x="4509073" y="4988225"/>
            <a:chExt cx="346083" cy="298163"/>
          </a:xfrm>
        </p:grpSpPr>
        <p:sp>
          <p:nvSpPr>
            <p:cNvPr id="83" name="Овал 82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люс 83"/>
            <p:cNvSpPr/>
            <p:nvPr/>
          </p:nvSpPr>
          <p:spPr>
            <a:xfrm>
              <a:off x="4524343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76" name="Группа 84"/>
          <p:cNvGrpSpPr>
            <a:grpSpLocks noChangeAspect="1"/>
          </p:cNvGrpSpPr>
          <p:nvPr/>
        </p:nvGrpSpPr>
        <p:grpSpPr bwMode="auto">
          <a:xfrm>
            <a:off x="3101165" y="3663666"/>
            <a:ext cx="107950" cy="107950"/>
            <a:chOff x="4509073" y="4988225"/>
            <a:chExt cx="346083" cy="298163"/>
          </a:xfrm>
        </p:grpSpPr>
        <p:sp>
          <p:nvSpPr>
            <p:cNvPr id="86" name="Овал 85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Плюс 86"/>
            <p:cNvSpPr/>
            <p:nvPr/>
          </p:nvSpPr>
          <p:spPr>
            <a:xfrm>
              <a:off x="4524343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77" name="Группа 87"/>
          <p:cNvGrpSpPr>
            <a:grpSpLocks noChangeAspect="1"/>
          </p:cNvGrpSpPr>
          <p:nvPr/>
        </p:nvGrpSpPr>
        <p:grpSpPr bwMode="auto">
          <a:xfrm>
            <a:off x="4763278" y="3660491"/>
            <a:ext cx="107950" cy="107950"/>
            <a:chOff x="4509073" y="4988225"/>
            <a:chExt cx="346083" cy="298163"/>
          </a:xfrm>
        </p:grpSpPr>
        <p:sp>
          <p:nvSpPr>
            <p:cNvPr id="89" name="Овал 88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Плюс 89"/>
            <p:cNvSpPr/>
            <p:nvPr/>
          </p:nvSpPr>
          <p:spPr>
            <a:xfrm>
              <a:off x="4524340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78" name="Группа 90"/>
          <p:cNvGrpSpPr>
            <a:grpSpLocks noChangeAspect="1"/>
          </p:cNvGrpSpPr>
          <p:nvPr/>
        </p:nvGrpSpPr>
        <p:grpSpPr bwMode="auto">
          <a:xfrm>
            <a:off x="5014103" y="3666841"/>
            <a:ext cx="107950" cy="107950"/>
            <a:chOff x="4509073" y="4988225"/>
            <a:chExt cx="346083" cy="298163"/>
          </a:xfrm>
        </p:grpSpPr>
        <p:sp>
          <p:nvSpPr>
            <p:cNvPr id="92" name="Овал 91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3" name="Плюс 92"/>
            <p:cNvSpPr/>
            <p:nvPr/>
          </p:nvSpPr>
          <p:spPr>
            <a:xfrm>
              <a:off x="4524340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79" name="Группа 93"/>
          <p:cNvGrpSpPr>
            <a:grpSpLocks noChangeAspect="1"/>
          </p:cNvGrpSpPr>
          <p:nvPr/>
        </p:nvGrpSpPr>
        <p:grpSpPr bwMode="auto">
          <a:xfrm>
            <a:off x="5274453" y="3663666"/>
            <a:ext cx="107950" cy="107950"/>
            <a:chOff x="4509073" y="4988225"/>
            <a:chExt cx="346083" cy="298163"/>
          </a:xfrm>
        </p:grpSpPr>
        <p:sp>
          <p:nvSpPr>
            <p:cNvPr id="95" name="Овал 94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Плюс 95"/>
            <p:cNvSpPr/>
            <p:nvPr/>
          </p:nvSpPr>
          <p:spPr>
            <a:xfrm>
              <a:off x="4524340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80" name="Группа 96"/>
          <p:cNvGrpSpPr>
            <a:grpSpLocks noChangeAspect="1"/>
          </p:cNvGrpSpPr>
          <p:nvPr/>
        </p:nvGrpSpPr>
        <p:grpSpPr bwMode="auto">
          <a:xfrm>
            <a:off x="5534803" y="3660491"/>
            <a:ext cx="107950" cy="107950"/>
            <a:chOff x="4509073" y="4988225"/>
            <a:chExt cx="346083" cy="298163"/>
          </a:xfrm>
        </p:grpSpPr>
        <p:sp>
          <p:nvSpPr>
            <p:cNvPr id="98" name="Овал 97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9" name="Плюс 98"/>
            <p:cNvSpPr/>
            <p:nvPr/>
          </p:nvSpPr>
          <p:spPr>
            <a:xfrm>
              <a:off x="4524340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81" name="Группа 99"/>
          <p:cNvGrpSpPr>
            <a:grpSpLocks noChangeAspect="1"/>
          </p:cNvGrpSpPr>
          <p:nvPr/>
        </p:nvGrpSpPr>
        <p:grpSpPr bwMode="auto">
          <a:xfrm>
            <a:off x="3247215" y="3501741"/>
            <a:ext cx="107950" cy="107950"/>
            <a:chOff x="4509073" y="4988225"/>
            <a:chExt cx="346083" cy="298163"/>
          </a:xfrm>
        </p:grpSpPr>
        <p:sp>
          <p:nvSpPr>
            <p:cNvPr id="101" name="Овал 100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Плюс 101"/>
            <p:cNvSpPr/>
            <p:nvPr/>
          </p:nvSpPr>
          <p:spPr>
            <a:xfrm>
              <a:off x="4524343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82" name="Группа 102"/>
          <p:cNvGrpSpPr>
            <a:grpSpLocks noChangeAspect="1"/>
          </p:cNvGrpSpPr>
          <p:nvPr/>
        </p:nvGrpSpPr>
        <p:grpSpPr bwMode="auto">
          <a:xfrm>
            <a:off x="3498040" y="3506504"/>
            <a:ext cx="107950" cy="107950"/>
            <a:chOff x="4509073" y="4988225"/>
            <a:chExt cx="346083" cy="298163"/>
          </a:xfrm>
        </p:grpSpPr>
        <p:sp>
          <p:nvSpPr>
            <p:cNvPr id="104" name="Овал 103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Плюс 104"/>
            <p:cNvSpPr/>
            <p:nvPr/>
          </p:nvSpPr>
          <p:spPr>
            <a:xfrm>
              <a:off x="4524343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83" name="Группа 105"/>
          <p:cNvGrpSpPr>
            <a:grpSpLocks noChangeAspect="1"/>
          </p:cNvGrpSpPr>
          <p:nvPr/>
        </p:nvGrpSpPr>
        <p:grpSpPr bwMode="auto">
          <a:xfrm>
            <a:off x="3758390" y="3503329"/>
            <a:ext cx="107950" cy="107950"/>
            <a:chOff x="4509073" y="4988225"/>
            <a:chExt cx="346083" cy="298163"/>
          </a:xfrm>
        </p:grpSpPr>
        <p:sp>
          <p:nvSpPr>
            <p:cNvPr id="107" name="Овал 106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8" name="Плюс 107"/>
            <p:cNvSpPr/>
            <p:nvPr/>
          </p:nvSpPr>
          <p:spPr>
            <a:xfrm>
              <a:off x="4524343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84" name="Группа 108"/>
          <p:cNvGrpSpPr>
            <a:grpSpLocks noChangeAspect="1"/>
          </p:cNvGrpSpPr>
          <p:nvPr/>
        </p:nvGrpSpPr>
        <p:grpSpPr bwMode="auto">
          <a:xfrm>
            <a:off x="4018740" y="3501741"/>
            <a:ext cx="107950" cy="107950"/>
            <a:chOff x="4509073" y="4988225"/>
            <a:chExt cx="346083" cy="298163"/>
          </a:xfrm>
        </p:grpSpPr>
        <p:sp>
          <p:nvSpPr>
            <p:cNvPr id="110" name="Овал 109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1" name="Плюс 110"/>
            <p:cNvSpPr/>
            <p:nvPr/>
          </p:nvSpPr>
          <p:spPr>
            <a:xfrm>
              <a:off x="4524343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85" name="Группа 111"/>
          <p:cNvGrpSpPr>
            <a:grpSpLocks noChangeAspect="1"/>
          </p:cNvGrpSpPr>
          <p:nvPr/>
        </p:nvGrpSpPr>
        <p:grpSpPr bwMode="auto">
          <a:xfrm>
            <a:off x="4274328" y="3509679"/>
            <a:ext cx="107950" cy="107950"/>
            <a:chOff x="4509073" y="4988225"/>
            <a:chExt cx="346083" cy="298163"/>
          </a:xfrm>
        </p:grpSpPr>
        <p:sp>
          <p:nvSpPr>
            <p:cNvPr id="113" name="Овал 112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Плюс 113"/>
            <p:cNvSpPr/>
            <p:nvPr/>
          </p:nvSpPr>
          <p:spPr>
            <a:xfrm>
              <a:off x="4524340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386" name="Группа 114"/>
          <p:cNvGrpSpPr>
            <a:grpSpLocks noChangeAspect="1"/>
          </p:cNvGrpSpPr>
          <p:nvPr/>
        </p:nvGrpSpPr>
        <p:grpSpPr bwMode="auto">
          <a:xfrm>
            <a:off x="4534678" y="3506504"/>
            <a:ext cx="107950" cy="107950"/>
            <a:chOff x="4509073" y="4988225"/>
            <a:chExt cx="346083" cy="298163"/>
          </a:xfrm>
        </p:grpSpPr>
        <p:sp>
          <p:nvSpPr>
            <p:cNvPr id="116" name="Овал 115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7" name="Плюс 116"/>
            <p:cNvSpPr/>
            <p:nvPr/>
          </p:nvSpPr>
          <p:spPr>
            <a:xfrm>
              <a:off x="4524340" y="4988225"/>
              <a:ext cx="31554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91785" y="978187"/>
            <a:ext cx="4565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Инверсионный канал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704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0125" y="214313"/>
            <a:ext cx="7467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3200" dirty="0" smtClean="0"/>
              <a:t>Выбор знаков напряжения: 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295400"/>
            <a:ext cx="83058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/>
              <a:t>При </a:t>
            </a:r>
            <a:r>
              <a:rPr lang="en-US" altLang="ru-RU" sz="2400" dirty="0" smtClean="0"/>
              <a:t>VG</a:t>
            </a:r>
            <a:r>
              <a:rPr lang="ru-RU" altLang="ru-RU" sz="2400" dirty="0" smtClean="0"/>
              <a:t>=0 канал между стоком и истоком отсутствует.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/>
              <a:t>Знак </a:t>
            </a:r>
            <a:r>
              <a:rPr lang="en-US" altLang="ru-RU" sz="2400" dirty="0" smtClean="0"/>
              <a:t>VG</a:t>
            </a:r>
            <a:r>
              <a:rPr lang="ru-RU" altLang="ru-RU" sz="2400" dirty="0" smtClean="0"/>
              <a:t> надо выбирать, чтобы формировался инверсионный слой.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Для </a:t>
            </a:r>
            <a:r>
              <a:rPr lang="en-US" altLang="ru-RU" sz="2400" dirty="0" smtClean="0"/>
              <a:t>n-</a:t>
            </a:r>
            <a:r>
              <a:rPr lang="ru-RU" altLang="ru-RU" sz="2400" dirty="0" smtClean="0"/>
              <a:t>канального транзистора: </a:t>
            </a:r>
            <a:r>
              <a:rPr lang="en-US" altLang="ru-RU" sz="2400" dirty="0" smtClean="0"/>
              <a:t>VG&gt;0</a:t>
            </a:r>
            <a:endParaRPr lang="ru-RU" altLang="ru-RU" sz="2400" dirty="0" smtClean="0"/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Для </a:t>
            </a:r>
            <a:r>
              <a:rPr lang="en-US" altLang="ru-RU" sz="2400" dirty="0" smtClean="0"/>
              <a:t>p-</a:t>
            </a:r>
            <a:r>
              <a:rPr lang="ru-RU" altLang="ru-RU" sz="2400" dirty="0" smtClean="0"/>
              <a:t>канального транзистора: </a:t>
            </a:r>
            <a:r>
              <a:rPr lang="en-US" altLang="ru-RU" sz="2400" dirty="0" smtClean="0"/>
              <a:t>VG&lt;0</a:t>
            </a:r>
            <a:endParaRPr lang="ru-RU" altLang="ru-RU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/>
              <a:t>Для увеличения заряда в области обеднения необходимо подавать обратное смещение на индуцированный </a:t>
            </a:r>
            <a:r>
              <a:rPr lang="en-US" altLang="ru-RU" sz="2400" dirty="0" smtClean="0"/>
              <a:t>p-n </a:t>
            </a:r>
            <a:r>
              <a:rPr lang="ru-RU" altLang="ru-RU" sz="2400" dirty="0" smtClean="0"/>
              <a:t>переход.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Для </a:t>
            </a:r>
            <a:r>
              <a:rPr lang="en-US" altLang="ru-RU" sz="2400" dirty="0" smtClean="0"/>
              <a:t>n-</a:t>
            </a:r>
            <a:r>
              <a:rPr lang="ru-RU" altLang="ru-RU" sz="2400" dirty="0" smtClean="0"/>
              <a:t>канального транзистора: </a:t>
            </a:r>
            <a:r>
              <a:rPr lang="en-US" altLang="ru-RU" sz="2400" dirty="0" err="1" smtClean="0"/>
              <a:t>Vss</a:t>
            </a:r>
            <a:r>
              <a:rPr lang="en-US" altLang="ru-RU" sz="2400" dirty="0" smtClean="0"/>
              <a:t>&gt;0</a:t>
            </a:r>
            <a:r>
              <a:rPr lang="ru-RU" altLang="ru-RU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Для </a:t>
            </a:r>
            <a:r>
              <a:rPr lang="en-US" altLang="ru-RU" sz="2400" dirty="0" smtClean="0"/>
              <a:t>p-</a:t>
            </a:r>
            <a:r>
              <a:rPr lang="ru-RU" altLang="ru-RU" sz="2400" dirty="0" smtClean="0"/>
              <a:t>канального транзистора: </a:t>
            </a:r>
            <a:r>
              <a:rPr lang="en-US" altLang="ru-RU" sz="2400" dirty="0" err="1" smtClean="0"/>
              <a:t>Vss</a:t>
            </a:r>
            <a:r>
              <a:rPr lang="en-US" altLang="ru-RU" sz="2400" dirty="0" smtClean="0"/>
              <a:t>&lt;0</a:t>
            </a:r>
            <a:endParaRPr lang="ru-RU" altLang="ru-RU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/>
              <a:t>(</a:t>
            </a:r>
            <a:r>
              <a:rPr lang="en-US" altLang="ru-RU" sz="2400" dirty="0" err="1" smtClean="0"/>
              <a:t>Vss</a:t>
            </a:r>
            <a:r>
              <a:rPr lang="en-US" altLang="ru-RU" sz="2400" dirty="0" smtClean="0"/>
              <a:t> – </a:t>
            </a:r>
            <a:r>
              <a:rPr lang="ru-RU" altLang="ru-RU" sz="2400" dirty="0" smtClean="0"/>
              <a:t>напряжение, подаваемое на подложку)</a:t>
            </a:r>
            <a:endParaRPr lang="en-US" altLang="ru-RU" sz="2400" dirty="0" smtClean="0"/>
          </a:p>
          <a:p>
            <a:pPr algn="ctr">
              <a:lnSpc>
                <a:spcPct val="80000"/>
              </a:lnSpc>
            </a:pPr>
            <a:endParaRPr lang="en-US" altLang="ru-RU" sz="1800" dirty="0" smtClean="0"/>
          </a:p>
          <a:p>
            <a:pPr algn="ctr">
              <a:lnSpc>
                <a:spcPct val="80000"/>
              </a:lnSpc>
            </a:pPr>
            <a:endParaRPr lang="ru-RU" altLang="ru-RU" sz="1800" dirty="0" smtClean="0"/>
          </a:p>
          <a:p>
            <a:pPr algn="ctr">
              <a:lnSpc>
                <a:spcPct val="80000"/>
              </a:lnSpc>
            </a:pPr>
            <a:endParaRPr lang="ru-RU" altLang="ru-RU" sz="1800" dirty="0" smtClean="0"/>
          </a:p>
          <a:p>
            <a:pPr algn="ctr">
              <a:lnSpc>
                <a:spcPct val="80000"/>
              </a:lnSpc>
            </a:pPr>
            <a:endParaRPr lang="ru-RU" altLang="ru-RU" sz="1800" dirty="0" smtClean="0"/>
          </a:p>
          <a:p>
            <a:pPr algn="ctr">
              <a:lnSpc>
                <a:spcPct val="80000"/>
              </a:lnSpc>
            </a:pPr>
            <a:endParaRPr lang="ru-RU" altLang="ru-RU" sz="1800" dirty="0" smtClean="0"/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4602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4391025" y="6146800"/>
            <a:ext cx="8651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57200" y="4321975"/>
            <a:ext cx="8229600" cy="16430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1020763" y="4062413"/>
            <a:ext cx="7427912" cy="1641474"/>
          </a:xfrm>
          <a:custGeom>
            <a:avLst/>
            <a:gdLst>
              <a:gd name="connsiteX0" fmla="*/ 7937 w 7427912"/>
              <a:gd name="connsiteY0" fmla="*/ 261937 h 1641474"/>
              <a:gd name="connsiteX1" fmla="*/ 360362 w 7427912"/>
              <a:gd name="connsiteY1" fmla="*/ 1204912 h 1641474"/>
              <a:gd name="connsiteX2" fmla="*/ 2170112 w 7427912"/>
              <a:gd name="connsiteY2" fmla="*/ 1281112 h 1641474"/>
              <a:gd name="connsiteX3" fmla="*/ 2532062 w 7427912"/>
              <a:gd name="connsiteY3" fmla="*/ 919162 h 1641474"/>
              <a:gd name="connsiteX4" fmla="*/ 4170362 w 7427912"/>
              <a:gd name="connsiteY4" fmla="*/ 938212 h 1641474"/>
              <a:gd name="connsiteX5" fmla="*/ 4675187 w 7427912"/>
              <a:gd name="connsiteY5" fmla="*/ 1452562 h 1641474"/>
              <a:gd name="connsiteX6" fmla="*/ 5980112 w 7427912"/>
              <a:gd name="connsiteY6" fmla="*/ 1614487 h 1641474"/>
              <a:gd name="connsiteX7" fmla="*/ 7170737 w 7427912"/>
              <a:gd name="connsiteY7" fmla="*/ 1290637 h 1641474"/>
              <a:gd name="connsiteX8" fmla="*/ 7418387 w 7427912"/>
              <a:gd name="connsiteY8" fmla="*/ 214312 h 1641474"/>
              <a:gd name="connsiteX9" fmla="*/ 7113587 w 7427912"/>
              <a:gd name="connsiteY9" fmla="*/ 4762 h 164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7912" h="1641474">
                <a:moveTo>
                  <a:pt x="7937" y="261937"/>
                </a:moveTo>
                <a:cubicBezTo>
                  <a:pt x="3968" y="648493"/>
                  <a:pt x="0" y="1035050"/>
                  <a:pt x="360362" y="1204912"/>
                </a:cubicBezTo>
                <a:cubicBezTo>
                  <a:pt x="720724" y="1374774"/>
                  <a:pt x="1808162" y="1328737"/>
                  <a:pt x="2170112" y="1281112"/>
                </a:cubicBezTo>
                <a:cubicBezTo>
                  <a:pt x="2532062" y="1233487"/>
                  <a:pt x="2198687" y="976312"/>
                  <a:pt x="2532062" y="919162"/>
                </a:cubicBezTo>
                <a:cubicBezTo>
                  <a:pt x="2865437" y="862012"/>
                  <a:pt x="3813175" y="849312"/>
                  <a:pt x="4170362" y="938212"/>
                </a:cubicBezTo>
                <a:cubicBezTo>
                  <a:pt x="4527550" y="1027112"/>
                  <a:pt x="4373562" y="1339850"/>
                  <a:pt x="4675187" y="1452562"/>
                </a:cubicBezTo>
                <a:cubicBezTo>
                  <a:pt x="4976812" y="1565275"/>
                  <a:pt x="5564187" y="1641474"/>
                  <a:pt x="5980112" y="1614487"/>
                </a:cubicBezTo>
                <a:cubicBezTo>
                  <a:pt x="6396037" y="1587500"/>
                  <a:pt x="6931024" y="1524000"/>
                  <a:pt x="7170737" y="1290637"/>
                </a:cubicBezTo>
                <a:cubicBezTo>
                  <a:pt x="7410450" y="1057274"/>
                  <a:pt x="7427912" y="428624"/>
                  <a:pt x="7418387" y="214312"/>
                </a:cubicBezTo>
                <a:cubicBezTo>
                  <a:pt x="7408862" y="0"/>
                  <a:pt x="7113587" y="4762"/>
                  <a:pt x="7113587" y="476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5" name="Содержимое 2"/>
          <p:cNvSpPr>
            <a:spLocks noGrp="1"/>
          </p:cNvSpPr>
          <p:nvPr>
            <p:ph idx="1"/>
          </p:nvPr>
        </p:nvSpPr>
        <p:spPr>
          <a:xfrm>
            <a:off x="457200" y="1408113"/>
            <a:ext cx="8229600" cy="4992687"/>
          </a:xfrm>
        </p:spPr>
        <p:txBody>
          <a:bodyPr/>
          <a:lstStyle/>
          <a:p>
            <a:pPr marL="0">
              <a:buFont typeface="Wingdings 2" panose="05020102010507070707" pitchFamily="18" charset="2"/>
              <a:buNone/>
            </a:pPr>
            <a:r>
              <a:rPr lang="ru-RU" altLang="ru-RU" sz="2400" smtClean="0"/>
              <a:t>Условие плавного канала – в области канала поле затвора</a:t>
            </a:r>
            <a:r>
              <a:rPr lang="en-US" altLang="ru-RU" sz="2400" smtClean="0"/>
              <a:t> </a:t>
            </a:r>
            <a:r>
              <a:rPr lang="ru-RU" altLang="ru-RU" sz="2400" smtClean="0"/>
              <a:t>по величине существенно больше поля стока.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341438" y="3227388"/>
            <a:ext cx="15128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322762" y="2986088"/>
            <a:ext cx="500063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634163" y="3535363"/>
            <a:ext cx="85883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28769" y="3964784"/>
            <a:ext cx="1143009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43660" y="3964785"/>
            <a:ext cx="1071570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107529"/>
            <a:ext cx="3500462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3464718"/>
            <a:ext cx="1071569" cy="8572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15230" y="3464718"/>
            <a:ext cx="1071570" cy="8572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71778" y="3464719"/>
            <a:ext cx="3864766" cy="8572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096304" y="5595717"/>
            <a:ext cx="142876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n</a:t>
            </a: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-тип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0800000">
            <a:off x="1743075" y="2471738"/>
            <a:ext cx="354013" cy="15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607344" y="2609056"/>
            <a:ext cx="27305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528763" y="2757488"/>
            <a:ext cx="428625" cy="15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35125" y="2828925"/>
            <a:ext cx="214313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464840" y="2583886"/>
            <a:ext cx="214314" cy="214314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4441032" y="2585243"/>
            <a:ext cx="241300" cy="2333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6965173" y="2989594"/>
            <a:ext cx="214314" cy="214314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6962775" y="2990850"/>
            <a:ext cx="239713" cy="2333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4714875" y="6437522"/>
            <a:ext cx="214314" cy="214314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4691856" y="6438107"/>
            <a:ext cx="239713" cy="2349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85" name="TextBox 39"/>
          <p:cNvSpPr txBox="1">
            <a:spLocks noChangeArrowheads="1"/>
          </p:cNvSpPr>
          <p:nvPr/>
        </p:nvSpPr>
        <p:spPr bwMode="auto">
          <a:xfrm>
            <a:off x="4357688" y="2211388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 i="1">
                <a:latin typeface="Adobe Caslon Pro" pitchFamily="18" charset="0"/>
              </a:rPr>
              <a:t>V</a:t>
            </a:r>
            <a:r>
              <a:rPr lang="en-US" altLang="ru-RU" b="1" i="1" baseline="-25000">
                <a:latin typeface="Adobe Caslon Pro" pitchFamily="18" charset="0"/>
              </a:rPr>
              <a:t>G</a:t>
            </a:r>
            <a:r>
              <a:rPr lang="en-US" altLang="ru-RU" b="1" i="1">
                <a:latin typeface="Adobe Caslon Pro" pitchFamily="18" charset="0"/>
              </a:rPr>
              <a:t>&gt;V</a:t>
            </a:r>
            <a:r>
              <a:rPr lang="en-US" altLang="ru-RU" b="1" i="1" baseline="-25000">
                <a:latin typeface="Adobe Caslon Pro" pitchFamily="18" charset="0"/>
              </a:rPr>
              <a:t>T</a:t>
            </a:r>
            <a:endParaRPr lang="ru-RU" altLang="ru-RU" b="1" i="1" baseline="-25000"/>
          </a:p>
        </p:txBody>
      </p:sp>
      <p:sp>
        <p:nvSpPr>
          <p:cNvPr id="14386" name="TextBox 40"/>
          <p:cNvSpPr txBox="1">
            <a:spLocks noChangeArrowheads="1"/>
          </p:cNvSpPr>
          <p:nvPr/>
        </p:nvSpPr>
        <p:spPr bwMode="auto">
          <a:xfrm>
            <a:off x="6910388" y="2638425"/>
            <a:ext cx="116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 i="1">
                <a:latin typeface="Adobe Caslon Pro" pitchFamily="18" charset="0"/>
              </a:rPr>
              <a:t>V</a:t>
            </a:r>
            <a:r>
              <a:rPr lang="en-US" altLang="ru-RU" b="1" i="1" baseline="-25000">
                <a:latin typeface="Adobe Caslon Pro" pitchFamily="18" charset="0"/>
              </a:rPr>
              <a:t>DS</a:t>
            </a:r>
            <a:r>
              <a:rPr lang="en-US" altLang="ru-RU" b="1" i="1">
                <a:latin typeface="Adobe Caslon Pro" pitchFamily="18" charset="0"/>
              </a:rPr>
              <a:t>&lt;V*</a:t>
            </a:r>
            <a:r>
              <a:rPr lang="en-US" altLang="ru-RU" b="1" i="1" baseline="-25000">
                <a:latin typeface="Adobe Caslon Pro" pitchFamily="18" charset="0"/>
              </a:rPr>
              <a:t>DS</a:t>
            </a:r>
            <a:endParaRPr lang="ru-RU" altLang="ru-RU" b="1" i="1" baseline="-25000"/>
          </a:p>
        </p:txBody>
      </p:sp>
      <p:sp>
        <p:nvSpPr>
          <p:cNvPr id="14387" name="TextBox 41"/>
          <p:cNvSpPr txBox="1">
            <a:spLocks noChangeArrowheads="1"/>
          </p:cNvSpPr>
          <p:nvPr/>
        </p:nvSpPr>
        <p:spPr bwMode="auto">
          <a:xfrm>
            <a:off x="4929188" y="639445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 i="1">
                <a:latin typeface="Adobe Caslon Pro" pitchFamily="18" charset="0"/>
              </a:rPr>
              <a:t>V</a:t>
            </a:r>
            <a:r>
              <a:rPr lang="en-US" altLang="ru-RU" b="1" i="1" baseline="-25000">
                <a:latin typeface="Adobe Caslon Pro" pitchFamily="18" charset="0"/>
              </a:rPr>
              <a:t>SS</a:t>
            </a:r>
            <a:r>
              <a:rPr lang="en-US" altLang="ru-RU" b="1" i="1">
                <a:latin typeface="Adobe Caslon Pro" pitchFamily="18" charset="0"/>
              </a:rPr>
              <a:t>&gt;O</a:t>
            </a:r>
            <a:endParaRPr lang="ru-RU" altLang="ru-RU" b="1" i="1"/>
          </a:p>
        </p:txBody>
      </p:sp>
      <p:grpSp>
        <p:nvGrpSpPr>
          <p:cNvPr id="14388" name="Группа 46"/>
          <p:cNvGrpSpPr>
            <a:grpSpLocks/>
          </p:cNvGrpSpPr>
          <p:nvPr/>
        </p:nvGrpSpPr>
        <p:grpSpPr bwMode="auto">
          <a:xfrm>
            <a:off x="1241425" y="4322763"/>
            <a:ext cx="6581775" cy="428625"/>
            <a:chOff x="1240636" y="4321974"/>
            <a:chExt cx="6581793" cy="428629"/>
          </a:xfrm>
        </p:grpSpPr>
        <p:sp>
          <p:nvSpPr>
            <p:cNvPr id="46" name="Прямоугольный треугольник 45"/>
            <p:cNvSpPr/>
            <p:nvPr/>
          </p:nvSpPr>
          <p:spPr>
            <a:xfrm rot="10800000" flipH="1">
              <a:off x="2955148" y="4321974"/>
              <a:ext cx="4213241" cy="250033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10800000">
              <a:off x="6107917" y="4321974"/>
              <a:ext cx="1714512" cy="428628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 rot="10800000">
              <a:off x="1240636" y="4321975"/>
              <a:ext cx="1714512" cy="428628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93669" y="4250537"/>
            <a:ext cx="114300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2800" b="1" spc="150" baseline="3000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ru-RU" sz="2800" b="1" spc="150" baseline="3000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6387" y="4250538"/>
            <a:ext cx="114300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2800" b="1" spc="150" baseline="3000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ru-RU" sz="2800" b="1" spc="150" baseline="3000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4600" y="767155"/>
            <a:ext cx="3604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Область отсечки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129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Font typeface="Wingdings 2" panose="05020102010507070707" pitchFamily="18" charset="2"/>
              <a:buNone/>
            </a:pPr>
            <a:r>
              <a:rPr lang="ru-RU" altLang="ru-RU" sz="2400" smtClean="0"/>
              <a:t>По мере роста напряжения исток-сток </a:t>
            </a:r>
            <a:r>
              <a:rPr lang="en-US" altLang="ru-RU" sz="2400" b="1" i="1" smtClean="0">
                <a:latin typeface="Adobe Caslon Pro" pitchFamily="18" charset="0"/>
              </a:rPr>
              <a:t>V</a:t>
            </a:r>
            <a:r>
              <a:rPr lang="en-US" altLang="ru-RU" sz="2400" b="1" i="1" baseline="-25000" smtClean="0">
                <a:latin typeface="Adobe Caslon Pro" pitchFamily="18" charset="0"/>
              </a:rPr>
              <a:t>DS</a:t>
            </a:r>
            <a:r>
              <a:rPr lang="en-US" altLang="ru-RU" sz="2400" smtClean="0"/>
              <a:t> </a:t>
            </a:r>
            <a:r>
              <a:rPr lang="ru-RU" altLang="ru-RU" sz="2400" smtClean="0"/>
              <a:t>в канале может наступить такой момент, что произойдет смыкание канала – в некоторой точке заряд электронов станет равным нулю.</a:t>
            </a:r>
          </a:p>
          <a:p>
            <a:pPr marL="0">
              <a:buFont typeface="Wingdings 2" panose="05020102010507070707" pitchFamily="18" charset="2"/>
              <a:buNone/>
            </a:pPr>
            <a:r>
              <a:rPr lang="en-US" altLang="ru-RU" sz="2400" b="1" i="1" smtClean="0">
                <a:latin typeface="Adobe Caslon Pro" pitchFamily="18" charset="0"/>
              </a:rPr>
              <a:t>Q</a:t>
            </a:r>
            <a:r>
              <a:rPr lang="en-US" altLang="ru-RU" sz="2400" b="1" i="1" baseline="-25000" smtClean="0">
                <a:latin typeface="Adobe Caslon Pro" pitchFamily="18" charset="0"/>
              </a:rPr>
              <a:t>n</a:t>
            </a:r>
            <a:r>
              <a:rPr lang="en-US" altLang="ru-RU" sz="2400" b="1" i="1" smtClean="0">
                <a:latin typeface="Adobe Caslon Pro" pitchFamily="18" charset="0"/>
              </a:rPr>
              <a:t>=C</a:t>
            </a:r>
            <a:r>
              <a:rPr lang="en-US" altLang="ru-RU" sz="2400" b="1" i="1" baseline="-25000" smtClean="0">
                <a:latin typeface="Adobe Caslon Pro" pitchFamily="18" charset="0"/>
              </a:rPr>
              <a:t>ox</a:t>
            </a:r>
            <a:r>
              <a:rPr lang="en-US" altLang="ru-RU" sz="2400" b="1" i="1" smtClean="0">
                <a:latin typeface="Adobe Caslon Pro" pitchFamily="18" charset="0"/>
              </a:rPr>
              <a:t>[V</a:t>
            </a:r>
            <a:r>
              <a:rPr lang="en-US" altLang="ru-RU" sz="2400" b="1" i="1" baseline="-25000" smtClean="0">
                <a:latin typeface="Adobe Caslon Pro" pitchFamily="18" charset="0"/>
              </a:rPr>
              <a:t>GS</a:t>
            </a:r>
            <a:r>
              <a:rPr lang="en-US" altLang="ru-RU" sz="2400" b="1" i="1" smtClean="0">
                <a:latin typeface="Adobe Caslon Pro" pitchFamily="18" charset="0"/>
              </a:rPr>
              <a:t> – V</a:t>
            </a:r>
            <a:r>
              <a:rPr lang="en-US" altLang="ru-RU" sz="2400" b="1" i="1" baseline="-25000" smtClean="0">
                <a:latin typeface="Adobe Caslon Pro" pitchFamily="18" charset="0"/>
              </a:rPr>
              <a:t>T</a:t>
            </a:r>
            <a:r>
              <a:rPr lang="en-US" altLang="ru-RU" sz="2400" b="1" i="1" smtClean="0">
                <a:latin typeface="Adobe Caslon Pro" pitchFamily="18" charset="0"/>
              </a:rPr>
              <a:t> – V(y)] 	=&gt;	V(y)=V</a:t>
            </a:r>
            <a:r>
              <a:rPr lang="en-US" altLang="ru-RU" sz="2400" b="1" i="1" baseline="-25000" smtClean="0">
                <a:latin typeface="Adobe Caslon Pro" pitchFamily="18" charset="0"/>
              </a:rPr>
              <a:t>GS</a:t>
            </a:r>
            <a:r>
              <a:rPr lang="en-US" altLang="ru-RU" sz="2400" b="1" i="1" smtClean="0">
                <a:latin typeface="Adobe Caslon Pro" pitchFamily="18" charset="0"/>
              </a:rPr>
              <a:t> – V</a:t>
            </a:r>
            <a:r>
              <a:rPr lang="en-US" altLang="ru-RU" sz="2400" b="1" i="1" baseline="-25000" smtClean="0">
                <a:latin typeface="Adobe Caslon Pro" pitchFamily="18" charset="0"/>
              </a:rPr>
              <a:t>T</a:t>
            </a:r>
            <a:r>
              <a:rPr lang="en-US" altLang="ru-RU" sz="2400" b="1" i="1" smtClean="0">
                <a:latin typeface="Adobe Caslon Pro" pitchFamily="18" charset="0"/>
              </a:rPr>
              <a:t>=V*</a:t>
            </a:r>
            <a:r>
              <a:rPr lang="en-US" altLang="ru-RU" sz="2400" b="1" i="1" baseline="-25000" smtClean="0">
                <a:latin typeface="Adobe Caslon Pro" pitchFamily="18" charset="0"/>
              </a:rPr>
              <a:t>DS</a:t>
            </a:r>
            <a:endParaRPr lang="ru-RU" altLang="ru-RU" sz="2400" b="1" i="1" baseline="-250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500" b="1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+mj-ea"/>
                <a:cs typeface="Candara"/>
              </a:rPr>
              <a:t>Область отсечки</a:t>
            </a:r>
            <a:endParaRPr lang="en-US" sz="4500" b="1"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  <a:latin typeface="Candara"/>
              <a:ea typeface="+mj-ea"/>
              <a:cs typeface="Candara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4321175" y="6059488"/>
            <a:ext cx="5873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21624" y="4818269"/>
            <a:ext cx="6208039" cy="11168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746751" y="4641833"/>
            <a:ext cx="5603282" cy="1115782"/>
          </a:xfrm>
          <a:custGeom>
            <a:avLst/>
            <a:gdLst>
              <a:gd name="connsiteX0" fmla="*/ 7937 w 7427912"/>
              <a:gd name="connsiteY0" fmla="*/ 261937 h 1641474"/>
              <a:gd name="connsiteX1" fmla="*/ 360362 w 7427912"/>
              <a:gd name="connsiteY1" fmla="*/ 1204912 h 1641474"/>
              <a:gd name="connsiteX2" fmla="*/ 2170112 w 7427912"/>
              <a:gd name="connsiteY2" fmla="*/ 1281112 h 1641474"/>
              <a:gd name="connsiteX3" fmla="*/ 2532062 w 7427912"/>
              <a:gd name="connsiteY3" fmla="*/ 919162 h 1641474"/>
              <a:gd name="connsiteX4" fmla="*/ 4170362 w 7427912"/>
              <a:gd name="connsiteY4" fmla="*/ 938212 h 1641474"/>
              <a:gd name="connsiteX5" fmla="*/ 4675187 w 7427912"/>
              <a:gd name="connsiteY5" fmla="*/ 1452562 h 1641474"/>
              <a:gd name="connsiteX6" fmla="*/ 5980112 w 7427912"/>
              <a:gd name="connsiteY6" fmla="*/ 1614487 h 1641474"/>
              <a:gd name="connsiteX7" fmla="*/ 7170737 w 7427912"/>
              <a:gd name="connsiteY7" fmla="*/ 1290637 h 1641474"/>
              <a:gd name="connsiteX8" fmla="*/ 7418387 w 7427912"/>
              <a:gd name="connsiteY8" fmla="*/ 214312 h 1641474"/>
              <a:gd name="connsiteX9" fmla="*/ 7113587 w 7427912"/>
              <a:gd name="connsiteY9" fmla="*/ 4762 h 1641474"/>
              <a:gd name="connsiteX0" fmla="*/ 7937 w 7427912"/>
              <a:gd name="connsiteY0" fmla="*/ 261937 h 1641474"/>
              <a:gd name="connsiteX1" fmla="*/ 360362 w 7427912"/>
              <a:gd name="connsiteY1" fmla="*/ 1204912 h 1641474"/>
              <a:gd name="connsiteX2" fmla="*/ 2170112 w 7427912"/>
              <a:gd name="connsiteY2" fmla="*/ 1281112 h 1641474"/>
              <a:gd name="connsiteX3" fmla="*/ 2532062 w 7427912"/>
              <a:gd name="connsiteY3" fmla="*/ 919162 h 1641474"/>
              <a:gd name="connsiteX4" fmla="*/ 3507414 w 7427912"/>
              <a:gd name="connsiteY4" fmla="*/ 1166898 h 1641474"/>
              <a:gd name="connsiteX5" fmla="*/ 4675187 w 7427912"/>
              <a:gd name="connsiteY5" fmla="*/ 1452562 h 1641474"/>
              <a:gd name="connsiteX6" fmla="*/ 5980112 w 7427912"/>
              <a:gd name="connsiteY6" fmla="*/ 1614487 h 1641474"/>
              <a:gd name="connsiteX7" fmla="*/ 7170737 w 7427912"/>
              <a:gd name="connsiteY7" fmla="*/ 1290637 h 1641474"/>
              <a:gd name="connsiteX8" fmla="*/ 7418387 w 7427912"/>
              <a:gd name="connsiteY8" fmla="*/ 214312 h 1641474"/>
              <a:gd name="connsiteX9" fmla="*/ 7113587 w 7427912"/>
              <a:gd name="connsiteY9" fmla="*/ 4762 h 164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7912" h="1641474">
                <a:moveTo>
                  <a:pt x="7937" y="261937"/>
                </a:moveTo>
                <a:cubicBezTo>
                  <a:pt x="3968" y="648493"/>
                  <a:pt x="0" y="1035050"/>
                  <a:pt x="360362" y="1204912"/>
                </a:cubicBezTo>
                <a:cubicBezTo>
                  <a:pt x="720724" y="1374774"/>
                  <a:pt x="1808162" y="1328737"/>
                  <a:pt x="2170112" y="1281112"/>
                </a:cubicBezTo>
                <a:cubicBezTo>
                  <a:pt x="2532062" y="1233487"/>
                  <a:pt x="2309178" y="938198"/>
                  <a:pt x="2532062" y="919162"/>
                </a:cubicBezTo>
                <a:cubicBezTo>
                  <a:pt x="2754946" y="900126"/>
                  <a:pt x="3150227" y="1077998"/>
                  <a:pt x="3507414" y="1166898"/>
                </a:cubicBezTo>
                <a:cubicBezTo>
                  <a:pt x="3864602" y="1255798"/>
                  <a:pt x="4263071" y="1377964"/>
                  <a:pt x="4675187" y="1452562"/>
                </a:cubicBezTo>
                <a:cubicBezTo>
                  <a:pt x="5087303" y="1527160"/>
                  <a:pt x="5564187" y="1641474"/>
                  <a:pt x="5980112" y="1614487"/>
                </a:cubicBezTo>
                <a:cubicBezTo>
                  <a:pt x="6396037" y="1587500"/>
                  <a:pt x="6931024" y="1524000"/>
                  <a:pt x="7170737" y="1290637"/>
                </a:cubicBezTo>
                <a:cubicBezTo>
                  <a:pt x="7410450" y="1057274"/>
                  <a:pt x="7427912" y="428624"/>
                  <a:pt x="7418387" y="214312"/>
                </a:cubicBezTo>
                <a:cubicBezTo>
                  <a:pt x="7408862" y="0"/>
                  <a:pt x="7113587" y="4762"/>
                  <a:pt x="7113587" y="476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044701" y="4073525"/>
            <a:ext cx="102711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256881" y="3909219"/>
            <a:ext cx="3397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013451" y="4283075"/>
            <a:ext cx="58261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29967" y="4575470"/>
            <a:ext cx="862234" cy="2427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12975" y="4575471"/>
            <a:ext cx="808344" cy="2427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2293" y="3992757"/>
            <a:ext cx="2640591" cy="2427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21624" y="4235554"/>
            <a:ext cx="808343" cy="5827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21319" y="4235554"/>
            <a:ext cx="808344" cy="5827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92202" y="4235554"/>
            <a:ext cx="2915405" cy="58271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8090" y="5558561"/>
            <a:ext cx="1077792" cy="2510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n</a:t>
            </a: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-тип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2292350" y="3560763"/>
            <a:ext cx="265113" cy="15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199482" y="3653631"/>
            <a:ext cx="184150" cy="15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30425" y="3754438"/>
            <a:ext cx="322263" cy="15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209800" y="3803650"/>
            <a:ext cx="1619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344807" y="3636814"/>
            <a:ext cx="161669" cy="145679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336256" y="3628232"/>
            <a:ext cx="163513" cy="177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230945" y="3912591"/>
            <a:ext cx="161669" cy="145679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6238081" y="3904457"/>
            <a:ext cx="163513" cy="177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533422" y="6256298"/>
            <a:ext cx="161669" cy="145679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4525168" y="6247607"/>
            <a:ext cx="163513" cy="177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57" name="TextBox 27"/>
          <p:cNvSpPr txBox="1">
            <a:spLocks noChangeArrowheads="1"/>
          </p:cNvSpPr>
          <p:nvPr/>
        </p:nvSpPr>
        <p:spPr bwMode="auto">
          <a:xfrm>
            <a:off x="4425950" y="3371850"/>
            <a:ext cx="87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 i="1">
                <a:latin typeface="Adobe Caslon Pro" pitchFamily="18" charset="0"/>
              </a:rPr>
              <a:t>V</a:t>
            </a:r>
            <a:r>
              <a:rPr lang="en-US" altLang="ru-RU" b="1" i="1" baseline="-25000">
                <a:latin typeface="Adobe Caslon Pro" pitchFamily="18" charset="0"/>
              </a:rPr>
              <a:t>G</a:t>
            </a:r>
            <a:r>
              <a:rPr lang="en-US" altLang="ru-RU" b="1" i="1">
                <a:latin typeface="Adobe Caslon Pro" pitchFamily="18" charset="0"/>
              </a:rPr>
              <a:t>&gt;V</a:t>
            </a:r>
            <a:r>
              <a:rPr lang="en-US" altLang="ru-RU" b="1" i="1" baseline="-25000">
                <a:latin typeface="Adobe Caslon Pro" pitchFamily="18" charset="0"/>
              </a:rPr>
              <a:t>T</a:t>
            </a:r>
            <a:endParaRPr lang="ru-RU" altLang="ru-RU" b="1" i="1" baseline="-25000"/>
          </a:p>
        </p:txBody>
      </p:sp>
      <p:sp>
        <p:nvSpPr>
          <p:cNvPr id="17458" name="TextBox 28"/>
          <p:cNvSpPr txBox="1">
            <a:spLocks noChangeArrowheads="1"/>
          </p:cNvSpPr>
          <p:nvPr/>
        </p:nvSpPr>
        <p:spPr bwMode="auto">
          <a:xfrm>
            <a:off x="6297613" y="3562350"/>
            <a:ext cx="1160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 i="1">
                <a:latin typeface="Adobe Caslon Pro" pitchFamily="18" charset="0"/>
              </a:rPr>
              <a:t>V</a:t>
            </a:r>
            <a:r>
              <a:rPr lang="en-US" altLang="ru-RU" b="1" i="1" baseline="-25000">
                <a:latin typeface="Adobe Caslon Pro" pitchFamily="18" charset="0"/>
              </a:rPr>
              <a:t>DS</a:t>
            </a:r>
            <a:r>
              <a:rPr lang="en-US" altLang="ru-RU" b="1" i="1">
                <a:latin typeface="Adobe Caslon Pro" pitchFamily="18" charset="0"/>
              </a:rPr>
              <a:t>=V*</a:t>
            </a:r>
            <a:r>
              <a:rPr lang="en-US" altLang="ru-RU" b="1" i="1" baseline="-25000">
                <a:latin typeface="Adobe Caslon Pro" pitchFamily="18" charset="0"/>
              </a:rPr>
              <a:t>DS</a:t>
            </a:r>
            <a:endParaRPr lang="ru-RU" altLang="ru-RU" b="1" i="1" baseline="-25000"/>
          </a:p>
        </p:txBody>
      </p:sp>
      <p:sp>
        <p:nvSpPr>
          <p:cNvPr id="17459" name="TextBox 29"/>
          <p:cNvSpPr txBox="1">
            <a:spLocks noChangeArrowheads="1"/>
          </p:cNvSpPr>
          <p:nvPr/>
        </p:nvSpPr>
        <p:spPr bwMode="auto">
          <a:xfrm>
            <a:off x="4695825" y="6227763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 i="1">
                <a:latin typeface="Adobe Caslon Pro" pitchFamily="18" charset="0"/>
              </a:rPr>
              <a:t>V</a:t>
            </a:r>
            <a:r>
              <a:rPr lang="en-US" altLang="ru-RU" b="1" i="1" baseline="-25000">
                <a:latin typeface="Adobe Caslon Pro" pitchFamily="18" charset="0"/>
              </a:rPr>
              <a:t>SS</a:t>
            </a:r>
            <a:r>
              <a:rPr lang="en-US" altLang="ru-RU" b="1" i="1">
                <a:latin typeface="Adobe Caslon Pro" pitchFamily="18" charset="0"/>
              </a:rPr>
              <a:t>=O</a:t>
            </a:r>
            <a:endParaRPr lang="ru-RU" altLang="ru-RU" b="1" i="1"/>
          </a:p>
        </p:txBody>
      </p:sp>
      <p:sp>
        <p:nvSpPr>
          <p:cNvPr id="32" name="Прямоугольный треугольник 31"/>
          <p:cNvSpPr/>
          <p:nvPr/>
        </p:nvSpPr>
        <p:spPr>
          <a:xfrm rot="10800000" flipH="1">
            <a:off x="3205964" y="4818268"/>
            <a:ext cx="2378305" cy="16995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 rot="10800000">
            <a:off x="5584270" y="4818268"/>
            <a:ext cx="1293351" cy="291357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 rot="10800000">
            <a:off x="1912613" y="4818269"/>
            <a:ext cx="1293351" cy="291357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99828" y="4709516"/>
            <a:ext cx="86223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2000" b="1" spc="150" baseline="3000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ru-RU" sz="2000" b="1" spc="150" baseline="3000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26973" y="4709516"/>
            <a:ext cx="86223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2000" b="1" spc="150" baseline="3000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ru-RU" sz="2000" b="1" spc="150" baseline="3000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7471" name="Группа 38"/>
          <p:cNvGrpSpPr>
            <a:grpSpLocks noChangeAspect="1"/>
          </p:cNvGrpSpPr>
          <p:nvPr/>
        </p:nvGrpSpPr>
        <p:grpSpPr bwMode="auto">
          <a:xfrm>
            <a:off x="4695825" y="5273675"/>
            <a:ext cx="193675" cy="168275"/>
            <a:chOff x="4509073" y="4988225"/>
            <a:chExt cx="346083" cy="298163"/>
          </a:xfrm>
        </p:grpSpPr>
        <p:sp>
          <p:nvSpPr>
            <p:cNvPr id="37" name="Овал 36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люс 37"/>
            <p:cNvSpPr/>
            <p:nvPr/>
          </p:nvSpPr>
          <p:spPr>
            <a:xfrm>
              <a:off x="4523258" y="4988225"/>
              <a:ext cx="31771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472" name="Группа 39"/>
          <p:cNvGrpSpPr>
            <a:grpSpLocks noChangeAspect="1"/>
          </p:cNvGrpSpPr>
          <p:nvPr/>
        </p:nvGrpSpPr>
        <p:grpSpPr bwMode="auto">
          <a:xfrm>
            <a:off x="5551488" y="5475288"/>
            <a:ext cx="193675" cy="166687"/>
            <a:chOff x="4509073" y="4988225"/>
            <a:chExt cx="346083" cy="298163"/>
          </a:xfrm>
        </p:grpSpPr>
        <p:sp>
          <p:nvSpPr>
            <p:cNvPr id="41" name="Овал 40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люс 41"/>
            <p:cNvSpPr/>
            <p:nvPr/>
          </p:nvSpPr>
          <p:spPr>
            <a:xfrm>
              <a:off x="4523256" y="4988225"/>
              <a:ext cx="31771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473" name="Группа 42"/>
          <p:cNvGrpSpPr>
            <a:grpSpLocks noChangeAspect="1"/>
          </p:cNvGrpSpPr>
          <p:nvPr/>
        </p:nvGrpSpPr>
        <p:grpSpPr bwMode="auto">
          <a:xfrm>
            <a:off x="6624638" y="5391150"/>
            <a:ext cx="193675" cy="166688"/>
            <a:chOff x="4509073" y="4988225"/>
            <a:chExt cx="346083" cy="298163"/>
          </a:xfrm>
        </p:grpSpPr>
        <p:sp>
          <p:nvSpPr>
            <p:cNvPr id="44" name="Овал 43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Плюс 44"/>
            <p:cNvSpPr/>
            <p:nvPr/>
          </p:nvSpPr>
          <p:spPr>
            <a:xfrm>
              <a:off x="4523256" y="4988225"/>
              <a:ext cx="31771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474" name="Группа 45"/>
          <p:cNvGrpSpPr>
            <a:grpSpLocks noChangeAspect="1"/>
          </p:cNvGrpSpPr>
          <p:nvPr/>
        </p:nvGrpSpPr>
        <p:grpSpPr bwMode="auto">
          <a:xfrm>
            <a:off x="2176463" y="5273675"/>
            <a:ext cx="195262" cy="168275"/>
            <a:chOff x="4509073" y="4988225"/>
            <a:chExt cx="346083" cy="298163"/>
          </a:xfrm>
        </p:grpSpPr>
        <p:sp>
          <p:nvSpPr>
            <p:cNvPr id="47" name="Овал 46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Плюс 47"/>
            <p:cNvSpPr/>
            <p:nvPr/>
          </p:nvSpPr>
          <p:spPr>
            <a:xfrm>
              <a:off x="4525955" y="4988225"/>
              <a:ext cx="312319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475" name="Группа 48"/>
          <p:cNvGrpSpPr>
            <a:grpSpLocks noChangeAspect="1"/>
          </p:cNvGrpSpPr>
          <p:nvPr/>
        </p:nvGrpSpPr>
        <p:grpSpPr bwMode="auto">
          <a:xfrm>
            <a:off x="3033713" y="5292725"/>
            <a:ext cx="193675" cy="168275"/>
            <a:chOff x="4509073" y="4988225"/>
            <a:chExt cx="346083" cy="298163"/>
          </a:xfrm>
        </p:grpSpPr>
        <p:sp>
          <p:nvSpPr>
            <p:cNvPr id="50" name="Овал 49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люс 50"/>
            <p:cNvSpPr/>
            <p:nvPr/>
          </p:nvSpPr>
          <p:spPr>
            <a:xfrm>
              <a:off x="4523256" y="4988225"/>
              <a:ext cx="31771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476" name="Группа 51"/>
          <p:cNvGrpSpPr>
            <a:grpSpLocks noChangeAspect="1"/>
          </p:cNvGrpSpPr>
          <p:nvPr/>
        </p:nvGrpSpPr>
        <p:grpSpPr bwMode="auto">
          <a:xfrm>
            <a:off x="3867150" y="5110163"/>
            <a:ext cx="193675" cy="166687"/>
            <a:chOff x="4509073" y="4988225"/>
            <a:chExt cx="346083" cy="298163"/>
          </a:xfrm>
        </p:grpSpPr>
        <p:sp>
          <p:nvSpPr>
            <p:cNvPr id="53" name="Овал 52"/>
            <p:cNvSpPr/>
            <p:nvPr/>
          </p:nvSpPr>
          <p:spPr>
            <a:xfrm>
              <a:off x="4509073" y="4988225"/>
              <a:ext cx="346083" cy="29816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Плюс 53"/>
            <p:cNvSpPr/>
            <p:nvPr/>
          </p:nvSpPr>
          <p:spPr>
            <a:xfrm>
              <a:off x="4523258" y="4988225"/>
              <a:ext cx="317716" cy="298163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0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829175"/>
          </a:xfrm>
        </p:spPr>
        <p:txBody>
          <a:bodyPr>
            <a:normAutofit/>
          </a:bodyPr>
          <a:lstStyle/>
          <a:p>
            <a:pPr marL="0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Максимальная величина напряжения </a:t>
            </a:r>
            <a:r>
              <a:rPr lang="en-US" sz="2400" b="1" i="1" dirty="0" smtClean="0">
                <a:latin typeface="Adobe Caslon Pro" pitchFamily="18" charset="0"/>
              </a:rPr>
              <a:t>V(y)</a:t>
            </a:r>
            <a:r>
              <a:rPr lang="ru-RU" sz="2400" b="1" i="1" dirty="0" smtClean="0"/>
              <a:t> </a:t>
            </a:r>
            <a:r>
              <a:rPr lang="ru-RU" sz="2400" dirty="0" smtClean="0"/>
              <a:t>реализуется на стоке, поэтому смыкание произойдет сначала у стока.</a:t>
            </a:r>
          </a:p>
          <a:p>
            <a:pPr marL="0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С ростом напряжения стока точка отсечки сдвигается к истоку.</a:t>
            </a:r>
          </a:p>
          <a:p>
            <a:pPr marL="0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Эффективная длина канала </a:t>
            </a:r>
            <a:r>
              <a:rPr lang="en-US" sz="2600" b="1" i="1" dirty="0" smtClean="0">
                <a:latin typeface="Adobe Caslon Pro" pitchFamily="18" charset="0"/>
              </a:rPr>
              <a:t>L’</a:t>
            </a:r>
            <a:r>
              <a:rPr lang="ru-RU" sz="2600" b="1" i="1" dirty="0" smtClean="0"/>
              <a:t> </a:t>
            </a:r>
            <a:r>
              <a:rPr lang="ru-RU" sz="2600" dirty="0" smtClean="0"/>
              <a:t>мало отличается от истинной </a:t>
            </a:r>
            <a:r>
              <a:rPr lang="en-US" sz="2600" b="1" i="1" dirty="0" smtClean="0">
                <a:latin typeface="Adobe Caslon Pro" pitchFamily="18" charset="0"/>
              </a:rPr>
              <a:t>L</a:t>
            </a:r>
            <a:r>
              <a:rPr lang="ru-RU" sz="2600" i="1" dirty="0" smtClean="0"/>
              <a:t>:</a:t>
            </a:r>
            <a:endParaRPr lang="en-US" sz="2600" i="1" dirty="0" smtClean="0"/>
          </a:p>
          <a:p>
            <a:pPr marL="0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i="1" dirty="0" smtClean="0">
                <a:latin typeface="Adobe Caslon Pro" pitchFamily="18" charset="0"/>
              </a:rPr>
              <a:t>L-L’ &lt;&lt; L</a:t>
            </a:r>
          </a:p>
          <a:p>
            <a:pPr marL="0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Из-за этого в первом приближении ток стока </a:t>
            </a:r>
            <a:r>
              <a:rPr lang="en-US" sz="2600" b="1" i="1" dirty="0" smtClean="0">
                <a:latin typeface="Adobe Caslon Pro" pitchFamily="18" charset="0"/>
              </a:rPr>
              <a:t>I</a:t>
            </a:r>
            <a:r>
              <a:rPr lang="en-US" sz="2600" b="1" i="1" baseline="-25000" dirty="0" smtClean="0">
                <a:latin typeface="Adobe Caslon Pro" pitchFamily="18" charset="0"/>
              </a:rPr>
              <a:t>DS</a:t>
            </a:r>
            <a:r>
              <a:rPr lang="en-US" sz="2600" dirty="0" smtClean="0"/>
              <a:t> </a:t>
            </a:r>
            <a:r>
              <a:rPr lang="ru-RU" sz="2600" dirty="0" smtClean="0"/>
              <a:t>не зависит от напряжения стока </a:t>
            </a:r>
            <a:r>
              <a:rPr lang="en-US" sz="2600" b="1" i="1" dirty="0" smtClean="0">
                <a:latin typeface="Adobe Caslon Pro" pitchFamily="18" charset="0"/>
              </a:rPr>
              <a:t>V</a:t>
            </a:r>
            <a:r>
              <a:rPr lang="en-US" sz="2600" b="1" i="1" baseline="-25000" dirty="0" smtClean="0">
                <a:latin typeface="Adobe Caslon Pro" pitchFamily="18" charset="0"/>
              </a:rPr>
              <a:t>DS</a:t>
            </a:r>
            <a:endParaRPr lang="ru-RU" sz="2600" b="1" i="1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767155"/>
            <a:ext cx="3604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Область отсечки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16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 descr="модуляция длины канал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7" y="4077072"/>
            <a:ext cx="3392866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13" y="1571625"/>
            <a:ext cx="871537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При значительных напряжениях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и относительно малых длинах канала </a:t>
            </a:r>
            <a:r>
              <a:rPr lang="ru-RU" sz="2400" dirty="0">
                <a:latin typeface="+mn-lt"/>
                <a:cs typeface="+mn-cs"/>
              </a:rPr>
              <a:t>10÷20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мкм</a:t>
            </a:r>
            <a:r>
              <a:rPr lang="ru-RU" dirty="0">
                <a:latin typeface="+mn-lt"/>
                <a:cs typeface="+mn-cs"/>
              </a:rPr>
              <a:t> наблюдается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эффект модуляции длины канала</a:t>
            </a:r>
            <a:r>
              <a:rPr lang="ru-RU" dirty="0">
                <a:latin typeface="+mn-lt"/>
                <a:cs typeface="+mn-cs"/>
              </a:rPr>
              <a:t>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i="1" dirty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Точка отсечки смещается к истоку</a:t>
            </a:r>
            <a:endParaRPr lang="en-US" sz="2400" b="1" i="1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i="1" dirty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Напряжение отсечки падает на длину </a:t>
            </a:r>
            <a:r>
              <a:rPr lang="en-US" sz="2400" b="1" i="1" dirty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</a:t>
            </a:r>
            <a:endParaRPr lang="en-US" i="1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Times New Roman" pitchFamily="18" charset="0"/>
              </a:rPr>
              <a:t>Это вызывает увеличение тока в канале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Times New Roman" pitchFamily="18" charset="0"/>
              </a:rPr>
              <a:t>Величина падения напряжения на участке от стока до точки отсечки составит:</a:t>
            </a:r>
            <a:endParaRPr lang="en-US" dirty="0">
              <a:latin typeface="+mn-lt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			∆V(∆ L)=V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– V*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– (V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– V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500563" y="4714875"/>
            <a:ext cx="4186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/>
              <a:t>Пунктир – ВАХ с учетом модуляции</a:t>
            </a:r>
          </a:p>
          <a:p>
            <a:r>
              <a:rPr lang="ru-RU" altLang="ru-RU" dirty="0"/>
              <a:t>Сплошная – ВАХ без учета модуляции</a:t>
            </a:r>
            <a:endParaRPr lang="en-US" altLang="ru-RU" dirty="0"/>
          </a:p>
          <a:p>
            <a:endParaRPr lang="ru-RU" altLang="ru-RU" dirty="0"/>
          </a:p>
          <a:p>
            <a:r>
              <a:rPr lang="ru-RU" altLang="ru-RU" dirty="0"/>
              <a:t>Длина канала составит: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87" y="6115571"/>
            <a:ext cx="2452265" cy="7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053" y="640837"/>
            <a:ext cx="7165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Модуляция Длины Канала</a:t>
            </a:r>
          </a:p>
        </p:txBody>
      </p:sp>
    </p:spTree>
    <p:extLst>
      <p:ext uri="{BB962C8B-B14F-4D97-AF65-F5344CB8AC3E}">
        <p14:creationId xmlns:p14="http://schemas.microsoft.com/office/powerpoint/2010/main" val="9167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285750"/>
            <a:ext cx="8540750" cy="1143000"/>
          </a:xfrm>
        </p:spPr>
        <p:txBody>
          <a:bodyPr/>
          <a:lstStyle/>
          <a:p>
            <a:pPr eaLnBrk="1" hangingPunct="1"/>
            <a:r>
              <a:rPr lang="ru-RU" altLang="ru-RU" sz="4400" smtClean="0"/>
              <a:t>Эффект смещения подложки</a:t>
            </a:r>
          </a:p>
        </p:txBody>
      </p:sp>
      <p:sp>
        <p:nvSpPr>
          <p:cNvPr id="1638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8147050" cy="48529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100" smtClean="0"/>
              <a:t>	</a:t>
            </a:r>
            <a:r>
              <a:rPr lang="ru-RU" altLang="ru-RU" sz="1800" smtClean="0"/>
              <a:t>При приложении напряжения канал-подложка происходит расширение ОПЗ и для </a:t>
            </a:r>
            <a:r>
              <a:rPr lang="en-US" altLang="ru-RU" sz="1800" smtClean="0"/>
              <a:t>n-</a:t>
            </a:r>
            <a:r>
              <a:rPr lang="ru-RU" altLang="ru-RU" sz="1800" smtClean="0"/>
              <a:t>канального транзистора увеличение заряда ионизованных акцепторов: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    Если заряд акцепторов в слое обеднения </a:t>
            </a:r>
            <a:r>
              <a:rPr lang="en-US" altLang="ru-RU" sz="1800" smtClean="0"/>
              <a:t>Q</a:t>
            </a:r>
            <a:r>
              <a:rPr lang="en-US" altLang="ru-RU" sz="1000" smtClean="0"/>
              <a:t>B</a:t>
            </a:r>
            <a:r>
              <a:rPr lang="ru-RU" altLang="ru-RU" sz="1800" smtClean="0"/>
              <a:t> вырос, заряд электронов в канале </a:t>
            </a:r>
            <a:r>
              <a:rPr lang="en-US" altLang="ru-RU" sz="1800" smtClean="0"/>
              <a:t>Q</a:t>
            </a:r>
            <a:r>
              <a:rPr lang="en-US" altLang="ru-RU" sz="1000" smtClean="0"/>
              <a:t>n</a:t>
            </a:r>
            <a:r>
              <a:rPr lang="ru-RU" altLang="ru-RU" sz="1800" smtClean="0"/>
              <a:t> должен уменьшиться. С этой точки зрения подложка выступает как </a:t>
            </a:r>
            <a:r>
              <a:rPr lang="ru-RU" altLang="ru-RU" sz="1800" u="sng" smtClean="0">
                <a:solidFill>
                  <a:schemeClr val="tx2"/>
                </a:solidFill>
              </a:rPr>
              <a:t>второй затвор МДП-транзистора</a:t>
            </a:r>
            <a:r>
              <a:rPr lang="ru-RU" altLang="ru-RU" sz="1800" smtClean="0"/>
              <a:t>. При возрастании заряда акцепторов в слое обеднения возрастает и пороговое напряжение транзистора </a:t>
            </a:r>
            <a:r>
              <a:rPr lang="en-US" altLang="ru-RU" sz="1800" smtClean="0"/>
              <a:t>V</a:t>
            </a:r>
            <a:r>
              <a:rPr lang="en-US" altLang="ru-RU" sz="1000" smtClean="0"/>
              <a:t>T</a:t>
            </a:r>
            <a:r>
              <a:rPr lang="ru-RU" altLang="ru-RU" sz="1800" smtClean="0"/>
              <a:t>. Изменение порогового напряжения будет равно: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4000" smtClean="0"/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2071688" y="2643188"/>
          <a:ext cx="47529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r:id="rId3" imgW="1713756" imgH="266584" progId="Equation.DSMT4">
                  <p:embed/>
                </p:oleObj>
              </mc:Choice>
              <mc:Fallback>
                <p:oleObj r:id="rId3" imgW="1713756" imgH="266584" progId="Equation.DSMT4">
                  <p:embed/>
                  <p:pic>
                    <p:nvPicPr>
                      <p:cNvPr id="163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2643188"/>
                        <a:ext cx="47529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6387" name="Object 14"/>
          <p:cNvGraphicFramePr>
            <a:graphicFrameLocks noChangeAspect="1"/>
          </p:cNvGraphicFramePr>
          <p:nvPr/>
        </p:nvGraphicFramePr>
        <p:xfrm>
          <a:off x="1116013" y="5157788"/>
          <a:ext cx="6911975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r:id="rId5" imgW="2438400" imgH="482600" progId="Equation.DSMT4">
                  <p:embed/>
                </p:oleObj>
              </mc:Choice>
              <mc:Fallback>
                <p:oleObj r:id="rId5" imgW="2438400" imgH="482600" progId="Equation.DSMT4">
                  <p:embed/>
                  <p:pic>
                    <p:nvPicPr>
                      <p:cNvPr id="1638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157788"/>
                        <a:ext cx="6911975" cy="137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3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Устройство полевого транзистора с изолированным затвором.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МДП транзистор с индуцированным каналом</a:t>
            </a:r>
            <a:endParaRPr lang="ru-RU" dirty="0"/>
          </a:p>
        </p:txBody>
      </p:sp>
      <p:pic>
        <p:nvPicPr>
          <p:cNvPr id="13317" name="Содержимое 8" descr="Untitled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4444"/>
            <a:ext cx="4040188" cy="3232150"/>
          </a:xfrm>
        </p:spPr>
      </p:pic>
      <p:sp>
        <p:nvSpPr>
          <p:cNvPr id="1331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dirty="0" smtClean="0"/>
              <a:t>МДП транзистор со встроенным  каналом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13318" name="Содержимое 9" descr="Untitled-1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33809"/>
            <a:ext cx="4041775" cy="3233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1219200"/>
            <a:ext cx="8534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МДП транзисторы с индуцированным каналом</a:t>
            </a:r>
            <a:endParaRPr lang="ru-RU" sz="3200" dirty="0"/>
          </a:p>
        </p:txBody>
      </p:sp>
      <p:pic>
        <p:nvPicPr>
          <p:cNvPr id="14340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86" y="17526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МДП - транзистор с индуцированным каналом </a:t>
            </a:r>
            <a:r>
              <a:rPr lang="en-US" b="1" dirty="0" smtClean="0"/>
              <a:t>p</a:t>
            </a:r>
            <a:r>
              <a:rPr lang="ru-RU" b="1" dirty="0" smtClean="0"/>
              <a:t>-типа</a:t>
            </a:r>
            <a:endParaRPr lang="ru-RU" b="1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381000" y="5791200"/>
            <a:ext cx="4040188" cy="838200"/>
          </a:xfrm>
        </p:spPr>
        <p:txBody>
          <a:bodyPr/>
          <a:lstStyle/>
          <a:p>
            <a:pPr eaLnBrk="1" hangingPunct="1"/>
            <a:r>
              <a:rPr lang="ru-RU" altLang="ru-RU" smtClean="0"/>
              <a:t>Семейство стоковых характеристик</a:t>
            </a:r>
          </a:p>
        </p:txBody>
      </p:sp>
      <p:pic>
        <p:nvPicPr>
          <p:cNvPr id="16389" name="Содержимое 6" descr="1.bmp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6"/>
          <a:stretch/>
        </p:blipFill>
        <p:spPr>
          <a:xfrm>
            <a:off x="228600" y="1676400"/>
            <a:ext cx="4283075" cy="3784948"/>
          </a:xfrm>
        </p:spPr>
      </p:pic>
      <p:sp>
        <p:nvSpPr>
          <p:cNvPr id="16388" name="Текст 3"/>
          <p:cNvSpPr>
            <a:spLocks noGrp="1"/>
          </p:cNvSpPr>
          <p:nvPr>
            <p:ph type="body" sz="quarter" idx="3"/>
          </p:nvPr>
        </p:nvSpPr>
        <p:spPr>
          <a:xfrm>
            <a:off x="4953000" y="5867400"/>
            <a:ext cx="4041775" cy="838200"/>
          </a:xfrm>
        </p:spPr>
        <p:txBody>
          <a:bodyPr/>
          <a:lstStyle/>
          <a:p>
            <a:pPr eaLnBrk="1" hangingPunct="1"/>
            <a:r>
              <a:rPr lang="en-US" altLang="ru-RU" smtClean="0"/>
              <a:t>C</a:t>
            </a:r>
            <a:r>
              <a:rPr lang="ru-RU" altLang="ru-RU" smtClean="0"/>
              <a:t>токо-затворная</a:t>
            </a:r>
            <a:r>
              <a:rPr lang="en-US" altLang="ru-RU" smtClean="0"/>
              <a:t> </a:t>
            </a:r>
            <a:r>
              <a:rPr lang="ru-RU" altLang="ru-RU" smtClean="0"/>
              <a:t>характеристика</a:t>
            </a:r>
          </a:p>
        </p:txBody>
      </p:sp>
      <p:pic>
        <p:nvPicPr>
          <p:cNvPr id="16390" name="Содержимое 7" descr="2.bmp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5"/>
          <a:stretch/>
        </p:blipFill>
        <p:spPr>
          <a:xfrm>
            <a:off x="5257800" y="1752600"/>
            <a:ext cx="2819400" cy="3470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informaticspoint.ru/images/books/991/image0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609600"/>
            <a:ext cx="2935057" cy="351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66" name="Picture 2" descr="http://www.precide.ch/pheil/OSCA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124200" cy="34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405" y="3937635"/>
            <a:ext cx="145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Оскар Хейл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36994" y="4148313"/>
            <a:ext cx="44718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1- управляющий электрод (затвор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2 </a:t>
            </a:r>
            <a:r>
              <a:rPr lang="ru-RU" dirty="0"/>
              <a:t>- тонкий слой </a:t>
            </a:r>
            <a:r>
              <a:rPr lang="ru-RU" dirty="0" smtClean="0"/>
              <a:t>полупроводника;</a:t>
            </a:r>
            <a:br>
              <a:rPr lang="ru-RU" dirty="0" smtClean="0"/>
            </a:br>
            <a:r>
              <a:rPr lang="ru-RU" dirty="0" smtClean="0"/>
              <a:t>3 сток;</a:t>
            </a:r>
            <a:br>
              <a:rPr lang="ru-RU" dirty="0" smtClean="0"/>
            </a:br>
            <a:r>
              <a:rPr lang="ru-RU" dirty="0" smtClean="0"/>
              <a:t>4 исток ; </a:t>
            </a:r>
          </a:p>
          <a:p>
            <a:r>
              <a:rPr lang="ru-RU" dirty="0" smtClean="0"/>
              <a:t>5 </a:t>
            </a:r>
            <a:r>
              <a:rPr lang="ru-RU" dirty="0"/>
              <a:t>- источник постоянного тока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6 </a:t>
            </a:r>
            <a:r>
              <a:rPr lang="ru-RU" dirty="0"/>
              <a:t>- источник переменного напряжения;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- амперметр.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6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МДП-транзисторы со встроенным каналом</a:t>
            </a:r>
            <a:endParaRPr lang="ru-RU" b="1" dirty="0"/>
          </a:p>
        </p:txBody>
      </p:sp>
      <p:pic>
        <p:nvPicPr>
          <p:cNvPr id="17412" name="Содержимое 9" descr="Untitled-1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661025" cy="4528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Главные преимущества полевых транзисторов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/>
              <a:t>Благодаря очень высокому входному сопротивлению, цепь полевых транзисторов расходует крайне мало энергии, так как практически не потребляет входного тока.</a:t>
            </a:r>
          </a:p>
          <a:p>
            <a:pPr lvl="0"/>
            <a:r>
              <a:rPr lang="ru-RU" sz="1800" dirty="0"/>
              <a:t>Усиление по току у полевых транзисторов намного выше, чем у биполярных.</a:t>
            </a:r>
          </a:p>
          <a:p>
            <a:pPr lvl="0"/>
            <a:r>
              <a:rPr lang="ru-RU" sz="1800" dirty="0"/>
              <a:t>Значительно выше помехоустойчивость и надежность работы, поскольку из-за отсутствия тока через затвор транзистора, управляющая цепь со стороны затвора изолирована от выходной цепи со стороны стока и истока.</a:t>
            </a:r>
          </a:p>
          <a:p>
            <a:pPr lvl="0"/>
            <a:r>
              <a:rPr lang="ru-RU" sz="1800" dirty="0"/>
              <a:t>У полевых транзисторов на порядок выше скорость перехода между состояниями проводимости и непроводимости тока. Поэтому они могут работать на более высоких частотах, чем биполярные.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2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Главные недостатки полевых транзисторов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dirty="0"/>
              <a:t>Структура полевых транзисторов начинает разрушаться при меньшей температуре (150С), чем структура биполярных транзисторов (200С).</a:t>
            </a:r>
          </a:p>
          <a:p>
            <a:pPr lvl="0"/>
            <a:r>
              <a:rPr lang="ru-RU" sz="1600" dirty="0"/>
              <a:t>Несмотря на то, что полевые транзисторы потребляют намного меньше энергии, по сравнению с биполярными транзисторами, при работе на высоких частотах ситуация кардинально меняется. На частотах выше, примерно, чем 1.5 </a:t>
            </a:r>
            <a:r>
              <a:rPr lang="ru-RU" sz="1600" dirty="0" err="1"/>
              <a:t>GHz</a:t>
            </a:r>
            <a:r>
              <a:rPr lang="ru-RU" sz="1600" dirty="0"/>
              <a:t>, потребление энергии у МОП-транзисторов начинает возрастать по экспоненте. Поэтому скорость процессоров перестала так стремительно расти, и их производители перешли на стратегию «</a:t>
            </a:r>
            <a:r>
              <a:rPr lang="ru-RU" sz="1600" dirty="0" err="1"/>
              <a:t>многоядерности</a:t>
            </a:r>
            <a:r>
              <a:rPr lang="ru-RU" sz="1600" dirty="0"/>
              <a:t>».</a:t>
            </a:r>
          </a:p>
          <a:p>
            <a:pPr lvl="0"/>
            <a:r>
              <a:rPr lang="ru-RU" sz="1600" dirty="0"/>
              <a:t>При изготовлении мощных МОП-транзисторов, в их структуре возникает «паразитный» биполярный транзистор. Для того, чтобы нейтрализовать его влияние, подложку </a:t>
            </a:r>
            <a:r>
              <a:rPr lang="ru-RU" sz="1600" dirty="0" err="1"/>
              <a:t>закорачивают</a:t>
            </a:r>
            <a:r>
              <a:rPr lang="ru-RU" sz="1600" dirty="0"/>
              <a:t> с истоком. Это эквивалентно </a:t>
            </a:r>
            <a:r>
              <a:rPr lang="ru-RU" sz="1600" dirty="0" err="1"/>
              <a:t>закорачиванию</a:t>
            </a:r>
            <a:r>
              <a:rPr lang="ru-RU" sz="1600" dirty="0"/>
              <a:t> базы и эмиттера паразитного транзистора. В результате напряжение между базой и эмиттером биполярного транзистора никогда на достигнет </a:t>
            </a:r>
            <a:r>
              <a:rPr lang="ru-RU" sz="1600" dirty="0" smtClean="0"/>
              <a:t>необходимого значения, </a:t>
            </a:r>
            <a:r>
              <a:rPr lang="ru-RU" sz="1600" dirty="0"/>
              <a:t>чтобы он открылся (около 0.6В необходимо, чтобы PN-переход внутри прибора начал проводить).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2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ru-RU" u="sng" dirty="0">
                <a:hlinkClick r:id="rId2"/>
              </a:rPr>
              <a:t>http://www.informaticspoint.ru/forpois-992-1.html</a:t>
            </a:r>
            <a:endParaRPr lang="ru-RU" sz="2000" dirty="0"/>
          </a:p>
          <a:p>
            <a:pPr lvl="1"/>
            <a:r>
              <a:rPr lang="ru-RU" u="sng" dirty="0">
                <a:hlinkClick r:id="rId3"/>
              </a:rPr>
              <a:t>http://scorcher.ru/art/electronica/electronica3.php</a:t>
            </a:r>
            <a:endParaRPr lang="ru-RU" sz="2000" dirty="0"/>
          </a:p>
          <a:p>
            <a:pPr lvl="1"/>
            <a:r>
              <a:rPr lang="ru-RU" u="sng" dirty="0">
                <a:hlinkClick r:id="rId4"/>
              </a:rPr>
              <a:t>http://hightolow.ru/transistor4.php</a:t>
            </a:r>
            <a:endParaRPr lang="ru-RU" sz="2000" dirty="0"/>
          </a:p>
          <a:p>
            <a:pPr lvl="1"/>
            <a:r>
              <a:rPr lang="ru-RU" dirty="0"/>
              <a:t>Бочаров Л.Н. Полевые транзисторы. - М. : Радио и связь, 1984. </a:t>
            </a:r>
          </a:p>
          <a:p>
            <a:pPr lvl="1"/>
            <a:r>
              <a:rPr lang="ru-RU" dirty="0"/>
              <a:t>Гуртов В.А. Твердотельная электроника, Москва 2008 </a:t>
            </a:r>
            <a:endParaRPr lang="ru-RU" sz="2000" dirty="0"/>
          </a:p>
          <a:p>
            <a:pPr lvl="1"/>
            <a:r>
              <a:rPr lang="ru-RU" u="sng" dirty="0">
                <a:hlinkClick r:id="rId5"/>
              </a:rPr>
              <a:t>https://www.pcweek.ru/idea/article/detail.php?ID=134409</a:t>
            </a:r>
            <a:endParaRPr lang="ru-RU" sz="2000" dirty="0"/>
          </a:p>
          <a:p>
            <a:pPr lvl="1"/>
            <a:r>
              <a:rPr lang="ru-RU" u="sng" dirty="0">
                <a:hlinkClick r:id="rId6"/>
              </a:rPr>
              <a:t>http://vashtehnik.ru/enciklopediya/polevoj-tranzistor.html</a:t>
            </a:r>
            <a:endParaRPr lang="ru-RU" sz="2000" dirty="0"/>
          </a:p>
          <a:p>
            <a:pPr lvl="1"/>
            <a:r>
              <a:rPr lang="ru-RU" u="sng" dirty="0">
                <a:hlinkClick r:id="rId7"/>
              </a:rPr>
              <a:t>http://radiobooka.ru/spravochniki/887-polevye-tranzistory.html</a:t>
            </a:r>
            <a:endParaRPr lang="ru-RU" sz="2000" dirty="0"/>
          </a:p>
          <a:p>
            <a:pPr lvl="1"/>
            <a:r>
              <a:rPr lang="ru-RU" u="sng" dirty="0">
                <a:hlinkClick r:id="rId8"/>
              </a:rPr>
              <a:t>http://radiolubitel.net/index.php/elektronika/298-polevye-tranzistory</a:t>
            </a:r>
            <a:endParaRPr lang="ru-RU" sz="2000" dirty="0"/>
          </a:p>
          <a:p>
            <a:pPr lvl="1"/>
            <a:r>
              <a:rPr lang="ru-RU" u="sng" dirty="0">
                <a:hlinkClick r:id="rId9"/>
              </a:rPr>
              <a:t>http://kit-e.ru/articles/device/2009_12_157.php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0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Типы и устройство полевых транзисторов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96887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 smtClean="0"/>
              <a:t>В</a:t>
            </a:r>
            <a:r>
              <a:rPr lang="en-US" sz="1900" dirty="0" smtClean="0"/>
              <a:t> </a:t>
            </a:r>
            <a:r>
              <a:rPr lang="ru-RU" sz="1900" dirty="0" smtClean="0"/>
              <a:t>зависимости </a:t>
            </a:r>
            <a:r>
              <a:rPr lang="ru-RU" sz="1900" dirty="0"/>
              <a:t>от условий реализации </a:t>
            </a:r>
            <a:r>
              <a:rPr lang="ru-RU" sz="1900" dirty="0" smtClean="0"/>
              <a:t>эффекта </a:t>
            </a:r>
            <a:r>
              <a:rPr lang="ru-RU" sz="1900" dirty="0"/>
              <a:t>поля полевые </a:t>
            </a:r>
            <a:endParaRPr lang="ru-RU" sz="19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 smtClean="0"/>
              <a:t>транзисторы делятся </a:t>
            </a:r>
            <a:r>
              <a:rPr lang="ru-RU" sz="1900" dirty="0"/>
              <a:t>на два класса: </a:t>
            </a:r>
            <a:endParaRPr lang="en-US" sz="19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9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 smtClean="0"/>
              <a:t>полевые </a:t>
            </a:r>
            <a:r>
              <a:rPr lang="ru-RU" sz="1900" dirty="0"/>
              <a:t>транзисторы с </a:t>
            </a:r>
            <a:r>
              <a:rPr lang="ru-RU" sz="1900" u="sng" dirty="0"/>
              <a:t>изолированным </a:t>
            </a:r>
            <a:r>
              <a:rPr lang="ru-RU" sz="1900" u="sng" dirty="0" smtClean="0"/>
              <a:t>затвором</a:t>
            </a:r>
            <a:r>
              <a:rPr lang="en-US" sz="1900" dirty="0" smtClean="0"/>
              <a:t>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en-US" sz="19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1900" dirty="0" err="1" smtClean="0"/>
              <a:t>МДП-транзисторы</a:t>
            </a:r>
            <a:endParaRPr lang="ru-RU" sz="19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1900" dirty="0" err="1" smtClean="0"/>
              <a:t>МНОП-элементы</a:t>
            </a:r>
            <a:r>
              <a:rPr lang="ru-RU" sz="1900" dirty="0" smtClean="0"/>
              <a:t> памяти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1900" dirty="0" err="1" smtClean="0"/>
              <a:t>МДП-транзисторы</a:t>
            </a:r>
            <a:r>
              <a:rPr lang="ru-RU" sz="1900" dirty="0" smtClean="0"/>
              <a:t> с плавающим затвором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1900" dirty="0" smtClean="0"/>
              <a:t>Приборы с зарядовой связью (</a:t>
            </a:r>
            <a:r>
              <a:rPr lang="ru-RU" sz="1900" dirty="0" err="1" smtClean="0"/>
              <a:t>ПЗС-структуры</a:t>
            </a:r>
            <a:r>
              <a:rPr lang="ru-RU" sz="19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1900" dirty="0" err="1" smtClean="0"/>
              <a:t>МДП-фотоприемники</a:t>
            </a:r>
            <a:r>
              <a:rPr lang="ru-RU" sz="1900" dirty="0" smtClean="0"/>
              <a:t>  </a:t>
            </a:r>
            <a:endParaRPr lang="en-US" sz="19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9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dirty="0" smtClean="0"/>
              <a:t>полевые </a:t>
            </a:r>
            <a:r>
              <a:rPr lang="ru-RU" sz="1900" dirty="0"/>
              <a:t>транзисторы </a:t>
            </a:r>
            <a:r>
              <a:rPr lang="ru-RU" sz="1900" u="sng" dirty="0"/>
              <a:t>с затвором в виде </a:t>
            </a:r>
            <a:r>
              <a:rPr lang="ru-RU" sz="1900" u="sng" dirty="0" err="1"/>
              <a:t>p-n</a:t>
            </a:r>
            <a:r>
              <a:rPr lang="ru-RU" sz="1900" u="sng" dirty="0"/>
              <a:t> </a:t>
            </a:r>
            <a:r>
              <a:rPr lang="ru-RU" sz="1900" u="sng" dirty="0" smtClean="0"/>
              <a:t>перехода</a:t>
            </a:r>
            <a:r>
              <a:rPr lang="en-US" sz="1900" dirty="0" smtClean="0"/>
              <a:t>:</a:t>
            </a:r>
            <a:r>
              <a:rPr lang="ru-RU" sz="19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en-US" sz="19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1900" dirty="0" smtClean="0"/>
              <a:t>с затвором в виде барьера </a:t>
            </a:r>
            <a:r>
              <a:rPr lang="ru-RU" sz="1900" dirty="0" err="1" smtClean="0"/>
              <a:t>Шоттки</a:t>
            </a:r>
            <a:endParaRPr lang="ru-RU" sz="19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1900" dirty="0" smtClean="0"/>
              <a:t>с затвором в виде обычного </a:t>
            </a:r>
            <a:r>
              <a:rPr lang="ru-RU" sz="1900" dirty="0" err="1" smtClean="0"/>
              <a:t>p-n</a:t>
            </a:r>
            <a:r>
              <a:rPr lang="ru-RU" sz="1900" dirty="0" smtClean="0"/>
              <a:t> перехода 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ru-RU" sz="1900" dirty="0" smtClean="0"/>
              <a:t>с затвором в виде гетероперехода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589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57375" y="285750"/>
            <a:ext cx="7467600" cy="1143000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Обозначение МДП ПТ.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1628775"/>
            <a:ext cx="7786687" cy="4530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КП 301, КП 305, КП 306, КП 350.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 smtClean="0"/>
              <a:t>    </a:t>
            </a:r>
            <a:r>
              <a:rPr lang="ru-RU" altLang="ru-RU" sz="1800" dirty="0" smtClean="0">
                <a:solidFill>
                  <a:schemeClr val="tx2"/>
                </a:solidFill>
              </a:rPr>
              <a:t>Первая буква</a:t>
            </a:r>
            <a:r>
              <a:rPr lang="ru-RU" altLang="ru-RU" sz="1800" dirty="0" smtClean="0"/>
              <a:t> в обозначении транзисторов обозначает, согласно ГОСТу 1086-72, действующему с 1973 года, материал полупроводниковой подложки (К-кремний).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 smtClean="0"/>
              <a:t>    </a:t>
            </a:r>
            <a:r>
              <a:rPr lang="ru-RU" altLang="ru-RU" sz="1800" dirty="0" smtClean="0">
                <a:solidFill>
                  <a:schemeClr val="tx2"/>
                </a:solidFill>
              </a:rPr>
              <a:t>Вторая</a:t>
            </a:r>
            <a:r>
              <a:rPr lang="ru-RU" altLang="ru-RU" sz="1800" dirty="0" smtClean="0"/>
              <a:t> </a:t>
            </a:r>
            <a:r>
              <a:rPr lang="ru-RU" altLang="ru-RU" sz="1800" dirty="0" smtClean="0">
                <a:solidFill>
                  <a:schemeClr val="tx2"/>
                </a:solidFill>
              </a:rPr>
              <a:t>буква</a:t>
            </a:r>
            <a:r>
              <a:rPr lang="ru-RU" altLang="ru-RU" sz="1800" dirty="0" smtClean="0"/>
              <a:t> обозначает класс транзисторов (П-полевые).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 smtClean="0"/>
              <a:t>    </a:t>
            </a:r>
            <a:r>
              <a:rPr lang="ru-RU" altLang="ru-RU" sz="1800" dirty="0" smtClean="0">
                <a:solidFill>
                  <a:schemeClr val="tx2"/>
                </a:solidFill>
              </a:rPr>
              <a:t>Трехзначная цифра</a:t>
            </a:r>
            <a:r>
              <a:rPr lang="ru-RU" altLang="ru-RU" sz="1800" dirty="0" smtClean="0"/>
              <a:t>, соответствует назначению и качественным свойствам прибора (мощность и </a:t>
            </a:r>
            <a:r>
              <a:rPr lang="ru-RU" altLang="ru-RU" sz="1800" dirty="0" smtClean="0"/>
              <a:t>рабочая </a:t>
            </a:r>
            <a:r>
              <a:rPr lang="ru-RU" altLang="ru-RU" sz="1800" dirty="0" smtClean="0"/>
              <a:t>частота). </a:t>
            </a:r>
          </a:p>
        </p:txBody>
      </p:sp>
    </p:spTree>
    <p:extLst>
      <p:ext uri="{BB962C8B-B14F-4D97-AF65-F5344CB8AC3E}">
        <p14:creationId xmlns:p14="http://schemas.microsoft.com/office/powerpoint/2010/main" val="15219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4236241" y="5272231"/>
            <a:ext cx="863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405060" y="2417113"/>
            <a:ext cx="15128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418010" y="2066275"/>
            <a:ext cx="5000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5739604" y="2744931"/>
            <a:ext cx="8572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95545" y="3090215"/>
            <a:ext cx="1143009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67380" y="3090215"/>
            <a:ext cx="1071570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24306" y="2232959"/>
            <a:ext cx="1357322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3976" y="2590149"/>
            <a:ext cx="1071569" cy="8572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38950" y="2590149"/>
            <a:ext cx="1071570" cy="8572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38554" y="2590149"/>
            <a:ext cx="1928826" cy="8572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3976" y="3447405"/>
            <a:ext cx="6286544" cy="16430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24306" y="3447405"/>
            <a:ext cx="1357321" cy="214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 rot="10800000">
            <a:off x="2309794" y="3447404"/>
            <a:ext cx="1714512" cy="42862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 rot="10800000">
            <a:off x="5381628" y="3447404"/>
            <a:ext cx="1714512" cy="428628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595545" y="3090215"/>
            <a:ext cx="114300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исток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4306" y="2232959"/>
            <a:ext cx="1357321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затвор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7380" y="3090215"/>
            <a:ext cx="107157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сток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5545" y="4721147"/>
            <a:ext cx="4143405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полупроводниковая подложка</a:t>
            </a:r>
          </a:p>
        </p:txBody>
      </p:sp>
      <p:sp>
        <p:nvSpPr>
          <p:cNvPr id="10282" name="TextBox 19"/>
          <p:cNvSpPr txBox="1">
            <a:spLocks noChangeArrowheads="1"/>
          </p:cNvSpPr>
          <p:nvPr/>
        </p:nvSpPr>
        <p:spPr bwMode="auto">
          <a:xfrm>
            <a:off x="4024310" y="3375963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канал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3976" y="2804463"/>
            <a:ext cx="107156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окисел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8554" y="2804463"/>
            <a:ext cx="192882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окисел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8951" y="2804463"/>
            <a:ext cx="1071569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окисел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5545" y="3375967"/>
            <a:ext cx="114300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n</a:t>
            </a:r>
            <a:r>
              <a:rPr lang="en-US" sz="2800" b="1" spc="150" baseline="3000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ru-RU" sz="2800" b="1" spc="150" baseline="300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7380" y="3375967"/>
            <a:ext cx="114300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n</a:t>
            </a:r>
            <a:r>
              <a:rPr lang="en-US" sz="2800" b="1" spc="150" baseline="3000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ru-RU" sz="2800" b="1" spc="150" baseline="3000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81760" y="4447537"/>
            <a:ext cx="142876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ru-RU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-тип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0800000">
            <a:off x="2808285" y="1661463"/>
            <a:ext cx="352425" cy="15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670966" y="1798781"/>
            <a:ext cx="27305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593972" y="1947213"/>
            <a:ext cx="428625" cy="15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700335" y="2018650"/>
            <a:ext cx="214312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560091" y="1663837"/>
            <a:ext cx="214314" cy="214314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4537072" y="1664638"/>
            <a:ext cx="241300" cy="2349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6070591" y="2198604"/>
            <a:ext cx="214314" cy="214314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6068215" y="2198832"/>
            <a:ext cx="239713" cy="2349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4560091" y="5562952"/>
            <a:ext cx="214314" cy="214314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4537072" y="5563538"/>
            <a:ext cx="241300" cy="2349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05" name="TextBox 60"/>
          <p:cNvSpPr txBox="1">
            <a:spLocks noChangeArrowheads="1"/>
          </p:cNvSpPr>
          <p:nvPr/>
        </p:nvSpPr>
        <p:spPr bwMode="auto">
          <a:xfrm>
            <a:off x="3895724" y="21734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/>
              <a:t>V</a:t>
            </a:r>
            <a:r>
              <a:rPr lang="en-US" altLang="ru-RU" b="1" baseline="-25000"/>
              <a:t>G</a:t>
            </a:r>
            <a:endParaRPr lang="ru-RU" altLang="ru-RU" b="1" baseline="-25000"/>
          </a:p>
        </p:txBody>
      </p:sp>
      <p:sp>
        <p:nvSpPr>
          <p:cNvPr id="10306" name="TextBox 61"/>
          <p:cNvSpPr txBox="1">
            <a:spLocks noChangeArrowheads="1"/>
          </p:cNvSpPr>
          <p:nvPr/>
        </p:nvSpPr>
        <p:spPr bwMode="auto">
          <a:xfrm>
            <a:off x="6034085" y="1764650"/>
            <a:ext cx="70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/>
              <a:t>V</a:t>
            </a:r>
            <a:r>
              <a:rPr lang="en-US" altLang="ru-RU" b="1" baseline="-25000"/>
              <a:t>DS</a:t>
            </a:r>
            <a:endParaRPr lang="ru-RU" altLang="ru-RU" b="1" baseline="-25000"/>
          </a:p>
        </p:txBody>
      </p:sp>
      <p:sp>
        <p:nvSpPr>
          <p:cNvPr id="10307" name="TextBox 62"/>
          <p:cNvSpPr txBox="1">
            <a:spLocks noChangeArrowheads="1"/>
          </p:cNvSpPr>
          <p:nvPr/>
        </p:nvSpPr>
        <p:spPr bwMode="auto">
          <a:xfrm>
            <a:off x="4775197" y="5520675"/>
            <a:ext cx="606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/>
              <a:t>V</a:t>
            </a:r>
            <a:r>
              <a:rPr lang="en-US" altLang="ru-RU" b="1" baseline="-25000"/>
              <a:t>SS</a:t>
            </a:r>
            <a:endParaRPr lang="ru-RU" altLang="ru-RU" b="1" baseline="-25000"/>
          </a:p>
        </p:txBody>
      </p:sp>
      <p:sp>
        <p:nvSpPr>
          <p:cNvPr id="2" name="TextBox 1"/>
          <p:cNvSpPr txBox="1"/>
          <p:nvPr/>
        </p:nvSpPr>
        <p:spPr>
          <a:xfrm>
            <a:off x="886503" y="762000"/>
            <a:ext cx="696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Структура Полевого транзистора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680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Технологический маршрут изготовления МДП ПТ.</a:t>
            </a:r>
          </a:p>
        </p:txBody>
      </p:sp>
      <p:sp>
        <p:nvSpPr>
          <p:cNvPr id="1028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marL="533400" indent="-533400"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    1) </a:t>
            </a:r>
            <a:r>
              <a:rPr lang="ru-RU" altLang="ru-RU" sz="2400" dirty="0" err="1" smtClean="0">
                <a:solidFill>
                  <a:schemeClr val="tx2"/>
                </a:solidFill>
              </a:rPr>
              <a:t>Химобработка</a:t>
            </a:r>
            <a:r>
              <a:rPr lang="ru-RU" altLang="ru-RU" sz="2400" dirty="0" smtClean="0">
                <a:solidFill>
                  <a:schemeClr val="tx2"/>
                </a:solidFill>
              </a:rPr>
              <a:t>.</a:t>
            </a:r>
          </a:p>
          <a:p>
            <a:pPr marL="533400" indent="-533400" eaLnBrk="1" hangingPunct="1"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2738" y="1771650"/>
          <a:ext cx="32924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Image" r:id="rId3" imgW="1282993" imgH="554409" progId="Photoshop.Image.8">
                  <p:embed/>
                </p:oleObj>
              </mc:Choice>
              <mc:Fallback>
                <p:oleObj name="Image" r:id="rId3" imgW="1282993" imgH="554409" progId="Photoshop.Image.8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771650"/>
                        <a:ext cx="3292475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7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Технологический маршрут изготовления МДП ПТ.</a:t>
            </a:r>
          </a:p>
        </p:txBody>
      </p:sp>
      <p:sp>
        <p:nvSpPr>
          <p:cNvPr id="2052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   2) Создание маскирующего диэлектрика.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392738" y="1771650"/>
          <a:ext cx="32893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Image" r:id="rId3" imgW="1285932" imgH="563738" progId="Photoshop.Image.8">
                  <p:embed/>
                </p:oleObj>
              </mc:Choice>
              <mc:Fallback>
                <p:oleObj name="Image" r:id="rId3" imgW="1285932" imgH="563738" progId="Photoshop.Image.8">
                  <p:embed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771650"/>
                        <a:ext cx="3289300" cy="144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7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Технологический маршрут изготовления МДП ПТ.</a:t>
            </a:r>
          </a:p>
        </p:txBody>
      </p:sp>
      <p:sp>
        <p:nvSpPr>
          <p:cNvPr id="3076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   3) Фотолитография №1. Создание окон под диффузию.</a:t>
            </a:r>
            <a:endParaRPr lang="ru-RU" altLang="ru-RU" sz="1800" dirty="0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 smtClean="0"/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465763" y="1771650"/>
          <a:ext cx="321945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Image" r:id="rId3" imgW="1252412" imgH="575976" progId="Photoshop.Image.8">
                  <p:embed/>
                </p:oleObj>
              </mc:Choice>
              <mc:Fallback>
                <p:oleObj name="Image" r:id="rId3" imgW="1252412" imgH="575976" progId="Photoshop.Image.8">
                  <p:embed/>
                  <p:pic>
                    <p:nvPicPr>
                      <p:cNvPr id="30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1771650"/>
                        <a:ext cx="3219450" cy="148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2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1125</Words>
  <Application>Microsoft Office PowerPoint</Application>
  <PresentationFormat>Экран (4:3)</PresentationFormat>
  <Paragraphs>185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Тема Office</vt:lpstr>
      <vt:lpstr>Image</vt:lpstr>
      <vt:lpstr>Точечный рисунок</vt:lpstr>
      <vt:lpstr>Equation.DSMT4</vt:lpstr>
      <vt:lpstr>МДП Полевые транзисторы</vt:lpstr>
      <vt:lpstr>История создания</vt:lpstr>
      <vt:lpstr>Презентация PowerPoint</vt:lpstr>
      <vt:lpstr>Типы и устройство полевых транзисторов</vt:lpstr>
      <vt:lpstr>Обозначение МДП ПТ.</vt:lpstr>
      <vt:lpstr>Презентация PowerPoint</vt:lpstr>
      <vt:lpstr>Технологический маршрут изготовления МДП ПТ.</vt:lpstr>
      <vt:lpstr>Технологический маршрут изготовления МДП ПТ.</vt:lpstr>
      <vt:lpstr>Технологический маршрут изготовления МДП ПТ.</vt:lpstr>
      <vt:lpstr>Технологический маршрут изготовления МДП ПТ.</vt:lpstr>
      <vt:lpstr>Технологический маршрут изготовления МДП ПТ.</vt:lpstr>
      <vt:lpstr>Технологический маршрут изготовления МДП ПТ.</vt:lpstr>
      <vt:lpstr>Технологический маршрут изготовления МДП ПТ.</vt:lpstr>
      <vt:lpstr>Технологический маршрут изготовления МДП ПТ.</vt:lpstr>
      <vt:lpstr>Технологический маршрут изготовления МДП ПТ.</vt:lpstr>
      <vt:lpstr>Презентация PowerPoint</vt:lpstr>
      <vt:lpstr>Принцип работы МДП-транзистора.  </vt:lpstr>
      <vt:lpstr>Принцип работы МДП-транзистора.</vt:lpstr>
      <vt:lpstr>Принцип работы МДП-транзистора.</vt:lpstr>
      <vt:lpstr>Презентация PowerPoint</vt:lpstr>
      <vt:lpstr>Выбор знаков напряжения: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 смещения подложки</vt:lpstr>
      <vt:lpstr>Устройство полевого транзистора с изолированным затвором.</vt:lpstr>
      <vt:lpstr>МДП транзисторы с индуцированным каналом</vt:lpstr>
      <vt:lpstr> МДП - транзистор с индуцированным каналом p-типа</vt:lpstr>
      <vt:lpstr>МДП-транзисторы со встроенным каналом</vt:lpstr>
      <vt:lpstr>Главные преимущества полевых транзисторов </vt:lpstr>
      <vt:lpstr>Главные недостатки полевых транзисторов </vt:lpstr>
      <vt:lpstr>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Полевые транзисторы</dc:title>
  <dc:creator>artamonov</dc:creator>
  <cp:lastModifiedBy>Евгений Иваницкий</cp:lastModifiedBy>
  <cp:revision>64</cp:revision>
  <dcterms:created xsi:type="dcterms:W3CDTF">2006-08-16T00:00:00Z</dcterms:created>
  <dcterms:modified xsi:type="dcterms:W3CDTF">2016-12-08T23:06:43Z</dcterms:modified>
</cp:coreProperties>
</file>