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12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12/13/2016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12/13/2016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12/13/2016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12/13/2016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12/13/2016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12/13/2016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12/13/2016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12/13/2016</a:t>
            </a:fld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12/13/2016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12/13/2016</a:t>
            </a:fld>
            <a:endParaRPr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12/13/2016</a:t>
            </a:fld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12/13/2016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33600" y="1219200"/>
            <a:ext cx="6172200" cy="1894362"/>
          </a:xfrm>
        </p:spPr>
        <p:txBody>
          <a:bodyPr/>
          <a:lstStyle/>
          <a:p>
            <a:pPr algn="ctr"/>
            <a:r>
              <a:rPr lang="ru-RU" dirty="0" smtClean="0"/>
              <a:t>Тиристоры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19400" y="4495800"/>
            <a:ext cx="6172200" cy="1371600"/>
          </a:xfrm>
        </p:spPr>
        <p:txBody>
          <a:bodyPr/>
          <a:lstStyle/>
          <a:p>
            <a:pPr algn="r"/>
            <a:r>
              <a:rPr lang="ru-RU" dirty="0" smtClean="0"/>
              <a:t>Автор: студентка группы 21318, </a:t>
            </a:r>
          </a:p>
          <a:p>
            <a:pPr algn="r"/>
            <a:r>
              <a:rPr lang="ru-RU" dirty="0" smtClean="0"/>
              <a:t>Ефимова В.А.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7467600" cy="655638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Зависимость коэффициента М от напряжения V</a:t>
            </a:r>
            <a:r>
              <a:rPr lang="ru-RU" sz="1800" b="1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Умножение в коллекторном переходе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28600" y="914400"/>
            <a:ext cx="8610600" cy="28956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		Другой физический механизм, приводящий к накоплению объемных зарядов в базах тиристора, связан с лавинным умножением в коллекторном переходе. При больших значениях обратного напряжения на </a:t>
            </a:r>
            <a:r>
              <a:rPr lang="ru-RU" dirty="0" err="1" smtClean="0"/>
              <a:t>p-n</a:t>
            </a:r>
            <a:r>
              <a:rPr lang="ru-RU" dirty="0" smtClean="0"/>
              <a:t> переходе величина электрического поля Е в области пространственного заряда может приблизиться к значению, соответствующему напряжению лавинного пробоя. В этом случае на длине свободного пробега </a:t>
            </a:r>
            <a:r>
              <a:rPr lang="ru-RU" dirty="0" err="1" smtClean="0"/>
              <a:t>λ </a:t>
            </a:r>
            <a:r>
              <a:rPr lang="ru-RU" dirty="0" smtClean="0"/>
              <a:t>электрон или дырка набирают энергию </a:t>
            </a:r>
            <a:r>
              <a:rPr lang="ru-RU" dirty="0" err="1" smtClean="0"/>
              <a:t>qλE</a:t>
            </a:r>
            <a:r>
              <a:rPr lang="ru-RU" dirty="0" smtClean="0"/>
              <a:t>, большую, чем ширина запрещенной зоны полупроводника </a:t>
            </a:r>
            <a:r>
              <a:rPr lang="ru-RU" dirty="0" err="1" smtClean="0"/>
              <a:t>qλE </a:t>
            </a:r>
            <a:r>
              <a:rPr lang="ru-RU" dirty="0" smtClean="0"/>
              <a:t>&gt; </a:t>
            </a:r>
            <a:r>
              <a:rPr lang="ru-RU" dirty="0" err="1" smtClean="0"/>
              <a:t>Е</a:t>
            </a:r>
            <a:r>
              <a:rPr lang="ru-RU" baseline="-25000" dirty="0" err="1" smtClean="0"/>
              <a:t>g</a:t>
            </a:r>
            <a:r>
              <a:rPr lang="ru-RU" dirty="0" smtClean="0"/>
              <a:t>, и вызывают генерацию новой электронно-дырочной пары.</a:t>
            </a:r>
          </a:p>
          <a:p>
            <a:pPr>
              <a:buNone/>
            </a:pPr>
            <a:r>
              <a:rPr lang="ru-RU" dirty="0" smtClean="0"/>
              <a:t>		 Если М - коэффициент ударной ионизации, определяемый как количество носителей, рожденных при лавинном умножении одной частицей, то М описывается эмпирической формулой: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152400" y="4495800"/>
            <a:ext cx="8458200" cy="20574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	где U</a:t>
            </a:r>
            <a:r>
              <a:rPr lang="ru-RU" baseline="-25000" dirty="0" smtClean="0"/>
              <a:t>М</a:t>
            </a:r>
            <a:r>
              <a:rPr lang="ru-RU" dirty="0" smtClean="0"/>
              <a:t> - напряжение лавинного пробоя, а значения коэффициента </a:t>
            </a:r>
            <a:r>
              <a:rPr lang="ru-RU" dirty="0" err="1" smtClean="0"/>
              <a:t>n</a:t>
            </a:r>
            <a:r>
              <a:rPr lang="ru-RU" dirty="0" smtClean="0"/>
              <a:t> для </a:t>
            </a:r>
            <a:r>
              <a:rPr lang="ru-RU" dirty="0" err="1" smtClean="0"/>
              <a:t>Ge</a:t>
            </a:r>
            <a:r>
              <a:rPr lang="ru-RU" dirty="0" smtClean="0"/>
              <a:t>, </a:t>
            </a:r>
            <a:r>
              <a:rPr lang="ru-RU" dirty="0" err="1" smtClean="0"/>
              <a:t>Si</a:t>
            </a:r>
            <a:r>
              <a:rPr lang="ru-RU" dirty="0" smtClean="0"/>
              <a:t> равно 3.</a:t>
            </a:r>
          </a:p>
          <a:p>
            <a:pPr>
              <a:buNone/>
            </a:pPr>
            <a:r>
              <a:rPr lang="ru-RU" dirty="0" smtClean="0"/>
              <a:t>		Таким образом, умножение в коллекторе может служить причиной накопления объемных зарядов в базах тиристора. С формальной точки зрения, умножение в коллекторе эквивалентно росту коэффициента передачи и величине коллекторного тока.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22530" name="Picture 2" descr="http://dssp.petrsu.ru/book/chapter7/imgs/content/f700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3505200"/>
            <a:ext cx="2369709" cy="914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52400" y="381000"/>
            <a:ext cx="4343400" cy="61722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		Отметим на рисунке следующие особенности различных участков ВАХ в области прямых смещений. В состоянии "закрыто", по мере роста напряжения на тиристоре 1-2, в последнем растут коэффициенты передачи </a:t>
            </a:r>
            <a:r>
              <a:rPr lang="ru-RU" dirty="0" err="1" smtClean="0"/>
              <a:t>эмиттерного</a:t>
            </a:r>
            <a:r>
              <a:rPr lang="ru-RU" dirty="0" smtClean="0"/>
              <a:t> тока </a:t>
            </a:r>
            <a:r>
              <a:rPr lang="ru-RU" dirty="0" err="1" smtClean="0"/>
              <a:t>α </a:t>
            </a:r>
            <a:r>
              <a:rPr lang="ru-RU" dirty="0" smtClean="0"/>
              <a:t>или коэффициент умножения M в коллекторном переходе. В точке переключения 2 выполняется условие M (α</a:t>
            </a:r>
            <a:r>
              <a:rPr lang="ru-RU" baseline="-25000" dirty="0" smtClean="0"/>
              <a:t>1</a:t>
            </a:r>
            <a:r>
              <a:rPr lang="ru-RU" dirty="0" smtClean="0"/>
              <a:t> + α</a:t>
            </a:r>
            <a:r>
              <a:rPr lang="ru-RU" baseline="-25000" dirty="0" smtClean="0"/>
              <a:t>2</a:t>
            </a:r>
            <a:r>
              <a:rPr lang="ru-RU" dirty="0" smtClean="0"/>
              <a:t>) = 1, и начинается процесс накопления объемных зарядов в базах тиристора. Участок с отрицательным дифференциальным сопротивлением 2-3, не наблюдаемый на статических ВАХ, как раз связан с формированием этого объемного заряда в базах тиристора. Время накопления заряда и есть время переключения тиристора из состояния "закрыто" в состояние "открыто". Участок 3-4 характеризует открытое состояние тиристора. На этом участке все три </a:t>
            </a:r>
            <a:r>
              <a:rPr lang="ru-RU" dirty="0" err="1" smtClean="0"/>
              <a:t>p-n</a:t>
            </a:r>
            <a:r>
              <a:rPr lang="ru-RU" dirty="0" smtClean="0"/>
              <a:t> перехода смещены в прямом направлении и сопротивление тиристора мало и составляет десятки Ом.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257800" y="4038600"/>
            <a:ext cx="3048000" cy="533400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dirty="0" smtClean="0"/>
              <a:t>	</a:t>
            </a:r>
            <a:r>
              <a:rPr lang="ru-RU" b="1" dirty="0" smtClean="0"/>
              <a:t> </a:t>
            </a:r>
            <a:r>
              <a:rPr lang="ru-RU" sz="2000" b="1" dirty="0" smtClean="0"/>
              <a:t>Рис.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ВАХ тиристора</a:t>
            </a:r>
          </a:p>
        </p:txBody>
      </p:sp>
      <p:pic>
        <p:nvPicPr>
          <p:cNvPr id="23554" name="Picture 2" descr="http://dssp.petrsu.ru/book/chapter7/imgs/content/704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304800"/>
            <a:ext cx="3933825" cy="36861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3600" y="152400"/>
            <a:ext cx="4419600" cy="503238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Тринистор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762000"/>
            <a:ext cx="4876800" cy="60960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Чтобы перевести тиристор в открытое состояние, необходимо накопить избыточный отрицательный заряд в базе n</a:t>
            </a:r>
            <a:r>
              <a:rPr lang="ru-RU" sz="21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 и положительный в базе р</a:t>
            </a:r>
            <a:r>
              <a:rPr lang="ru-RU" sz="21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. Это осуществляется путем увеличения уровня инжекции через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эмиттерные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переходы П</a:t>
            </a:r>
            <a:r>
              <a:rPr lang="ru-RU" sz="21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 и П</a:t>
            </a:r>
            <a:r>
              <a:rPr lang="ru-RU" sz="21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 при увеличении напряжения на тиристоре до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2100" baseline="-25000" dirty="0" err="1" smtClean="0">
                <a:latin typeface="Times New Roman" pitchFamily="18" charset="0"/>
                <a:cs typeface="Times New Roman" pitchFamily="18" charset="0"/>
              </a:rPr>
              <a:t>перекл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. Накоплением объемных зарядов в базах Б</a:t>
            </a:r>
            <a:r>
              <a:rPr lang="ru-RU" sz="21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 и Б</a:t>
            </a:r>
            <a:r>
              <a:rPr lang="ru-RU" sz="21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 можно управлять, если у одной из баз имеется контакт, который называется управляющим электродом.</a:t>
            </a:r>
          </a:p>
          <a:p>
            <a:pPr>
              <a:buNone/>
            </a:pP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	На управляющий электрод базы подается напряжение такой полярности, чтобы прилегающий к этой базе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эмиттерный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переход был включен в прямом направлении. Это приводит к росту тока через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эмиттерный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переход и снижению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2100" baseline="-25000" dirty="0" err="1" smtClean="0">
                <a:latin typeface="Times New Roman" pitchFamily="18" charset="0"/>
                <a:cs typeface="Times New Roman" pitchFamily="18" charset="0"/>
              </a:rPr>
              <a:t>перекл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	При достаточно больших значениях тока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100" baseline="-25000" dirty="0" err="1" smtClean="0">
                <a:latin typeface="Times New Roman" pitchFamily="18" charset="0"/>
                <a:cs typeface="Times New Roman" pitchFamily="18" charset="0"/>
              </a:rPr>
              <a:t>упр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 ВАХ тиристора вырождается в прямую ветвь ВАХ диода. Критическое значение тока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100" baseline="-25000" dirty="0" err="1" smtClean="0">
                <a:latin typeface="Times New Roman" pitchFamily="18" charset="0"/>
                <a:cs typeface="Times New Roman" pitchFamily="18" charset="0"/>
              </a:rPr>
              <a:t>упр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, при котором на ВАХ тиристора исчезает участок с отрицательным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диффиренциальным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сопротивлением и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тринистор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включается, минуя запертое состояние, называется током спрямления.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953000" y="4419600"/>
            <a:ext cx="3657600" cy="609600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		Рис. 7.9. ВАХ тринистора при различных значениях управляющего тока базы </a:t>
            </a:r>
            <a:r>
              <a:rPr lang="ru-RU" sz="1500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500" b="1" baseline="-25000" dirty="0" err="1" smtClean="0">
                <a:latin typeface="Times New Roman" pitchFamily="18" charset="0"/>
                <a:cs typeface="Times New Roman" pitchFamily="18" charset="0"/>
              </a:rPr>
              <a:t>упр</a:t>
            </a:r>
            <a:endParaRPr lang="ru-RU" sz="15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24578" name="Picture 2" descr="http://dssp.petrsu.ru/book/chapter7/imgs/content/709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914400"/>
            <a:ext cx="3834603" cy="3505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467600" cy="427038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Феноменологическое описание ВАХ тринистора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3581400"/>
            <a:ext cx="8610600" cy="30480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smtClean="0"/>
              <a:t>		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Уравнение описывает ВАХ тиристора в закрытом состоянии, поскольку коэффициенты М, α</a:t>
            </a:r>
            <a:r>
              <a:rPr lang="ru-RU" sz="29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 и α</a:t>
            </a:r>
            <a:r>
              <a:rPr lang="ru-RU" sz="29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 зависят от напряжения V</a:t>
            </a:r>
            <a:r>
              <a:rPr lang="ru-RU" sz="2900" baseline="-25000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		Аналогично динистору, в открытом состоянии тиристор находится до тех пор, пока за счет проходящего тока поддерживаются избыточные заряды в базах, необходимые для понижения высоты потенциального барьера коллекторного перехода до величины, соответствующей прямому его включению.</a:t>
            </a:r>
          </a:p>
          <a:p>
            <a:pPr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		Если же ток уменьшить до критического значения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baseline="-25000" dirty="0" err="1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то в результате рекомбинации и рассасывания избыточные заряды в базах уменьшатся,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переход коллектора окажется включенным в обратном направлении, произойдет перераспределение падений напряжений на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переходах, уменьшатся инжекции из эмиттеров и тиристор перейдет в закрытое состояние.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152400" y="2743200"/>
            <a:ext cx="8534400" cy="6858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smtClean="0"/>
              <a:t>		На рисунке 7.11 приведена схема тринистора, используемая для расчета вольт - амперных характеристик в закрытом состоянии.</a:t>
            </a:r>
          </a:p>
          <a:p>
            <a:pPr>
              <a:buNone/>
            </a:pPr>
            <a:r>
              <a:rPr lang="ru-RU" dirty="0" smtClean="0"/>
              <a:t>		 </a:t>
            </a:r>
            <a:r>
              <a:rPr lang="ru-RU" sz="2900" dirty="0" smtClean="0"/>
              <a:t>ВАХ тиристора на закрытом участке равна:</a:t>
            </a:r>
            <a:endParaRPr lang="ru-RU" sz="2900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-45720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5607" name="Picture 7" descr="http://dssp.petrsu.ru/book/chapter7/imgs/content/71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685800"/>
            <a:ext cx="5029200" cy="2025182"/>
          </a:xfrm>
          <a:prstGeom prst="rect">
            <a:avLst/>
          </a:prstGeom>
          <a:noFill/>
        </p:spPr>
      </p:pic>
      <p:pic>
        <p:nvPicPr>
          <p:cNvPr id="25609" name="Picture 9" descr="http://dssp.petrsu.ru/book/chapter7/imgs/content/f7011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2971800"/>
            <a:ext cx="2153093" cy="685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05000"/>
            <a:ext cx="7467600" cy="1143000"/>
          </a:xfrm>
        </p:spPr>
        <p:txBody>
          <a:bodyPr/>
          <a:lstStyle/>
          <a:p>
            <a:pPr algn="ctr"/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67000"/>
            <a:ext cx="7315200" cy="503238"/>
          </a:xfrm>
        </p:spPr>
        <p:txBody>
          <a:bodyPr>
            <a:normAutofit/>
          </a:bodyPr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Рис. 7.1. Схема диодного тиристора:</a:t>
            </a:r>
            <a:b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а) структура диодного тиристора; б) зонная диаграмма</a:t>
            </a:r>
            <a:endPara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81000" y="3200400"/>
            <a:ext cx="7772400" cy="34290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dirty="0" smtClean="0"/>
              <a:t>		Тиристор</a:t>
            </a:r>
            <a:r>
              <a:rPr lang="ru-RU" dirty="0" smtClean="0"/>
              <a:t> - это полупроводниковый прибор с тремя и более </a:t>
            </a:r>
            <a:r>
              <a:rPr lang="ru-RU" dirty="0" err="1" smtClean="0"/>
              <a:t>р</a:t>
            </a:r>
            <a:r>
              <a:rPr lang="ru-RU" dirty="0" smtClean="0"/>
              <a:t> - </a:t>
            </a:r>
            <a:r>
              <a:rPr lang="ru-RU" dirty="0" err="1" smtClean="0"/>
              <a:t>n</a:t>
            </a:r>
            <a:r>
              <a:rPr lang="ru-RU" dirty="0" smtClean="0"/>
              <a:t> переходами, вольт - амперная характеристика которого имеет участок с отрицательным дифференциальным сопротивлением и который используется для переключения.</a:t>
            </a:r>
          </a:p>
          <a:p>
            <a:pPr>
              <a:buNone/>
            </a:pPr>
            <a:r>
              <a:rPr lang="ru-RU" dirty="0" smtClean="0"/>
              <a:t>		Структура тиристора показана на рисунке 7.1. Тиристор представляет собой четырехслойный р</a:t>
            </a:r>
            <a:r>
              <a:rPr lang="ru-RU" baseline="-25000" dirty="0" smtClean="0"/>
              <a:t>1</a:t>
            </a:r>
            <a:r>
              <a:rPr lang="ru-RU" dirty="0" smtClean="0"/>
              <a:t>-n</a:t>
            </a:r>
            <a:r>
              <a:rPr lang="ru-RU" baseline="-25000" dirty="0" smtClean="0"/>
              <a:t>1</a:t>
            </a:r>
            <a:r>
              <a:rPr lang="ru-RU" dirty="0" smtClean="0"/>
              <a:t>-р</a:t>
            </a:r>
            <a:r>
              <a:rPr lang="ru-RU" baseline="-25000" dirty="0" smtClean="0"/>
              <a:t>2</a:t>
            </a:r>
            <a:r>
              <a:rPr lang="ru-RU" dirty="0" smtClean="0"/>
              <a:t>-n</a:t>
            </a:r>
            <a:r>
              <a:rPr lang="ru-RU" baseline="-25000" dirty="0" smtClean="0"/>
              <a:t>2</a:t>
            </a:r>
            <a:r>
              <a:rPr lang="ru-RU" dirty="0" smtClean="0"/>
              <a:t> прибор, содержащий три последовательно соединенных </a:t>
            </a:r>
            <a:r>
              <a:rPr lang="ru-RU" dirty="0" err="1" smtClean="0"/>
              <a:t>р</a:t>
            </a:r>
            <a:r>
              <a:rPr lang="ru-RU" dirty="0" smtClean="0"/>
              <a:t> - </a:t>
            </a:r>
            <a:r>
              <a:rPr lang="ru-RU" dirty="0" err="1" smtClean="0"/>
              <a:t>n</a:t>
            </a:r>
            <a:r>
              <a:rPr lang="ru-RU" dirty="0" smtClean="0"/>
              <a:t> перехода (П</a:t>
            </a:r>
            <a:r>
              <a:rPr lang="ru-RU" baseline="-25000" dirty="0" smtClean="0"/>
              <a:t>1</a:t>
            </a:r>
            <a:r>
              <a:rPr lang="ru-RU" dirty="0" smtClean="0"/>
              <a:t>, П</a:t>
            </a:r>
            <a:r>
              <a:rPr lang="ru-RU" baseline="-25000" dirty="0" smtClean="0"/>
              <a:t>2</a:t>
            </a:r>
            <a:r>
              <a:rPr lang="ru-RU" dirty="0" smtClean="0"/>
              <a:t> и П</a:t>
            </a:r>
            <a:r>
              <a:rPr lang="ru-RU" baseline="-25000" dirty="0" smtClean="0"/>
              <a:t>3</a:t>
            </a:r>
            <a:r>
              <a:rPr lang="ru-RU" dirty="0" smtClean="0"/>
              <a:t>). Обе внешние области называют эмиттерами (Э</a:t>
            </a:r>
            <a:r>
              <a:rPr lang="ru-RU" baseline="-25000" dirty="0" smtClean="0"/>
              <a:t>1</a:t>
            </a:r>
            <a:r>
              <a:rPr lang="ru-RU" dirty="0" smtClean="0"/>
              <a:t>, Э</a:t>
            </a:r>
            <a:r>
              <a:rPr lang="ru-RU" baseline="-25000" dirty="0" smtClean="0"/>
              <a:t>2</a:t>
            </a:r>
            <a:r>
              <a:rPr lang="ru-RU" dirty="0" smtClean="0"/>
              <a:t>), а внутренние области - базами (Б</a:t>
            </a:r>
            <a:r>
              <a:rPr lang="ru-RU" baseline="-25000" dirty="0" smtClean="0"/>
              <a:t>1</a:t>
            </a:r>
            <a:r>
              <a:rPr lang="ru-RU" dirty="0" smtClean="0"/>
              <a:t>, Б</a:t>
            </a:r>
            <a:r>
              <a:rPr lang="ru-RU" baseline="-25000" dirty="0" smtClean="0"/>
              <a:t>2</a:t>
            </a:r>
            <a:r>
              <a:rPr lang="ru-RU" dirty="0" smtClean="0"/>
              <a:t>) тиристора (см. рис. 7.1а). Переходы П</a:t>
            </a:r>
            <a:r>
              <a:rPr lang="ru-RU" baseline="-25000" dirty="0" smtClean="0"/>
              <a:t>1</a:t>
            </a:r>
            <a:r>
              <a:rPr lang="ru-RU" dirty="0" smtClean="0"/>
              <a:t> и П</a:t>
            </a:r>
            <a:r>
              <a:rPr lang="ru-RU" baseline="-25000" dirty="0" smtClean="0"/>
              <a:t>2</a:t>
            </a:r>
            <a:r>
              <a:rPr lang="ru-RU" dirty="0" smtClean="0"/>
              <a:t> называются эмиттерными, переход П</a:t>
            </a:r>
            <a:r>
              <a:rPr lang="ru-RU" baseline="-25000" dirty="0" smtClean="0"/>
              <a:t>3</a:t>
            </a:r>
            <a:r>
              <a:rPr lang="ru-RU" dirty="0" smtClean="0"/>
              <a:t> - коллекторный переход.</a:t>
            </a:r>
          </a:p>
          <a:p>
            <a:pPr>
              <a:buNone/>
            </a:pPr>
            <a:r>
              <a:rPr lang="ru-RU" dirty="0" smtClean="0"/>
              <a:t>		Прибор без управляющих электродов работает как двухполюсник и называется диодным тиристором (</a:t>
            </a:r>
            <a:r>
              <a:rPr lang="ru-RU" dirty="0" err="1" smtClean="0"/>
              <a:t>динистором</a:t>
            </a:r>
            <a:r>
              <a:rPr lang="ru-RU" dirty="0" smtClean="0"/>
              <a:t>). Прибор с управляющим электродом является </a:t>
            </a:r>
            <a:r>
              <a:rPr lang="ru-RU" dirty="0" err="1" smtClean="0"/>
              <a:t>трехполюсником</a:t>
            </a:r>
            <a:r>
              <a:rPr lang="ru-RU" dirty="0" smtClean="0"/>
              <a:t> и называется триодным тиристором.</a:t>
            </a:r>
          </a:p>
          <a:p>
            <a:endParaRPr lang="ru-RU" dirty="0"/>
          </a:p>
        </p:txBody>
      </p:sp>
      <p:pic>
        <p:nvPicPr>
          <p:cNvPr id="4098" name="Picture 2" descr="http://dssp.petrsu.ru/book/chapter7/imgs/content/70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228600"/>
            <a:ext cx="5372100" cy="24193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2819400"/>
            <a:ext cx="5486400" cy="35083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Рис. 7.2. Схема (а), </a:t>
            </a:r>
            <a:r>
              <a:rPr lang="ru-RU" sz="1400" b="1" dirty="0" smtClean="0">
                <a:solidFill>
                  <a:schemeClr val="tx1"/>
                </a:solidFill>
              </a:rPr>
              <a:t>приборная реализация (б)</a:t>
            </a:r>
            <a:br>
              <a:rPr lang="ru-RU" sz="1400" b="1" dirty="0" smtClean="0">
                <a:solidFill>
                  <a:schemeClr val="tx1"/>
                </a:solidFill>
              </a:rPr>
            </a:b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триодного тиристора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3074" name="Picture 2" descr="http://dssp.petrsu.ru/book/chapter7/imgs/content/702.gif"/>
          <p:cNvPicPr>
            <a:picLocks noChangeAspect="1" noChangeArrowheads="1"/>
          </p:cNvPicPr>
          <p:nvPr/>
        </p:nvPicPr>
        <p:blipFill>
          <a:blip r:embed="rId2" cstate="print"/>
          <a:srcRect b="52941"/>
          <a:stretch>
            <a:fillRect/>
          </a:stretch>
        </p:blipFill>
        <p:spPr bwMode="auto">
          <a:xfrm>
            <a:off x="0" y="0"/>
            <a:ext cx="6081220" cy="2667000"/>
          </a:xfrm>
          <a:prstGeom prst="rect">
            <a:avLst/>
          </a:prstGeom>
          <a:noFill/>
        </p:spPr>
      </p:pic>
      <p:pic>
        <p:nvPicPr>
          <p:cNvPr id="3076" name="Picture 4" descr="http://dssp.petrsu.ru/book/chapter7/imgs/content/702.gif"/>
          <p:cNvPicPr>
            <a:picLocks noChangeAspect="1" noChangeArrowheads="1"/>
          </p:cNvPicPr>
          <p:nvPr/>
        </p:nvPicPr>
        <p:blipFill>
          <a:blip r:embed="rId2" cstate="print"/>
          <a:srcRect t="42191" r="63705"/>
          <a:stretch>
            <a:fillRect/>
          </a:stretch>
        </p:blipFill>
        <p:spPr bwMode="auto">
          <a:xfrm>
            <a:off x="6019800" y="0"/>
            <a:ext cx="2590800" cy="3845718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733800"/>
            <a:ext cx="7543800" cy="2740152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На рисунке 7.2 показана схема триодного тиристора с управляющими электродами при его приборной реализации и характеристики тиристора. Управляющий электрод может быть подключен к любой из баз (Б</a:t>
            </a:r>
            <a:r>
              <a:rPr lang="ru-RU" baseline="-25000" dirty="0" smtClean="0"/>
              <a:t>1</a:t>
            </a:r>
            <a:r>
              <a:rPr lang="ru-RU" dirty="0" smtClean="0"/>
              <a:t>, Б</a:t>
            </a:r>
            <a:r>
              <a:rPr lang="ru-RU" baseline="-25000" dirty="0" smtClean="0"/>
              <a:t>2</a:t>
            </a:r>
            <a:r>
              <a:rPr lang="ru-RU" dirty="0" smtClean="0"/>
              <a:t>) тиристора, как показано на рисунке 7.2а.</a:t>
            </a:r>
          </a:p>
          <a:p>
            <a:r>
              <a:rPr lang="ru-RU" dirty="0" smtClean="0"/>
              <a:t>Управляющие тиристоры используются для коммутирования высоких значений токов, напряжений и мощностей. Поэтому корпуса тиристоров как правило являются достаточно массивными и в ряде случаев снабжены радиаторами для улучшения </a:t>
            </a:r>
            <a:r>
              <a:rPr lang="ru-RU" dirty="0" err="1" smtClean="0"/>
              <a:t>теплоотвода</a:t>
            </a:r>
            <a:r>
              <a:rPr lang="ru-RU" dirty="0" smtClean="0"/>
              <a:t>. На рисунке 7.2б приведена топология корпуса тиристора малой мощности. Для коммутации мощностей важными параметрами являются время включения и выключения тиристора. Характерные значения этих времен для тиристоров лежат в микросекундном диапазоне.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dssp.petrsu.ru/book/chapter7/imgs/content/701.gif"/>
          <p:cNvPicPr>
            <a:picLocks noChangeAspect="1" noChangeArrowheads="1"/>
          </p:cNvPicPr>
          <p:nvPr/>
        </p:nvPicPr>
        <p:blipFill>
          <a:blip r:embed="rId2" cstate="print"/>
          <a:srcRect l="5674" r="3546" b="46457"/>
          <a:stretch>
            <a:fillRect/>
          </a:stretch>
        </p:blipFill>
        <p:spPr bwMode="auto">
          <a:xfrm>
            <a:off x="3886200" y="5562600"/>
            <a:ext cx="4876800" cy="12954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467600" cy="350838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Вольт - амперная характеристика тиристора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0" y="838200"/>
            <a:ext cx="4572000" cy="60198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		</a:t>
            </a:r>
            <a:r>
              <a:rPr lang="ru-RU" dirty="0" err="1" smtClean="0"/>
              <a:t>Вольт-амперная</a:t>
            </a:r>
            <a:r>
              <a:rPr lang="ru-RU" dirty="0" smtClean="0"/>
              <a:t> характеристика диодного тиристора, приведенная на рисунке 7.4, имеет несколько различных участков. Прямое смещение тиристора соответствует положительному напряжению V</a:t>
            </a:r>
            <a:r>
              <a:rPr lang="ru-RU" baseline="-25000" dirty="0" smtClean="0"/>
              <a:t>G</a:t>
            </a:r>
            <a:r>
              <a:rPr lang="ru-RU" dirty="0" smtClean="0"/>
              <a:t>, подаваемому на первый p</a:t>
            </a:r>
            <a:r>
              <a:rPr lang="ru-RU" baseline="-25000" dirty="0" smtClean="0"/>
              <a:t>1</a:t>
            </a:r>
            <a:r>
              <a:rPr lang="ru-RU" dirty="0" smtClean="0"/>
              <a:t>-эмиттер тиристора.</a:t>
            </a:r>
          </a:p>
          <a:p>
            <a:pPr>
              <a:buNone/>
            </a:pPr>
            <a:r>
              <a:rPr lang="ru-RU" dirty="0" smtClean="0"/>
              <a:t>		Участок характеристики между точками 1 и 2 соответствует закрытому состоянию с высоким сопротивлением. В этом случае основная часть напряжения V</a:t>
            </a:r>
            <a:r>
              <a:rPr lang="ru-RU" baseline="-25000" dirty="0" smtClean="0"/>
              <a:t>G</a:t>
            </a:r>
            <a:r>
              <a:rPr lang="ru-RU" dirty="0" smtClean="0"/>
              <a:t> падает на коллекторном переходе П</a:t>
            </a:r>
            <a:r>
              <a:rPr lang="ru-RU" baseline="-25000" dirty="0" smtClean="0"/>
              <a:t>2</a:t>
            </a:r>
            <a:r>
              <a:rPr lang="ru-RU" dirty="0" smtClean="0"/>
              <a:t>, который в смещен в обратном направлении. </a:t>
            </a:r>
            <a:r>
              <a:rPr lang="ru-RU" dirty="0" err="1" smtClean="0"/>
              <a:t>Эмиттерные</a:t>
            </a:r>
            <a:r>
              <a:rPr lang="ru-RU" dirty="0" smtClean="0"/>
              <a:t> переходы П</a:t>
            </a:r>
            <a:r>
              <a:rPr lang="ru-RU" baseline="-25000" dirty="0" smtClean="0"/>
              <a:t>1</a:t>
            </a:r>
            <a:r>
              <a:rPr lang="ru-RU" dirty="0" smtClean="0"/>
              <a:t> и П</a:t>
            </a:r>
            <a:r>
              <a:rPr lang="ru-RU" baseline="-25000" dirty="0" smtClean="0"/>
              <a:t>2</a:t>
            </a:r>
            <a:r>
              <a:rPr lang="ru-RU" dirty="0" smtClean="0"/>
              <a:t> включены в прямом направлении. Первый участок ВАХ тиристора аналогичен обратной ветви ВАХ </a:t>
            </a:r>
            <a:r>
              <a:rPr lang="ru-RU" dirty="0" err="1" smtClean="0"/>
              <a:t>p-n</a:t>
            </a:r>
            <a:r>
              <a:rPr lang="ru-RU" dirty="0" smtClean="0"/>
              <a:t> перехода.</a:t>
            </a:r>
          </a:p>
          <a:p>
            <a:pPr>
              <a:buNone/>
            </a:pPr>
            <a:r>
              <a:rPr lang="ru-RU" dirty="0" smtClean="0"/>
              <a:t>		При достижении напряжения V</a:t>
            </a:r>
            <a:r>
              <a:rPr lang="ru-RU" baseline="-25000" dirty="0" smtClean="0"/>
              <a:t>G</a:t>
            </a:r>
            <a:r>
              <a:rPr lang="ru-RU" dirty="0" smtClean="0"/>
              <a:t>, называемого напряжением включения </a:t>
            </a:r>
            <a:r>
              <a:rPr lang="ru-RU" dirty="0" err="1" smtClean="0"/>
              <a:t>U</a:t>
            </a:r>
            <a:r>
              <a:rPr lang="ru-RU" baseline="-25000" dirty="0" err="1" smtClean="0"/>
              <a:t>вкл</a:t>
            </a:r>
            <a:r>
              <a:rPr lang="ru-RU" dirty="0" smtClean="0"/>
              <a:t>, или тока J, называемого током включения </a:t>
            </a:r>
            <a:r>
              <a:rPr lang="ru-RU" dirty="0" err="1" smtClean="0"/>
              <a:t>J</a:t>
            </a:r>
            <a:r>
              <a:rPr lang="ru-RU" baseline="-25000" dirty="0" err="1" smtClean="0"/>
              <a:t>вкл</a:t>
            </a:r>
            <a:r>
              <a:rPr lang="ru-RU" dirty="0" smtClean="0"/>
              <a:t>, ВАХ тиристора переходит на участок между точками 3 и 4, соответствующий открытому состоянию (низкое сопротивление). Между точками 2 и 3 находится переходный участок характеристики с отрицательным дифференциальным сопротивлением, не наблюдаемый на статических ВАХ тиристора.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270248" y="4800600"/>
            <a:ext cx="4416552" cy="914400"/>
          </a:xfrm>
        </p:spPr>
        <p:txBody>
          <a:bodyPr>
            <a:normAutofit fontScale="62500" lnSpcReduction="20000"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Рис. 7.4. ВАХ тиристора: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000" b="1" baseline="-25000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 - напряжение между анодом и катодом;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000" b="1" baseline="-25000" dirty="0" err="1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000" b="1" baseline="-25000" dirty="0" err="1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 - минимальный удерживающий ток и напряжение;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000" b="1" baseline="-25000" dirty="0" err="1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000" b="1" baseline="-25000" dirty="0" err="1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 - ток и напряжение включения</a:t>
            </a:r>
          </a:p>
          <a:p>
            <a:endParaRPr lang="ru-RU" dirty="0"/>
          </a:p>
        </p:txBody>
      </p:sp>
      <p:pic>
        <p:nvPicPr>
          <p:cNvPr id="2050" name="Picture 2" descr="http://dssp.petrsu.ru/book/chapter7/imgs/content/704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5800" y="914400"/>
            <a:ext cx="3933825" cy="36861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09600" y="381000"/>
            <a:ext cx="7467600" cy="350838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Феноменологическое описание ВАХ </a:t>
            </a:r>
            <a:r>
              <a:rPr lang="ru-RU" sz="1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динистора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685800" y="762000"/>
            <a:ext cx="7848600" cy="1905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	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Для объяснения ВАХ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динистора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используют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двухтранзисторную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модель. Из рисунка 7.5 следует, что тиристор можно рассматривать как соединение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р-n-р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транзистора с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n-р-n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транзистором, причем коллектор каждого из них соединен с базой другого. Центральный переход действует как коллектор дырок, инжектируемых переходом П</a:t>
            </a:r>
            <a:r>
              <a:rPr lang="ru-RU" sz="16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и как коллектор электронов, инжектируемых переходом П</a:t>
            </a:r>
            <a:r>
              <a:rPr lang="ru-RU" sz="16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2"/>
          </p:nvPr>
        </p:nvSpPr>
        <p:spPr>
          <a:xfrm>
            <a:off x="2057400" y="5029200"/>
            <a:ext cx="4645152" cy="990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	Рис. 7.5.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Двухтранзисторная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модель диодного тиристора</a:t>
            </a:r>
          </a:p>
          <a:p>
            <a:endParaRPr lang="ru-RU" dirty="0"/>
          </a:p>
        </p:txBody>
      </p:sp>
      <p:pic>
        <p:nvPicPr>
          <p:cNvPr id="1026" name="Picture 2" descr="http://dssp.petrsu.ru/book/chapter7/imgs/content/705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2667000"/>
            <a:ext cx="3365500" cy="2286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28600" y="2133600"/>
            <a:ext cx="7391400" cy="40386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		Выражение (7.5) в неявном виде описывает ВАХ диодного тиристора на "закрытом" участке, поскольку коэффициенты М и </a:t>
            </a:r>
            <a:r>
              <a:rPr lang="ru-RU" dirty="0" err="1" smtClean="0"/>
              <a:t>α </a:t>
            </a:r>
            <a:r>
              <a:rPr lang="ru-RU" dirty="0" smtClean="0"/>
              <a:t>зависят от приложенного напряжения V</a:t>
            </a:r>
            <a:r>
              <a:rPr lang="ru-RU" baseline="-25000" dirty="0" smtClean="0"/>
              <a:t>G</a:t>
            </a:r>
            <a:r>
              <a:rPr lang="ru-RU" dirty="0" smtClean="0"/>
              <a:t>. По мере роста </a:t>
            </a:r>
            <a:r>
              <a:rPr lang="ru-RU" dirty="0" err="1" smtClean="0"/>
              <a:t>α </a:t>
            </a:r>
            <a:r>
              <a:rPr lang="ru-RU" dirty="0" smtClean="0"/>
              <a:t>и М с ростом V</a:t>
            </a:r>
            <a:r>
              <a:rPr lang="ru-RU" baseline="-25000" dirty="0" smtClean="0"/>
              <a:t>G</a:t>
            </a:r>
            <a:r>
              <a:rPr lang="ru-RU" dirty="0" smtClean="0"/>
              <a:t>, когда значение М(α</a:t>
            </a:r>
            <a:r>
              <a:rPr lang="ru-RU" baseline="-25000" dirty="0" smtClean="0"/>
              <a:t>1</a:t>
            </a:r>
            <a:r>
              <a:rPr lang="ru-RU" dirty="0" smtClean="0"/>
              <a:t> + α</a:t>
            </a:r>
            <a:r>
              <a:rPr lang="ru-RU" baseline="-25000" dirty="0" smtClean="0"/>
              <a:t>2</a:t>
            </a:r>
            <a:r>
              <a:rPr lang="ru-RU" dirty="0" smtClean="0"/>
              <a:t>) станет равно 1, из уравнения (7.5) следует, что ток I устремится к ∞. Это условие и есть условие переключения тиристора из состояния "закрыто" в состояние "открыто".</a:t>
            </a:r>
          </a:p>
          <a:p>
            <a:pPr>
              <a:buNone/>
            </a:pPr>
            <a:r>
              <a:rPr lang="ru-RU" dirty="0" smtClean="0"/>
              <a:t>		Напряжение переключения </a:t>
            </a:r>
            <a:r>
              <a:rPr lang="ru-RU" dirty="0" err="1" smtClean="0"/>
              <a:t>U</a:t>
            </a:r>
            <a:r>
              <a:rPr lang="ru-RU" baseline="-25000" dirty="0" err="1" smtClean="0"/>
              <a:t>перекл</a:t>
            </a:r>
            <a:r>
              <a:rPr lang="ru-RU" dirty="0" smtClean="0"/>
              <a:t> составляет у тиристоров от 20-50 В до 1000-2000 В, а ток переключения </a:t>
            </a:r>
            <a:r>
              <a:rPr lang="ru-RU" dirty="0" err="1" smtClean="0"/>
              <a:t>I</a:t>
            </a:r>
            <a:r>
              <a:rPr lang="ru-RU" baseline="-25000" dirty="0" err="1" smtClean="0"/>
              <a:t>перекл</a:t>
            </a:r>
            <a:r>
              <a:rPr lang="ru-RU" dirty="0" smtClean="0"/>
              <a:t> - от долей микроампера до единиц миллиампера (в зависимости от площади).</a:t>
            </a:r>
          </a:p>
          <a:p>
            <a:pPr>
              <a:buNone/>
            </a:pPr>
            <a:r>
              <a:rPr lang="ru-RU" dirty="0" smtClean="0"/>
              <a:t>		Таким образом, в состоянии "закрыто" тиристор должен характеризоваться малыми значениями </a:t>
            </a:r>
            <a:r>
              <a:rPr lang="ru-RU" dirty="0" err="1" smtClean="0"/>
              <a:t>α </a:t>
            </a:r>
            <a:r>
              <a:rPr lang="ru-RU" dirty="0" smtClean="0"/>
              <a:t>и М, а в состоянии "открыто" - большими значениями коэффициентов </a:t>
            </a:r>
            <a:r>
              <a:rPr lang="ru-RU" dirty="0" err="1" smtClean="0"/>
              <a:t>α </a:t>
            </a:r>
            <a:r>
              <a:rPr lang="ru-RU" dirty="0" smtClean="0"/>
              <a:t>и М.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1143000" y="1447800"/>
            <a:ext cx="6324600" cy="838200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dirty="0" smtClean="0"/>
              <a:t>	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Выр. (7.5), где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α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= α</a:t>
            </a:r>
            <a:r>
              <a:rPr lang="ru-RU" sz="1800" b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 + α</a:t>
            </a:r>
            <a:r>
              <a:rPr lang="ru-RU" sz="18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 - суммарный коэффициент передачи тока первого (p</a:t>
            </a:r>
            <a:r>
              <a:rPr lang="ru-RU" sz="1800" b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-n</a:t>
            </a:r>
            <a:r>
              <a:rPr lang="ru-RU" sz="1800" b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-p</a:t>
            </a:r>
            <a:r>
              <a:rPr lang="ru-RU" sz="18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) и второго (n</a:t>
            </a:r>
            <a:r>
              <a:rPr lang="ru-RU" sz="18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-p</a:t>
            </a:r>
            <a:r>
              <a:rPr lang="ru-RU" sz="18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-n</a:t>
            </a:r>
            <a:r>
              <a:rPr lang="ru-RU" sz="1800" b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) транзисторов.</a:t>
            </a:r>
          </a:p>
        </p:txBody>
      </p:sp>
      <p:pic>
        <p:nvPicPr>
          <p:cNvPr id="18434" name="Picture 2" descr="http://dssp.petrsu.ru/book/chapter7/imgs/content/f7005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457200"/>
            <a:ext cx="4494179" cy="914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457200"/>
            <a:ext cx="8686800" cy="14478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		В закрытом состоянии (</a:t>
            </a:r>
            <a:r>
              <a:rPr lang="ru-RU" dirty="0" err="1" smtClean="0"/>
              <a:t>α </a:t>
            </a:r>
            <a:r>
              <a:rPr lang="ru-RU" dirty="0" smtClean="0"/>
              <a:t>- малы) все приложенное напряжение падает на коллекторном переходе П</a:t>
            </a:r>
            <a:r>
              <a:rPr lang="ru-RU" baseline="-25000" dirty="0" smtClean="0"/>
              <a:t>3</a:t>
            </a:r>
            <a:r>
              <a:rPr lang="ru-RU" dirty="0" smtClean="0"/>
              <a:t>и ток тиристора - это ток обратно смещенного </a:t>
            </a:r>
            <a:r>
              <a:rPr lang="ru-RU" dirty="0" err="1" smtClean="0"/>
              <a:t>p-n</a:t>
            </a:r>
            <a:r>
              <a:rPr lang="ru-RU" dirty="0" smtClean="0"/>
              <a:t> перехода. Энергетическая диаграмма тиристора в режиме прямого смещения ("+" на слое р</a:t>
            </a:r>
            <a:r>
              <a:rPr lang="ru-RU" baseline="-25000" dirty="0" smtClean="0"/>
              <a:t>1</a:t>
            </a:r>
            <a:r>
              <a:rPr lang="ru-RU" dirty="0" smtClean="0"/>
              <a:t>) в закрытом состоянии представлена на рисунке 7.6.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1066800" y="5562600"/>
            <a:ext cx="6324600" cy="838200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dirty="0" smtClean="0"/>
              <a:t>		</a:t>
            </a:r>
            <a:r>
              <a:rPr lang="ru-RU" b="1" dirty="0" smtClean="0"/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Рис. 7.6. Зонная диаграмма и токи в тиристоре в закрытом состоянии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19458" name="Picture 2" descr="http://dssp.petrsu.ru/book/chapter7/imgs/content/70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1981200"/>
            <a:ext cx="4341759" cy="3581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467600" cy="350838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Зонная диаграмма и токи диодного тиристора в открытом состоянии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762000"/>
            <a:ext cx="8915400" cy="28956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	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открытом состоянии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α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велики) все три перехода смещены в прямом направлении. Это происходит вследствие накопления объемных зарядов в базах n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p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тиристора.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При больших значениях коэффициента передачи α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электроны, инжектированные из n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-эмиттера в р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-базу, диффундируют 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переходу коллектора П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проходят его и попадают в n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-базу. Дальнейшему прохождению электронов по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тиристорной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структуре препятствует потенциальный барьер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эмиттерного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перехода П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Поэтому часть электронов, оказавшись в потенциальной яме n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-базы, образует отрицательный избыточный заряд.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Инжектированные дырки из эмиттера р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в базу n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диффундируют 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переходу коллектора П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проходят через него и попадают в базу р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Дальнейшему их продвижению препятствует потенциальный барьер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эмиттерного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перехода П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Следовательно, в базе р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происходит накопление избыточного положительного заряда.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		В результате накопления избыточного положительного заряда в базе р</a:t>
            </a:r>
            <a:r>
              <a:rPr lang="ru-RU" baseline="-25000" dirty="0" smtClean="0"/>
              <a:t>2</a:t>
            </a:r>
            <a:r>
              <a:rPr lang="ru-RU" dirty="0" smtClean="0"/>
              <a:t> и отрицательного заряда в базе n</a:t>
            </a:r>
            <a:r>
              <a:rPr lang="ru-RU" baseline="-25000" dirty="0" smtClean="0"/>
              <a:t>1</a:t>
            </a:r>
            <a:r>
              <a:rPr lang="ru-RU" dirty="0" smtClean="0"/>
              <a:t> переход П</a:t>
            </a:r>
            <a:r>
              <a:rPr lang="ru-RU" baseline="-25000" dirty="0" smtClean="0"/>
              <a:t>3</a:t>
            </a:r>
            <a:r>
              <a:rPr lang="ru-RU" dirty="0" smtClean="0"/>
              <a:t> смещается в прямом направлении, происходит резкое увеличение тока и одновременное уменьшение падения напряжения на тиристоре.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28600" y="6400800"/>
            <a:ext cx="8610600" cy="457200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ru-RU" sz="2200" b="1" dirty="0" smtClean="0"/>
              <a:t>	Рис. 7.7. Зонная диаграмма и токи тиристора в открытом состоянии (везде прямое смещение)</a:t>
            </a:r>
          </a:p>
          <a:p>
            <a:endParaRPr lang="ru-RU" dirty="0"/>
          </a:p>
        </p:txBody>
      </p:sp>
      <p:pic>
        <p:nvPicPr>
          <p:cNvPr id="20482" name="Picture 2" descr="http://dssp.petrsu.ru/book/chapter7/imgs/content/707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3657600"/>
            <a:ext cx="3810000" cy="28119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467600" cy="427038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Зависимость коэффициента передачи </a:t>
            </a:r>
            <a:r>
              <a:rPr lang="ru-RU" sz="1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α 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 тока эмиттера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838200"/>
            <a:ext cx="4876800" cy="60198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		Зависимость коэффициента передачи </a:t>
            </a:r>
            <a:r>
              <a:rPr lang="ru-RU" dirty="0" err="1" smtClean="0"/>
              <a:t>эмиттерного</a:t>
            </a:r>
            <a:r>
              <a:rPr lang="ru-RU" dirty="0" smtClean="0"/>
              <a:t> тока </a:t>
            </a:r>
            <a:r>
              <a:rPr lang="ru-RU" dirty="0" err="1" smtClean="0"/>
              <a:t>α </a:t>
            </a:r>
            <a:r>
              <a:rPr lang="ru-RU" dirty="0" smtClean="0"/>
              <a:t>от напряжения, приложенного к тиристору, является причиной переключения тиристора. В области малых токов основная причина зависимости </a:t>
            </a:r>
            <a:r>
              <a:rPr lang="ru-RU" dirty="0" err="1" smtClean="0"/>
              <a:t>α </a:t>
            </a:r>
            <a:r>
              <a:rPr lang="ru-RU" dirty="0" smtClean="0"/>
              <a:t>от тока I связана с рекомбинацией в </a:t>
            </a:r>
            <a:r>
              <a:rPr lang="ru-RU" dirty="0" err="1" smtClean="0"/>
              <a:t>эмиттерном</a:t>
            </a:r>
            <a:r>
              <a:rPr lang="ru-RU" dirty="0" smtClean="0"/>
              <a:t> переходе. При наличии рекомбинационных центров в области пространственного заряда </a:t>
            </a:r>
            <a:r>
              <a:rPr lang="ru-RU" dirty="0" err="1" smtClean="0"/>
              <a:t>эмиттерного</a:t>
            </a:r>
            <a:r>
              <a:rPr lang="ru-RU" dirty="0" smtClean="0"/>
              <a:t> перехода прямой ток такого перехода в области малых прямых смещений - рекомбинационный </a:t>
            </a:r>
            <a:r>
              <a:rPr lang="ru-RU" dirty="0" err="1" smtClean="0"/>
              <a:t>J</a:t>
            </a:r>
            <a:r>
              <a:rPr lang="ru-RU" baseline="-25000" dirty="0" err="1" smtClean="0"/>
              <a:t>рек</a:t>
            </a:r>
            <a:r>
              <a:rPr lang="ru-RU" dirty="0" smtClean="0"/>
              <a:t>. Зависимость этого тока от напряжения экспоненциальная, но показатель экспоненты в два раза меньше, чем для диффузионного тока </a:t>
            </a:r>
            <a:r>
              <a:rPr lang="ru-RU" dirty="0" err="1" smtClean="0"/>
              <a:t>J</a:t>
            </a:r>
            <a:r>
              <a:rPr lang="ru-RU" baseline="-25000" dirty="0" err="1" smtClean="0"/>
              <a:t>pD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		 По мере роста прямого напряжения на </a:t>
            </a:r>
            <a:r>
              <a:rPr lang="ru-RU" dirty="0" err="1" smtClean="0"/>
              <a:t>p-n</a:t>
            </a:r>
            <a:r>
              <a:rPr lang="ru-RU" dirty="0" smtClean="0"/>
              <a:t> переходе диффузионная компонента тока </a:t>
            </a:r>
            <a:r>
              <a:rPr lang="ru-RU" dirty="0" err="1" smtClean="0"/>
              <a:t>J</a:t>
            </a:r>
            <a:r>
              <a:rPr lang="ru-RU" baseline="-25000" dirty="0" err="1" smtClean="0"/>
              <a:t>pD</a:t>
            </a:r>
            <a:r>
              <a:rPr lang="ru-RU" dirty="0" smtClean="0"/>
              <a:t> начинает превалировать над рекомбинационной. В терминах эффективности эмиттера </a:t>
            </a:r>
            <a:r>
              <a:rPr lang="ru-RU" dirty="0" err="1" smtClean="0"/>
              <a:t>γ </a:t>
            </a:r>
            <a:r>
              <a:rPr lang="ru-RU" dirty="0" smtClean="0"/>
              <a:t>это эквивалентно возрастанию эффективности эмиттера, а следовательно, и увеличению коэффициента передачи </a:t>
            </a:r>
            <a:r>
              <a:rPr lang="ru-RU" dirty="0" err="1" smtClean="0"/>
              <a:t>α </a:t>
            </a:r>
            <a:r>
              <a:rPr lang="ru-RU" dirty="0" smtClean="0"/>
              <a:t>= </a:t>
            </a:r>
            <a:r>
              <a:rPr lang="ru-RU" dirty="0" err="1" smtClean="0"/>
              <a:t>γ</a:t>
            </a:r>
            <a:r>
              <a:rPr lang="ru-RU" dirty="0" smtClean="0"/>
              <a:t>·</a:t>
            </a:r>
            <a:r>
              <a:rPr lang="ru-RU" dirty="0" err="1" smtClean="0"/>
              <a:t>κ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51248" y="4038600"/>
            <a:ext cx="4492752" cy="914400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dirty="0" smtClean="0"/>
              <a:t>	</a:t>
            </a:r>
            <a:r>
              <a:rPr lang="ru-RU" sz="2000" b="1" dirty="0" smtClean="0"/>
              <a:t> Рис. 7.8. Типичная зависимость коэффициента передачи </a:t>
            </a:r>
            <a:r>
              <a:rPr lang="ru-RU" sz="2000" b="1" dirty="0" err="1" smtClean="0"/>
              <a:t>α </a:t>
            </a:r>
            <a:r>
              <a:rPr lang="ru-RU" sz="2000" b="1" dirty="0" smtClean="0"/>
              <a:t>от тока эмиттера </a:t>
            </a:r>
            <a:r>
              <a:rPr lang="ru-RU" sz="2000" b="1" dirty="0" err="1" smtClean="0"/>
              <a:t>I</a:t>
            </a:r>
            <a:r>
              <a:rPr lang="ru-RU" sz="2000" b="1" baseline="-25000" dirty="0" err="1" smtClean="0"/>
              <a:t>э</a:t>
            </a:r>
            <a:r>
              <a:rPr lang="ru-RU" sz="2000" b="1" dirty="0" smtClean="0"/>
              <a:t> при наличии сильной рекомбинации в ОПЗ </a:t>
            </a:r>
            <a:r>
              <a:rPr lang="ru-RU" sz="2000" b="1" dirty="0" err="1" smtClean="0"/>
              <a:t>p-n</a:t>
            </a:r>
            <a:r>
              <a:rPr lang="ru-RU" sz="2000" b="1" dirty="0" smtClean="0"/>
              <a:t> переходов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21506" name="Picture 2" descr="http://dssp.petrsu.ru/book/chapter7/imgs/content/708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762000"/>
            <a:ext cx="3695700" cy="3181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85</TotalTime>
  <Words>187</Words>
  <Application>Microsoft Office PowerPoint</Application>
  <PresentationFormat>Экран (4:3)</PresentationFormat>
  <Paragraphs>53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Эркер</vt:lpstr>
      <vt:lpstr>Тиристоры</vt:lpstr>
      <vt:lpstr>Рис. 7.1. Схема диодного тиристора: а) структура диодного тиристора; б) зонная диаграмма</vt:lpstr>
      <vt:lpstr>Рис. 7.2. Схема (а), приборная реализация (б)  триодного тиристора</vt:lpstr>
      <vt:lpstr>Вольт - амперная характеристика тиристора</vt:lpstr>
      <vt:lpstr>Феноменологическое описание ВАХ динистора</vt:lpstr>
      <vt:lpstr>Слайд 6</vt:lpstr>
      <vt:lpstr>Слайд 7</vt:lpstr>
      <vt:lpstr>Зонная диаграмма и токи диодного тиристора в открытом состоянии</vt:lpstr>
      <vt:lpstr>Зависимость коэффициента передачи α от тока эмиттера</vt:lpstr>
      <vt:lpstr>Зависимость коэффициента М от напряжения VG. Умножение в коллекторном переходе</vt:lpstr>
      <vt:lpstr>Слайд 11</vt:lpstr>
      <vt:lpstr>Тринистор</vt:lpstr>
      <vt:lpstr>Феноменологическое описание ВАХ тринистора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Тиристоры</dc:title>
  <dc:creator>Uailean</dc:creator>
  <cp:lastModifiedBy>User</cp:lastModifiedBy>
  <cp:revision>13</cp:revision>
  <dcterms:created xsi:type="dcterms:W3CDTF">2016-12-12T19:13:05Z</dcterms:created>
  <dcterms:modified xsi:type="dcterms:W3CDTF">2016-12-12T21:52:18Z</dcterms:modified>
</cp:coreProperties>
</file>