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85" r:id="rId11"/>
    <p:sldId id="279" r:id="rId12"/>
    <p:sldId id="305" r:id="rId13"/>
    <p:sldId id="280" r:id="rId14"/>
    <p:sldId id="281" r:id="rId15"/>
    <p:sldId id="282" r:id="rId16"/>
    <p:sldId id="28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83BB4-1B99-43D8-8887-D37113A4A489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28568-CA4F-4AB7-94AD-4DC2DA78E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69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E56EE-B5C0-449E-881E-25A8CDCAC023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D05AA-1503-4354-AF18-D4C26B017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7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DAC47-544D-463A-B5DB-30EEE3948DF5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CD29-8A41-4997-AC96-25613CAF2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40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3FB07-AD9E-488D-B402-F92883543C5F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D89C2-C6AE-4DEA-BCBC-CF3DF22DB6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93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30204-B5FD-4EAF-8EC4-2E20E7E06132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FD4D-9730-4935-A7C5-5AF968BFE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50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A04A-3816-46E6-BD03-631DC9B48BBE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A76AC-1208-46D4-AC04-7C90A0A21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40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6ACC8-E34D-439C-A451-2ABAC78438D1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6ACAE-D72E-4436-9E3C-8DEAD8C89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6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7A5A-2401-4DAD-9660-06877B2ADABD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64EE-5AC5-4589-A5C0-52B9EFD51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64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E0B84-23EE-4B19-8B22-4E587DD94E66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26C7C-6409-492A-837E-5FC2AC641C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0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C7904-8927-4884-9CFE-2A1E97D2E79A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CD866-55D7-416C-988F-0E46F3A33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49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5E90B-6334-407E-878F-F3CFCC57C6D9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F9BB5-B4B7-4D08-9DA4-1226BE08D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51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7E8DDA-019D-474E-A024-9A6C6F22DADC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8442BE-24E0-44FA-928B-BFC0A26834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Светодиоды и полупроводниковые лазеры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638" y="333375"/>
            <a:ext cx="8229600" cy="633571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400" dirty="0" smtClean="0"/>
              <a:t>Схематически </a:t>
            </a:r>
            <a:r>
              <a:rPr lang="ru-RU" sz="6400" dirty="0"/>
              <a:t>процесс возникновения усиления в полупроводниках (для обычных случаев межзонных переходов) показан на рисунке.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400" i="1" dirty="0" err="1"/>
              <a:t>Conduction</a:t>
            </a:r>
            <a:r>
              <a:rPr lang="ru-RU" sz="6400" i="1" dirty="0"/>
              <a:t> </a:t>
            </a:r>
            <a:r>
              <a:rPr lang="ru-RU" sz="6400" i="1" dirty="0" err="1"/>
              <a:t>band</a:t>
            </a:r>
            <a:r>
              <a:rPr lang="ru-RU" sz="6400" i="1" dirty="0"/>
              <a:t> - зона проводимости, </a:t>
            </a:r>
            <a:r>
              <a:rPr lang="ru-RU" sz="6400" i="1" dirty="0" err="1"/>
              <a:t>valence</a:t>
            </a:r>
            <a:r>
              <a:rPr lang="ru-RU" sz="6400" i="1" dirty="0"/>
              <a:t> </a:t>
            </a:r>
            <a:r>
              <a:rPr lang="ru-RU" sz="6400" i="1" dirty="0" err="1"/>
              <a:t>band</a:t>
            </a:r>
            <a:r>
              <a:rPr lang="ru-RU" sz="6400" i="1" dirty="0"/>
              <a:t> - валентная зона, </a:t>
            </a:r>
            <a:r>
              <a:rPr lang="ru-RU" sz="6400" i="1" dirty="0" err="1" smtClean="0"/>
              <a:t>pumping</a:t>
            </a:r>
            <a:r>
              <a:rPr lang="ru-RU" sz="6400" i="1" dirty="0" smtClean="0"/>
              <a:t> </a:t>
            </a:r>
            <a:r>
              <a:rPr lang="ru-RU" sz="6400" i="1" dirty="0"/>
              <a:t>- накачка, </a:t>
            </a:r>
            <a:r>
              <a:rPr lang="ru-RU" sz="6400" i="1" dirty="0" err="1"/>
              <a:t>light</a:t>
            </a:r>
            <a:r>
              <a:rPr lang="ru-RU" sz="6400" i="1" dirty="0"/>
              <a:t> </a:t>
            </a:r>
            <a:r>
              <a:rPr lang="ru-RU" sz="6400" i="1" dirty="0" err="1"/>
              <a:t>emission</a:t>
            </a:r>
            <a:r>
              <a:rPr lang="ru-RU" sz="6400" i="1" dirty="0"/>
              <a:t> - излучение света</a:t>
            </a:r>
            <a:r>
              <a:rPr lang="ru-RU" sz="6400" i="1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5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400" dirty="0" smtClean="0"/>
              <a:t>Без </a:t>
            </a:r>
            <a:r>
              <a:rPr lang="ru-RU" sz="6400" dirty="0"/>
              <a:t>накачки большинство электронов находится в валентной зоне. Пучок </a:t>
            </a:r>
            <a:r>
              <a:rPr lang="ru-RU" sz="6400" dirty="0" smtClean="0"/>
              <a:t>накачки </a:t>
            </a:r>
            <a:r>
              <a:rPr lang="ru-RU" sz="6400" dirty="0"/>
              <a:t>с фотонами с энергией немного больше ширины запрещенной зоны возбуждает </a:t>
            </a:r>
            <a:r>
              <a:rPr lang="ru-RU" sz="6400" dirty="0" smtClean="0"/>
              <a:t>электроны </a:t>
            </a:r>
            <a:r>
              <a:rPr lang="ru-RU" sz="6400" dirty="0"/>
              <a:t>и переводит их в более высокоэнергетическое состояние в зоне </a:t>
            </a:r>
            <a:r>
              <a:rPr lang="ru-RU" sz="6400" dirty="0" smtClean="0"/>
              <a:t>проводимости</a:t>
            </a:r>
            <a:r>
              <a:rPr lang="ru-RU" sz="6400" dirty="0"/>
              <a:t>, откуда они быстро </a:t>
            </a:r>
            <a:r>
              <a:rPr lang="ru-RU" sz="6400" dirty="0" err="1"/>
              <a:t>релаксируют</a:t>
            </a:r>
            <a:r>
              <a:rPr lang="ru-RU" sz="6400" dirty="0"/>
              <a:t> в состояние вблизи дна зоны </a:t>
            </a:r>
            <a:r>
              <a:rPr lang="ru-RU" sz="6400" dirty="0" smtClean="0"/>
              <a:t>проводимости</a:t>
            </a:r>
            <a:r>
              <a:rPr lang="ru-RU" sz="6400" dirty="0"/>
              <a:t>. В то же время, дырки, генерируемые в валентной зоне, </a:t>
            </a:r>
            <a:r>
              <a:rPr lang="ru-RU" sz="6400" dirty="0" smtClean="0"/>
              <a:t>перемещаются </a:t>
            </a:r>
            <a:r>
              <a:rPr lang="ru-RU" sz="6400" dirty="0"/>
              <a:t>в ее верхнюю часть. Электроны из зоны </a:t>
            </a:r>
            <a:r>
              <a:rPr lang="ru-RU" sz="6400" dirty="0" smtClean="0"/>
              <a:t>проводимости</a:t>
            </a:r>
            <a:r>
              <a:rPr lang="ru-RU" sz="6400" dirty="0"/>
              <a:t> </a:t>
            </a:r>
            <a:r>
              <a:rPr lang="ru-RU" sz="6400" dirty="0" err="1"/>
              <a:t>рекомбинируют</a:t>
            </a:r>
            <a:r>
              <a:rPr lang="ru-RU" sz="6400" dirty="0"/>
              <a:t> с этими дырками, испуская фотоны с энергией, </a:t>
            </a:r>
            <a:r>
              <a:rPr lang="ru-RU" sz="6400" dirty="0" smtClean="0"/>
              <a:t>приблизительно </a:t>
            </a:r>
            <a:r>
              <a:rPr lang="ru-RU" sz="6400" dirty="0"/>
              <a:t>равной ширине запрещенной зоны. Этот процесс может также </a:t>
            </a:r>
            <a:r>
              <a:rPr lang="ru-RU" sz="6400" dirty="0" smtClean="0"/>
              <a:t>стимулироваться </a:t>
            </a:r>
            <a:r>
              <a:rPr lang="ru-RU" sz="6400" dirty="0"/>
              <a:t>входящими фотонами с подходящей энергией. </a:t>
            </a:r>
            <a:r>
              <a:rPr lang="ru-RU" sz="6400" dirty="0" smtClean="0"/>
              <a:t>Количественное </a:t>
            </a:r>
            <a:r>
              <a:rPr lang="ru-RU" sz="6400" dirty="0"/>
              <a:t>описание основывается на  распределении Ферми-Дирака для электронов в обеих зонах.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3" y="1412875"/>
            <a:ext cx="3271837" cy="274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400" smtClean="0"/>
              <a:t>Полупроводниковый лазер инжекционного типа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848600" cy="2057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ru-RU" altLang="ru-RU" sz="1800" smtClean="0"/>
              <a:t>Работают в импульсном режиме с выходной мощностью до 100 вт и в непрерывном режиме с мощностью более 10 вт (GaAs) в ближней инфракрасной (ИК) области (</a:t>
            </a:r>
            <a:r>
              <a:rPr lang="el-GR" altLang="ru-RU" sz="1800" smtClean="0"/>
              <a:t>λ</a:t>
            </a:r>
            <a:r>
              <a:rPr lang="ru-RU" altLang="ru-RU" sz="1800" smtClean="0"/>
              <a:t> = 850 нм) и около 10 мвт (PbSn1-Te) в средней ИК области (</a:t>
            </a:r>
            <a:r>
              <a:rPr lang="el-GR" altLang="ru-RU" sz="1800" smtClean="0"/>
              <a:t>λ</a:t>
            </a:r>
            <a:r>
              <a:rPr lang="ru-RU" altLang="ru-RU" sz="1800" smtClean="0"/>
              <a:t> = 10 мкм). Недостаток инжекционных лазеров — слабая направленность излучения, обусловленная малыми размерами излучающей области (большая дифракционная расходимость), и относительно широкий спектр генерации по сравнению с газовыми лазерами.</a:t>
            </a:r>
          </a:p>
        </p:txBody>
      </p:sp>
      <p:pic>
        <p:nvPicPr>
          <p:cNvPr id="12292" name="Picture 4" descr="2789744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505200"/>
            <a:ext cx="6350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9750" y="3138488"/>
            <a:ext cx="594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Образцы инжекционных лазеров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854075"/>
            <a:ext cx="8621713" cy="5638800"/>
          </a:xfrm>
        </p:spPr>
        <p:txBody>
          <a:bodyPr/>
          <a:lstStyle/>
          <a:p>
            <a:pPr eaLnBrk="1" hangingPunct="1">
              <a:buFont typeface="Monotype Sorts"/>
              <a:buNone/>
            </a:pPr>
            <a:r>
              <a:rPr lang="en-US" altLang="ru-RU" sz="2300" smtClean="0"/>
              <a:t>	</a:t>
            </a:r>
            <a:r>
              <a:rPr lang="ru-RU" altLang="ru-RU" sz="2300" smtClean="0"/>
              <a:t>Деградация инжекционных лазеров обусловлена целым рядом механизмов. Выделяют три основных типа деградации:</a:t>
            </a:r>
            <a:r>
              <a:rPr lang="en-US" altLang="ru-RU" sz="2300" smtClean="0"/>
              <a:t>		</a:t>
            </a:r>
            <a:r>
              <a:rPr lang="ru-RU" altLang="ru-RU" sz="2300" smtClean="0"/>
              <a:t> 1) катастрофическое разрушение; 2) образование дефектов темных линий; 3) постепенная деградация.</a:t>
            </a:r>
          </a:p>
          <a:p>
            <a:pPr eaLnBrk="1" hangingPunct="1">
              <a:buFont typeface="Monotype Sorts"/>
              <a:buNone/>
            </a:pPr>
            <a:r>
              <a:rPr lang="en-US" altLang="ru-RU" sz="2300" smtClean="0"/>
              <a:t>	</a:t>
            </a:r>
            <a:r>
              <a:rPr lang="ru-RU" altLang="ru-RU" sz="2300" smtClean="0"/>
              <a:t>Катастрофическое разрушение происходит под действием</a:t>
            </a:r>
            <a:r>
              <a:rPr lang="en-US" altLang="ru-RU" sz="2300" smtClean="0"/>
              <a:t> </a:t>
            </a:r>
            <a:r>
              <a:rPr lang="ru-RU" altLang="ru-RU" sz="2300" smtClean="0"/>
              <a:t>больших мощностей излучения, приводящих к непрерывному повреждению зеркал лазера вследствие образования на их поверхности ямок и канавок. </a:t>
            </a:r>
          </a:p>
          <a:p>
            <a:pPr eaLnBrk="1" hangingPunct="1">
              <a:buFont typeface="Monotype Sorts"/>
              <a:buNone/>
            </a:pPr>
            <a:r>
              <a:rPr lang="en-US" altLang="ru-RU" sz="2300" smtClean="0"/>
              <a:t>	</a:t>
            </a:r>
            <a:r>
              <a:rPr lang="ru-RU" altLang="ru-RU" sz="2300" smtClean="0"/>
              <a:t>Дефекты темных линий представляют собой сетку дислокаций, которые могут формироваться в процессе работы лазера и внедряться внутрь резонатора. Появившись, она может сильно разрастись в течение нескольких часов и вызвать увеличение плотности порогового тока.</a:t>
            </a:r>
            <a:endParaRPr lang="ru-RU" altLang="ru-RU" sz="2400" smtClean="0"/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838200" y="228600"/>
            <a:ext cx="76200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500"/>
              <a:t>                Деградация лазеров.</a:t>
            </a:r>
            <a:endParaRPr lang="ru-RU" altLang="ru-RU" sz="1800"/>
          </a:p>
        </p:txBody>
      </p:sp>
    </p:spTree>
  </p:cSld>
  <p:clrMapOvr>
    <a:masterClrMapping/>
  </p:clrMapOvr>
  <p:transition spd="slow" advTm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400" smtClean="0"/>
              <a:t>Полупроводниковый лазер с электронной накачкой</a:t>
            </a:r>
          </a:p>
        </p:txBody>
      </p:sp>
      <p:sp>
        <p:nvSpPr>
          <p:cNvPr id="14339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457200" y="1600200"/>
            <a:ext cx="8153400" cy="1600200"/>
          </a:xfrm>
          <a:blipFill rotWithShape="1">
            <a:blip r:embed="rId2"/>
            <a:stretch>
              <a:fillRect l="-374" t="-381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990600" y="5486400"/>
            <a:ext cx="731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Схематическое изображение полупроводниковых лазеров с электронной накачкой: а — поперечной, б — продольной</a:t>
            </a:r>
          </a:p>
        </p:txBody>
      </p:sp>
      <p:pic>
        <p:nvPicPr>
          <p:cNvPr id="14341" name="Picture 5" descr="2025053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95600"/>
            <a:ext cx="66040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229600" cy="19812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1600" dirty="0"/>
              <a:t>Полупроводниковый лазер с электронной накачкой содержит электронный прожектор, фокусирующую систему и полупроводниковый кристалл в форме оптического резонатора, помещенные в вакуумную колбу. Техническое достоинство </a:t>
            </a:r>
            <a:r>
              <a:rPr lang="ru-RU" altLang="ru-RU" sz="1600" dirty="0" smtClean="0"/>
              <a:t>полупроводникового лазера </a:t>
            </a:r>
            <a:r>
              <a:rPr lang="ru-RU" altLang="ru-RU" sz="1600" dirty="0"/>
              <a:t>с электронной накачкой — возможность быстрого перемещения (сканирования) электронного пучка по кристаллу, что даёт дополнительный способ управления излучением. Т. к. заметная часть энергии электронного пучка тратится на разогрев решётки кристалла, то </a:t>
            </a:r>
            <a:r>
              <a:rPr lang="ru-RU" altLang="ru-RU" sz="1600" dirty="0" smtClean="0"/>
              <a:t>КПД </a:t>
            </a:r>
            <a:r>
              <a:rPr lang="ru-RU" altLang="ru-RU" sz="1600" dirty="0"/>
              <a:t>ограничен </a:t>
            </a:r>
            <a:r>
              <a:rPr lang="ru-RU" altLang="ru-RU" sz="1600" dirty="0" smtClean="0"/>
              <a:t>(</a:t>
            </a:r>
            <a:r>
              <a:rPr lang="ru-RU" altLang="ru-RU" sz="1600" dirty="0"/>
              <a:t>≈ </a:t>
            </a:r>
            <a:r>
              <a:rPr lang="ru-RU" altLang="ru-RU" sz="1600" dirty="0" smtClean="0"/>
              <a:t>1/3</a:t>
            </a:r>
            <a:r>
              <a:rPr lang="ru-RU" altLang="ru-RU" sz="1600" dirty="0"/>
              <a:t>); на каждую электронно-дырочную пару расходуется энергия </a:t>
            </a:r>
            <a:r>
              <a:rPr lang="ru-RU" altLang="ru-RU" sz="1600" dirty="0" smtClean="0"/>
              <a:t>3</a:t>
            </a:r>
            <a:r>
              <a:rPr lang="el-GR" altLang="ru-RU" sz="1600" dirty="0" smtClean="0"/>
              <a:t>Δ</a:t>
            </a:r>
            <a:r>
              <a:rPr lang="ru-RU" altLang="ru-RU" sz="1600" dirty="0" smtClean="0"/>
              <a:t>E</a:t>
            </a:r>
            <a:r>
              <a:rPr lang="ru-RU" altLang="ru-RU" sz="1600" dirty="0"/>
              <a:t>, а испускается фотон с энергией ≈ </a:t>
            </a:r>
            <a:r>
              <a:rPr lang="el-GR" altLang="ru-RU" sz="1600" dirty="0" smtClean="0"/>
              <a:t>Δ</a:t>
            </a:r>
            <a:r>
              <a:rPr lang="ru-RU" altLang="ru-RU" sz="1600" dirty="0" smtClean="0"/>
              <a:t>E</a:t>
            </a:r>
            <a:endParaRPr lang="ru-RU" altLang="ru-RU" sz="16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ru-RU" altLang="ru-RU" sz="1600" dirty="0"/>
          </a:p>
        </p:txBody>
      </p:sp>
      <p:pic>
        <p:nvPicPr>
          <p:cNvPr id="15363" name="Picture 4" descr="2123694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6350000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152400" y="6216650"/>
            <a:ext cx="8686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/>
              <a:t>Полупроводниковый лазер с электронной накачкой в отпаянной вакуумной трубке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152400" y="636588"/>
            <a:ext cx="8077200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В полупроводниковых лазерах используются главным образом бинарные соединения типа А3В5, А2В6, А4В6 и их смеси — твёрдые растворы. Все они — прямозонные полупроводники, в которых межзонная излучательная рекомбинация может происходить без участия фононов или др. электронов и поэтому имеет наибольшую вероятность среди рекомбинационных процессов. В твёрдых растворах величина </a:t>
            </a:r>
            <a:r>
              <a:rPr lang="el-GR" altLang="ru-RU" sz="1800"/>
              <a:t>Δ</a:t>
            </a:r>
            <a:r>
              <a:rPr lang="ru-RU" altLang="ru-RU" sz="1800"/>
              <a:t>E зависит от химического состава, благодаря чему можно изготовить полупроводниковый лазер на любую длину волны от 0,32 до 32 мкм.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323850" y="188913"/>
            <a:ext cx="5675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/>
              <a:t>Полупроводниковые лазерные материалы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87450" y="3498850"/>
          <a:ext cx="4811713" cy="3219450"/>
        </p:xfrm>
        <a:graphic>
          <a:graphicData uri="http://schemas.openxmlformats.org/drawingml/2006/table">
            <a:tbl>
              <a:tblPr/>
              <a:tblGrid>
                <a:gridCol w="1368326"/>
                <a:gridCol w="1037530"/>
                <a:gridCol w="1338734"/>
                <a:gridCol w="1067122"/>
              </a:tblGrid>
              <a:tr h="1010032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Полупроводник</a:t>
                      </a: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effectLst/>
                        </a:rPr>
                        <a:t>Длина волны излучения, мкм</a:t>
                      </a: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effectLst/>
                        </a:rPr>
                        <a:t>Максимальная рабочая температура, К</a:t>
                      </a: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Способ накачки</a:t>
                      </a: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9418">
                <a:tc>
                  <a:txBody>
                    <a:bodyPr/>
                    <a:lstStyle/>
                    <a:p>
                      <a:r>
                        <a:rPr lang="en-US" sz="1400" dirty="0" err="1">
                          <a:effectLst/>
                        </a:rPr>
                        <a:t>ZnS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 smtClean="0">
                          <a:effectLst/>
                        </a:rPr>
                        <a:t>ZnO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>
                          <a:effectLst/>
                        </a:rPr>
                        <a:t>ZnSe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>
                          <a:effectLst/>
                        </a:rPr>
                        <a:t>CdS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>
                          <a:effectLst/>
                        </a:rPr>
                        <a:t>ZnTe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 smtClean="0">
                          <a:effectLst/>
                        </a:rPr>
                        <a:t>CdSe</a:t>
                      </a:r>
                      <a:endParaRPr lang="en-US" sz="1400" dirty="0">
                        <a:effectLst/>
                      </a:endParaRPr>
                    </a:p>
                    <a:p>
                      <a:r>
                        <a:rPr lang="en-US" sz="1400" dirty="0" err="1" smtClean="0">
                          <a:effectLst/>
                        </a:rPr>
                        <a:t>CdTe</a:t>
                      </a:r>
                      <a:endParaRPr lang="ru-RU" sz="1400" dirty="0" smtClean="0">
                        <a:effectLst/>
                      </a:endParaRPr>
                    </a:p>
                    <a:p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GaAs</a:t>
                      </a:r>
                      <a:r>
                        <a:rPr lang="en-US" sz="1400" b="0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1-x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400" b="0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ru-RU" sz="14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</a:t>
                      </a:r>
                      <a:r>
                        <a:rPr lang="en-US" sz="1400" b="0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</a:t>
                      </a:r>
                      <a:r>
                        <a:rPr lang="en-US" sz="1400" b="0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  <a:r>
                        <a:rPr lang="en-US" sz="1400" b="0" i="0" u="none" strike="noStrike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  </a:t>
                      </a:r>
                      <a:endParaRPr lang="en-US" sz="1400" dirty="0">
                        <a:effectLst/>
                      </a:endParaRP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0,32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0,37</a:t>
                      </a:r>
                      <a:endParaRPr lang="ru-RU" sz="1400" dirty="0">
                        <a:effectLst/>
                      </a:endParaRPr>
                    </a:p>
                    <a:p>
                      <a:r>
                        <a:rPr lang="ru-RU" sz="1400" dirty="0">
                          <a:effectLst/>
                        </a:rPr>
                        <a:t>0,46</a:t>
                      </a:r>
                    </a:p>
                    <a:p>
                      <a:r>
                        <a:rPr lang="ru-RU" sz="1400" dirty="0">
                          <a:effectLst/>
                        </a:rPr>
                        <a:t>0,49—0,53</a:t>
                      </a:r>
                    </a:p>
                    <a:p>
                      <a:r>
                        <a:rPr lang="ru-RU" sz="1400" dirty="0">
                          <a:effectLst/>
                        </a:rPr>
                        <a:t>0,53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0,68—0,69</a:t>
                      </a:r>
                      <a:endParaRPr lang="ru-RU" sz="1400" dirty="0">
                        <a:effectLst/>
                      </a:endParaRPr>
                    </a:p>
                    <a:p>
                      <a:r>
                        <a:rPr lang="ru-RU" sz="1400" dirty="0" smtClean="0">
                          <a:effectLst/>
                        </a:rPr>
                        <a:t>0,79</a:t>
                      </a:r>
                    </a:p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0,62—0,9 </a:t>
                      </a:r>
                    </a:p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6,4—31,8 </a:t>
                      </a:r>
                      <a:endParaRPr lang="ru-RU" sz="1400" dirty="0">
                        <a:effectLst/>
                      </a:endParaRP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77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77</a:t>
                      </a:r>
                      <a:endParaRPr lang="ru-RU" sz="1400" dirty="0">
                        <a:effectLst/>
                      </a:endParaRPr>
                    </a:p>
                    <a:p>
                      <a:r>
                        <a:rPr lang="ru-RU" sz="1400" dirty="0">
                          <a:effectLst/>
                        </a:rPr>
                        <a:t>77</a:t>
                      </a:r>
                    </a:p>
                    <a:p>
                      <a:r>
                        <a:rPr lang="ru-RU" sz="1400" dirty="0">
                          <a:effectLst/>
                        </a:rPr>
                        <a:t>300</a:t>
                      </a:r>
                    </a:p>
                    <a:p>
                      <a:r>
                        <a:rPr lang="ru-RU" sz="1400" dirty="0">
                          <a:effectLst/>
                        </a:rPr>
                        <a:t>77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77</a:t>
                      </a:r>
                      <a:endParaRPr lang="ru-RU" sz="1400" dirty="0">
                        <a:effectLst/>
                      </a:endParaRPr>
                    </a:p>
                    <a:p>
                      <a:r>
                        <a:rPr lang="ru-RU" sz="1400" dirty="0" smtClean="0">
                          <a:effectLst/>
                        </a:rPr>
                        <a:t>77</a:t>
                      </a:r>
                    </a:p>
                    <a:p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300 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100</a:t>
                      </a:r>
                      <a:endParaRPr lang="ru-RU" sz="1400" dirty="0">
                        <a:effectLst/>
                      </a:endParaRP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Э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</a:t>
                      </a:r>
                      <a:endParaRPr lang="ru-RU" sz="1400" dirty="0">
                        <a:effectLst/>
                      </a:endParaRPr>
                    </a:p>
                    <a:p>
                      <a:r>
                        <a:rPr lang="ru-RU" sz="1400" dirty="0">
                          <a:effectLst/>
                        </a:rPr>
                        <a:t>Э</a:t>
                      </a:r>
                    </a:p>
                    <a:p>
                      <a:r>
                        <a:rPr lang="ru-RU" sz="1400" dirty="0">
                          <a:effectLst/>
                        </a:rPr>
                        <a:t>Э, О, П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</a:t>
                      </a:r>
                      <a:r>
                        <a:rPr lang="ru-RU" sz="1400" dirty="0">
                          <a:effectLst/>
                        </a:rPr>
                        <a:t>, О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Э, О,</a:t>
                      </a:r>
                      <a:r>
                        <a:rPr lang="ru-RU" sz="1400" baseline="0" dirty="0" smtClean="0">
                          <a:effectLst/>
                        </a:rPr>
                        <a:t> И</a:t>
                      </a:r>
                    </a:p>
                    <a:p>
                      <a:r>
                        <a:rPr lang="ru-RU" sz="1400" dirty="0" smtClean="0">
                          <a:effectLst/>
                        </a:rPr>
                        <a:t>Э, О, И</a:t>
                      </a:r>
                      <a:endParaRPr lang="ru-RU" sz="1400" dirty="0">
                        <a:effectLst/>
                      </a:endParaRPr>
                    </a:p>
                  </a:txBody>
                  <a:tcPr marL="53254" marR="53254" marT="26629" marB="266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97" name="Rectangle 1"/>
          <p:cNvSpPr>
            <a:spLocks noChangeArrowheads="1"/>
          </p:cNvSpPr>
          <p:nvPr/>
        </p:nvSpPr>
        <p:spPr bwMode="auto">
          <a:xfrm>
            <a:off x="152400" y="2944813"/>
            <a:ext cx="83375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playfair_displayregular"/>
              </a:rPr>
              <a:t>Полупроводниковые лазеры (Э — накачка электронным пучком; О — оптическая накачка;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playfair_displayregular"/>
              </a:rPr>
              <a:t>И — инжекционные лазеры; П — накачка пробоем в электрическом поле)</a:t>
            </a:r>
            <a:endParaRPr lang="ru-RU" altLang="ru-RU" sz="1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Применение полупроводниковых лазеров</a:t>
            </a:r>
          </a:p>
        </p:txBody>
      </p:sp>
      <p:sp>
        <p:nvSpPr>
          <p:cNvPr id="17411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457200" y="1052736"/>
            <a:ext cx="8305800" cy="1919064"/>
          </a:xfrm>
          <a:blipFill rotWithShape="1">
            <a:blip r:embed="rId2"/>
            <a:stretch>
              <a:fillRect l="-220" t="-285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17412" name="Picture 4" descr="2891027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1800"/>
            <a:ext cx="63500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800600" y="4800600"/>
            <a:ext cx="3875088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Схема проекционного лазерного телевизора: 1 — электронная пушка; 2 — фокусирующая и отклоняющая система;   3 — полупроводниковый кристалл — резонатор; 4 —объектив; 5 — экран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5400675" cy="5411788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ru-RU" altLang="ru-RU" b="1" smtClean="0"/>
              <a:t>	Светодиод</a:t>
            </a:r>
            <a:r>
              <a:rPr lang="ru-RU" altLang="ru-RU" smtClean="0"/>
              <a:t> или </a:t>
            </a:r>
            <a:r>
              <a:rPr lang="ru-RU" altLang="ru-RU" b="1" smtClean="0"/>
              <a:t>светоизлучающий диод</a:t>
            </a:r>
            <a:r>
              <a:rPr lang="ru-RU" altLang="ru-RU" smtClean="0"/>
              <a:t>  — полупроводниковый прибор с электронно-дырочным переходом, создающий оптическое излучение при пропускании через него электрического тока в прямом направлении.</a:t>
            </a:r>
          </a:p>
        </p:txBody>
      </p:sp>
      <p:pic>
        <p:nvPicPr>
          <p:cNvPr id="3076" name="Рисунок 3" descr="7df1f3a6333b44ea885f5c9878428c6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714500"/>
            <a:ext cx="3246438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3786187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Излучаемый </a:t>
            </a:r>
            <a:r>
              <a:rPr lang="ru-RU" dirty="0"/>
              <a:t>светодиодом свет лежит в узком диапазоне спектра. Иными словами, его кристалл изначально излучает конкретный цвет (если речь идёт об СД видимого диапазона) — в отличие от лампы, излучающей более широкий спектр, где нужный цвет можно получить лишь применением внешнего светофильтра. Диапазон излучения светодиода во многом зависит от химического состава использованных полупроводников.</a:t>
            </a:r>
          </a:p>
        </p:txBody>
      </p:sp>
      <p:pic>
        <p:nvPicPr>
          <p:cNvPr id="4100" name="Рисунок 4" descr="Svetodiodnoe-osveschenie-2_html_m12dd154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786313"/>
            <a:ext cx="7940675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Как работает светодиод</a:t>
            </a:r>
            <a:endParaRPr lang="ru-RU" alt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25" cy="5114925"/>
          </a:xfrm>
        </p:spPr>
        <p:txBody>
          <a:bodyPr rtlCol="0">
            <a:normAutofit fontScale="3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sz="3700" dirty="0" smtClean="0"/>
              <a:t>Как </a:t>
            </a:r>
            <a:r>
              <a:rPr lang="ru-RU" sz="3700" dirty="0"/>
              <a:t>и любой диод, светодиод включает в себя один полупроводниковый p-n-переход </a:t>
            </a:r>
            <a:r>
              <a:rPr lang="ru-RU" sz="3700" dirty="0" smtClean="0"/>
              <a:t>. С </a:t>
            </a:r>
            <a:r>
              <a:rPr lang="ru-RU" sz="3700" dirty="0"/>
              <a:t>помощью процесса, носящего название легирование, материал n-типа обогащается отрицательными носителями заряда, а материал </a:t>
            </a:r>
            <a:r>
              <a:rPr lang="ru-RU" sz="3700" dirty="0" err="1"/>
              <a:t>р-типа</a:t>
            </a:r>
            <a:r>
              <a:rPr lang="ru-RU" sz="3700" dirty="0"/>
              <a:t> – положительными носителями заряда. Атомы в материале n-типа приобретают дополнительные электроны, а атомы в материале </a:t>
            </a:r>
            <a:r>
              <a:rPr lang="ru-RU" sz="3700" dirty="0" err="1"/>
              <a:t>р-типа</a:t>
            </a:r>
            <a:r>
              <a:rPr lang="ru-RU" sz="3700" dirty="0"/>
              <a:t> приобретают дырки – места на внешних электронных орбитах атомов, в которых отсутствуют электроны.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700" dirty="0" smtClean="0"/>
              <a:t>	При </a:t>
            </a:r>
            <a:r>
              <a:rPr lang="ru-RU" sz="3700" dirty="0"/>
              <a:t>приложении к диоду электрического поля электроны и дырки в материалах </a:t>
            </a:r>
            <a:r>
              <a:rPr lang="ru-RU" sz="3700" dirty="0" err="1"/>
              <a:t>p</a:t>
            </a:r>
            <a:r>
              <a:rPr lang="ru-RU" sz="3700" dirty="0"/>
              <a:t>- и n-типа устремляются к p-n-переходу. Когда носители заряда подходят к p-n-переходу, электроны инжектируются в материал </a:t>
            </a:r>
            <a:r>
              <a:rPr lang="ru-RU" sz="3700" dirty="0" err="1"/>
              <a:t>р-типа</a:t>
            </a:r>
            <a:r>
              <a:rPr lang="ru-RU" sz="3700" dirty="0"/>
              <a:t>. При подаче отрицательного напряжения со стороны материала n-типа через диод протекает электрический ток в направлении от материала n-типа в материал </a:t>
            </a:r>
            <a:r>
              <a:rPr lang="ru-RU" sz="3700" dirty="0" err="1"/>
              <a:t>р-типа</a:t>
            </a:r>
            <a:r>
              <a:rPr lang="ru-RU" sz="3700" dirty="0"/>
              <a:t>. Это называется </a:t>
            </a:r>
            <a:r>
              <a:rPr lang="ru-RU" sz="3700" i="1" dirty="0"/>
              <a:t>прямым смещением</a:t>
            </a:r>
            <a:r>
              <a:rPr lang="ru-RU" sz="3700" dirty="0" smtClean="0"/>
              <a:t>.</a:t>
            </a:r>
            <a:endParaRPr lang="ru-RU" sz="37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700" dirty="0" smtClean="0"/>
              <a:t>	Когда </a:t>
            </a:r>
            <a:r>
              <a:rPr lang="ru-RU" sz="3700" dirty="0"/>
              <a:t>избыточные электроны переходят из материала n-типа в материал </a:t>
            </a:r>
            <a:r>
              <a:rPr lang="ru-RU" sz="3700" dirty="0" err="1"/>
              <a:t>р-типа</a:t>
            </a:r>
            <a:r>
              <a:rPr lang="ru-RU" sz="3700" dirty="0"/>
              <a:t> и </a:t>
            </a:r>
            <a:r>
              <a:rPr lang="ru-RU" sz="3700" dirty="0" err="1"/>
              <a:t>рекомбинируют</a:t>
            </a:r>
            <a:r>
              <a:rPr lang="ru-RU" sz="3700" dirty="0"/>
              <a:t> с дырками, происходит выделение энергии в виде </a:t>
            </a:r>
            <a:r>
              <a:rPr lang="ru-RU" sz="3700" dirty="0" smtClean="0"/>
              <a:t>фотонов. </a:t>
            </a:r>
            <a:r>
              <a:rPr lang="ru-RU" sz="3700" dirty="0"/>
              <a:t>Все диоды испускают фотоны, но не все диоды испускают видимый свет.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700" dirty="0" smtClean="0"/>
              <a:t>	Материал</a:t>
            </a:r>
            <a:r>
              <a:rPr lang="ru-RU" sz="3700" dirty="0"/>
              <a:t>, из которого изготавливается светодиод, выбирается таким образом, чтобы длина волны испускаемых фотонов находилась в пределах видимой области спектра излучения. Разные материалы испускают фотоны с разными длинами волн, что соответствует разным цветам испускаемого света.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700" dirty="0" smtClean="0"/>
              <a:t>	Пучок </a:t>
            </a:r>
            <a:r>
              <a:rPr lang="ru-RU" sz="3700" dirty="0"/>
              <a:t>видимого света, испускаемого светодиодом, является холодным, но так как в светодиодах имеются потери, то на p-n-переходе генерируется тепло, иногда достаточно большое. Ограничение температуры p-n-перехода с помощью правильно сконструированного </a:t>
            </a:r>
            <a:r>
              <a:rPr lang="ru-RU" sz="3700" dirty="0" err="1"/>
              <a:t>теплоотвода</a:t>
            </a:r>
            <a:r>
              <a:rPr lang="ru-RU" sz="3700" dirty="0"/>
              <a:t> и других методов контроля температуры является критичным для обеспечения нормальной работы светодиода, оптимизации </a:t>
            </a:r>
            <a:r>
              <a:rPr lang="ru-RU" sz="3700" dirty="0" smtClean="0"/>
              <a:t>его светового </a:t>
            </a:r>
            <a:r>
              <a:rPr lang="ru-RU" sz="3700" dirty="0"/>
              <a:t>потока и повышения срока службы.</a:t>
            </a:r>
          </a:p>
        </p:txBody>
      </p:sp>
      <p:pic>
        <p:nvPicPr>
          <p:cNvPr id="5124" name="Рисунок 3" descr="Svetodiodnoe-osveschenie-2_html_373589a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928813"/>
            <a:ext cx="3500437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Типы светодиодов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57425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Существует </a:t>
            </a:r>
            <a:r>
              <a:rPr lang="ru-RU" dirty="0"/>
              <a:t>два основных типа светодиодов: индикаторные и осветительные. Индикаторные светодиоды, например, 5-миллиметровые, обычно являются недорогими, маломощными источниками света, пригодными для использования только в качестве световых индикаторов в индикаторных панелях и электронных приборах, для подсветки дисплеев компьютеров или приборных панелей автомобиля. Осветительные светодиоды, представленные светодиодами поверхностного монтажа (SMD), высокой яркости (HB) и высокой мощности (HP) – это надежные мощные устройства, способные обеспечить нужный уровень освещенности и обладающие световым потоком, равным или превосходящим световой поток традиционных источников света, например, КЛЛ.</a:t>
            </a:r>
          </a:p>
        </p:txBody>
      </p:sp>
      <p:pic>
        <p:nvPicPr>
          <p:cNvPr id="6148" name="Рисунок 3" descr="Svetodiodnoe-osveschenie-2_html_7b6952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857625"/>
            <a:ext cx="485775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Рисунок 4" descr="Svetodiodnoe-osveschenie-2_html_1fd1d75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4000500"/>
            <a:ext cx="35909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Все </a:t>
            </a:r>
            <a:r>
              <a:rPr lang="ru-RU" dirty="0"/>
              <a:t>осветительные светодиоды имеют одинаковую базовую конструкцию. Они включают в себя </a:t>
            </a:r>
            <a:r>
              <a:rPr lang="ru-RU" b="1" dirty="0"/>
              <a:t>полупроводниковый чип</a:t>
            </a:r>
            <a:r>
              <a:rPr lang="ru-RU" dirty="0"/>
              <a:t> (или </a:t>
            </a:r>
            <a:r>
              <a:rPr lang="ru-RU" i="1" dirty="0"/>
              <a:t>кристалл</a:t>
            </a:r>
            <a:r>
              <a:rPr lang="ru-RU" dirty="0"/>
              <a:t>), </a:t>
            </a:r>
            <a:r>
              <a:rPr lang="ru-RU" b="1" dirty="0"/>
              <a:t>подложку</a:t>
            </a:r>
            <a:r>
              <a:rPr lang="ru-RU" dirty="0"/>
              <a:t>, на которую он устанавливается, </a:t>
            </a:r>
            <a:r>
              <a:rPr lang="ru-RU" b="1" dirty="0"/>
              <a:t>контакты</a:t>
            </a:r>
            <a:r>
              <a:rPr lang="ru-RU" dirty="0"/>
              <a:t> для электрического подключения, </a:t>
            </a:r>
            <a:r>
              <a:rPr lang="ru-RU" b="1" dirty="0"/>
              <a:t>соединительные проводники </a:t>
            </a:r>
            <a:r>
              <a:rPr lang="ru-RU" dirty="0"/>
              <a:t>для подсоединения контактов к кристаллу, </a:t>
            </a:r>
            <a:r>
              <a:rPr lang="ru-RU" b="1" dirty="0" err="1"/>
              <a:t>теплоотвод</a:t>
            </a:r>
            <a:r>
              <a:rPr lang="ru-RU" dirty="0"/>
              <a:t>, </a:t>
            </a:r>
            <a:r>
              <a:rPr lang="ru-RU" b="1" dirty="0"/>
              <a:t>линзу</a:t>
            </a:r>
            <a:r>
              <a:rPr lang="ru-RU" dirty="0"/>
              <a:t> и </a:t>
            </a:r>
            <a:r>
              <a:rPr lang="ru-RU" b="1" dirty="0" smtClean="0"/>
              <a:t>корпус.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Так </a:t>
            </a:r>
            <a:r>
              <a:rPr lang="ru-RU" dirty="0"/>
              <a:t>как индикаторные светодиоды являются маломощными, все генерируемое в них тепло рассеивается внутри самих светодиодов. Осветительные светодиоды, напротив, снабжаются корпусом для прямого припаивания к поверхности, что обеспечивает отвод тепла, генерируемого светодиодом. Хороший </a:t>
            </a:r>
            <a:r>
              <a:rPr lang="ru-RU" dirty="0" err="1"/>
              <a:t>теплоотвод</a:t>
            </a:r>
            <a:r>
              <a:rPr lang="ru-RU" dirty="0"/>
              <a:t> жизненно важен для обеспечения температурного режима и нормальной работы светодиода.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Светодиоды в электрической схеме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Светодиод </a:t>
            </a:r>
            <a:r>
              <a:rPr lang="ru-RU" dirty="0"/>
              <a:t>работает при пропускании через него тока в прямом направлении (т.е. анод должен иметь положительный потенциал относительно катода).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Из-за </a:t>
            </a:r>
            <a:r>
              <a:rPr lang="ru-RU" dirty="0"/>
              <a:t>круто возрастающей </a:t>
            </a:r>
            <a:r>
              <a:rPr lang="ru-RU" dirty="0" err="1"/>
              <a:t>вольт-амперной</a:t>
            </a:r>
            <a:r>
              <a:rPr lang="ru-RU" dirty="0"/>
              <a:t> характеристики </a:t>
            </a:r>
            <a:r>
              <a:rPr lang="ru-RU" dirty="0" err="1"/>
              <a:t>p-n</a:t>
            </a:r>
            <a:r>
              <a:rPr lang="ru-RU" dirty="0"/>
              <a:t> перехода в прямом направлении светодиод должен подключаться к источнику тока. Подключение к источнику напряжения должно производиться через элемент (или электрическую цепь), ограничивающий ток, например, через резистор. Некоторые светодиоды могут иметь встроенную токоограничивающую цепь, в таком случае для них указывается диапазон допустимых напряжений источника питания.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Непосредственное </a:t>
            </a:r>
            <a:r>
              <a:rPr lang="ru-RU" dirty="0"/>
              <a:t>подключение светодиода к источнику напряжения, превышающего заявленное изготовителем падение напряжения для конкретного светодиода, может вызвать протекание через него тока, превышающего предельно допустимый, перегрев и мгновенный выход из строя. В простейшем случае (для маломощных индикаторных светодиодов) токоограничивающая цепь представляет собой резистор, последовательно включенный со светодиодом. Для мощных светодиодов применяются схемы с ШИМ, которые поддерживают средний ток через светодиод на заданном уровне и, при необходимости, позволяют регулировать его яркость.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Недопустимо </a:t>
            </a:r>
            <a:r>
              <a:rPr lang="ru-RU" dirty="0"/>
              <a:t>подавать на светодиоды напряжение обратной полярности от источника с малым внутренним сопротивлением. Светодиоды имеют невысокое (несколько вольт) обратное пробивное напряжение. В схемах, где возможно появление обратного напряжения, светодиод должен быть защищён параллельно включенным обычным диодом в противоположной полярности.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8196" name="Рисунок 3" descr="190px-LED_symbol_ru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5643563"/>
            <a:ext cx="409575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Преимущества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По </a:t>
            </a:r>
            <a:r>
              <a:rPr lang="ru-RU" dirty="0"/>
              <a:t>сравнению с другими электрическими источниками света (преобразователями электроэнергии в электромагнитное излучение видимого диапазона), светодиоды имеют следующие отличия: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Высокая световая отдача. Современные светодиоды сравнялись по этому параметру с натриевыми газоразрядными лампами</a:t>
            </a:r>
            <a:r>
              <a:rPr lang="ru-RU" baseline="30000" dirty="0"/>
              <a:t>[14]</a:t>
            </a:r>
            <a:r>
              <a:rPr lang="ru-RU" dirty="0"/>
              <a:t> и металлогалогенными лампами, достигнув 146 люмен на ватт</a:t>
            </a:r>
            <a:r>
              <a:rPr lang="ru-RU" baseline="30000" dirty="0"/>
              <a:t>[15]</a:t>
            </a:r>
            <a:r>
              <a:rPr lang="ru-RU" dirty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Высокая механическая прочность, вибростойкость (отсутствие нити накаливания и иных чувствительных составляющих).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Длительный срок службы — от 30000 до 100000 часов (при работе 8 часов в день — 34 года). Но и он не бесконечен — при длительной работе и/или плохом охлаждении происходит «деградация» кристалла и постепенное падение яркости.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Количество циклов включения-выключения не оказывают существенного влияния на срок службы светодиодов (в отличие от традиционных источников света — ламп накаливания, газоразрядных ламп).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Спектр современных белых светодиодов бывает различным — от тёплого белого = 2700 К до холодного белого = 6500 К.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Спектральная чистота, достигаемая не фильтрами, а принципом устройства прибора.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Малая инерционность — включаются сразу на полную яркость, в то время как у ртутно-фосфорных (люминесцентных-экономичных) ламп время включения от 1 с до 1 мин, а яркость увеличивается от 30 % до 100 % за 3-10 минут, в зависимости от температуры окружающей среды.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Различный угол излучения — от 15 до 180 градусов.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Низкая стоимость индикаторных светодиодов.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Безопасность — не требуются высокие напряжения, низкая температура светодиода</a:t>
            </a:r>
            <a:r>
              <a:rPr lang="ru-RU" dirty="0" smtClean="0"/>
              <a:t>, обычно </a:t>
            </a:r>
            <a:r>
              <a:rPr lang="ru-RU" dirty="0"/>
              <a:t>не выше 60 °C.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Нечувствительность к низким и очень низким температурам. Однако, высокие </a:t>
            </a:r>
            <a:r>
              <a:rPr lang="ru-RU" dirty="0" smtClean="0"/>
              <a:t>температуры </a:t>
            </a:r>
            <a:r>
              <a:rPr lang="ru-RU" dirty="0"/>
              <a:t>противопоказаны светодиоду, как и любым полупроводникам.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Экологичность — отсутствие ртути, фосфора и ультрафиолетового излучения в отличие от люминесцентных ламп.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Полупроводниковые лазеры.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196752"/>
            <a:ext cx="8229600" cy="4929411"/>
          </a:xfrm>
          <a:blipFill rotWithShape="1">
            <a:blip r:embed="rId2"/>
            <a:stretch>
              <a:fillRect l="-741" t="-1731" r="-103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535</Words>
  <Application>Microsoft Office PowerPoint</Application>
  <PresentationFormat>Экран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Arial</vt:lpstr>
      <vt:lpstr>Monotype Sorts</vt:lpstr>
      <vt:lpstr>playfair_displayregular</vt:lpstr>
      <vt:lpstr>Тема Office</vt:lpstr>
      <vt:lpstr>Светодиоды и полупроводниковые лазеры</vt:lpstr>
      <vt:lpstr>Презентация PowerPoint</vt:lpstr>
      <vt:lpstr>Презентация PowerPoint</vt:lpstr>
      <vt:lpstr>Как работает светодиод</vt:lpstr>
      <vt:lpstr>Типы светодиодов</vt:lpstr>
      <vt:lpstr>Презентация PowerPoint</vt:lpstr>
      <vt:lpstr>Светодиоды в электрической схеме </vt:lpstr>
      <vt:lpstr>Преимущества</vt:lpstr>
      <vt:lpstr>Полупроводниковые лазеры. </vt:lpstr>
      <vt:lpstr>Презентация PowerPoint</vt:lpstr>
      <vt:lpstr>Полупроводниковый лазер инжекционного типа</vt:lpstr>
      <vt:lpstr>Презентация PowerPoint</vt:lpstr>
      <vt:lpstr>Полупроводниковый лазер с электронной накачкой</vt:lpstr>
      <vt:lpstr>Презентация PowerPoint</vt:lpstr>
      <vt:lpstr>Презентация PowerPoint</vt:lpstr>
      <vt:lpstr>Применение полупроводниковых лазеров</vt:lpstr>
    </vt:vector>
  </TitlesOfParts>
  <Company>WolfishLair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Светодиоды и полупроводниковые лазеры</dc:title>
  <dc:creator>user</dc:creator>
  <cp:lastModifiedBy>artamonov</cp:lastModifiedBy>
  <cp:revision>23</cp:revision>
  <dcterms:created xsi:type="dcterms:W3CDTF">2016-12-04T12:10:46Z</dcterms:created>
  <dcterms:modified xsi:type="dcterms:W3CDTF">2019-03-11T07:54:59Z</dcterms:modified>
</cp:coreProperties>
</file>