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3"/>
  </p:notesMasterIdLst>
  <p:sldIdLst>
    <p:sldId id="256" r:id="rId2"/>
    <p:sldId id="277" r:id="rId3"/>
    <p:sldId id="257" r:id="rId4"/>
    <p:sldId id="258" r:id="rId5"/>
    <p:sldId id="261" r:id="rId6"/>
    <p:sldId id="262" r:id="rId7"/>
    <p:sldId id="263" r:id="rId8"/>
    <p:sldId id="259" r:id="rId9"/>
    <p:sldId id="260" r:id="rId10"/>
    <p:sldId id="264" r:id="rId11"/>
    <p:sldId id="273" r:id="rId12"/>
    <p:sldId id="272" r:id="rId13"/>
    <p:sldId id="271" r:id="rId14"/>
    <p:sldId id="270" r:id="rId15"/>
    <p:sldId id="269" r:id="rId16"/>
    <p:sldId id="268" r:id="rId17"/>
    <p:sldId id="267" r:id="rId18"/>
    <p:sldId id="266" r:id="rId19"/>
    <p:sldId id="274" r:id="rId20"/>
    <p:sldId id="26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491D6-FFF4-427F-A5B5-E98845AFC67F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0D2014-6CB7-47F0-9E5E-F5CF2504E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880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D2014-6CB7-47F0-9E5E-F5CF2504E71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431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D2014-6CB7-47F0-9E5E-F5CF2504E71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863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D2014-6CB7-47F0-9E5E-F5CF2504E71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659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03F10F-0DCB-4C01-8727-8D2594333685}" type="datetime1">
              <a:rPr lang="ru-RU" smtClean="0"/>
              <a:t>23.12.2016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5119A3-8E4A-47EE-BB62-BA5CA1CF57D7}" type="datetime1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68409F-4D8C-4B19-AA47-E5AA524B9F89}" type="datetime1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94097D-E06C-4F32-8714-8F322ABE4BAE}" type="datetime1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6C62D-135A-4824-A65E-0F00D2A9A240}" type="datetime1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CCCA6-7890-4991-9F23-E0E8E33D11F5}" type="datetime1">
              <a:rPr lang="ru-RU" smtClean="0"/>
              <a:t>23.12.2016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A549F0-E179-4301-BB53-BF56AD2209C3}" type="datetime1">
              <a:rPr lang="ru-RU" smtClean="0"/>
              <a:t>23.12.2016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0D8D7D-C3AF-4BB1-8077-6D896D847F0C}" type="datetime1">
              <a:rPr lang="ru-RU" smtClean="0"/>
              <a:t>23.12.2016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62924-F96F-42BE-B0B9-1CE05094556D}" type="datetime1">
              <a:rPr lang="ru-RU" smtClean="0"/>
              <a:t>23.12.2016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FAE9F-B18B-48B6-8C91-70C2460B1912}" type="datetime1">
              <a:rPr lang="ru-RU" smtClean="0"/>
              <a:t>23.12.2016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FF9A57-B4CD-48D7-9517-2112ADA5AE3A}" type="datetime1">
              <a:rPr lang="ru-RU" smtClean="0"/>
              <a:t>23.12.2016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8967725-3D6E-49D0-B86B-DE1DBB38360A}" type="datetime1">
              <a:rPr lang="ru-RU" smtClean="0"/>
              <a:t>23.12.2016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randomBar dir="vert"/>
  </p:transition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chipinfo.pro/label/semiconduct.shtml" TargetMode="External"/><Relationship Id="rId2" Type="http://schemas.openxmlformats.org/officeDocument/2006/relationships/hyperlink" Target="http://allrefs.net/c33/3gy5w/p98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ssp.petrsu.ru/book/chapter9/part2.shtml" TargetMode="External"/><Relationship Id="rId4" Type="http://schemas.openxmlformats.org/officeDocument/2006/relationships/hyperlink" Target="http://www.chipinfo.ru/literature/books/solid_state_electronics/chapter9/part3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908720"/>
            <a:ext cx="6732240" cy="3672408"/>
          </a:xfrm>
        </p:spPr>
        <p:txBody>
          <a:bodyPr>
            <a:normAutofit fontScale="90000"/>
          </a:bodyPr>
          <a:lstStyle/>
          <a:p>
            <a:r>
              <a:rPr lang="ru-RU" altLang="ru-RU" sz="6000" dirty="0"/>
              <a:t>Классификация </a:t>
            </a:r>
            <a:r>
              <a:rPr lang="ru-RU" altLang="ru-RU" sz="6000" dirty="0" smtClean="0"/>
              <a:t>и </a:t>
            </a:r>
            <a:r>
              <a:rPr lang="ru-RU" altLang="ru-RU" sz="6000" dirty="0"/>
              <a:t>условные обозначения полупроводниковых приборов.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4941168"/>
            <a:ext cx="4788024" cy="2133600"/>
          </a:xfrm>
        </p:spPr>
        <p:txBody>
          <a:bodyPr/>
          <a:lstStyle/>
          <a:p>
            <a:r>
              <a:rPr lang="ru-RU" dirty="0" smtClean="0"/>
              <a:t>Автор: Студент 3 курса </a:t>
            </a:r>
            <a:r>
              <a:rPr lang="ru-RU" dirty="0" err="1" smtClean="0"/>
              <a:t>Демшинов</a:t>
            </a:r>
            <a:r>
              <a:rPr lang="ru-RU" dirty="0" smtClean="0"/>
              <a:t> Егор Алексеевич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525344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16035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Обозначения в </a:t>
            </a:r>
            <a:r>
              <a:rPr lang="ru-RU" sz="2800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системе </a:t>
            </a:r>
            <a:r>
              <a:rPr lang="ru-RU" sz="28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</a:t>
            </a:r>
            <a:r>
              <a:rPr lang="ru-RU" sz="28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</a:t>
            </a:r>
            <a:r>
              <a:rPr lang="ru-RU" sz="2800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800" i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24744"/>
            <a:ext cx="7498080" cy="18002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 </a:t>
            </a:r>
            <a:r>
              <a: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ru-RU" sz="2200" b="1" dirty="0" smtClean="0"/>
              <a:t>-</a:t>
            </a:r>
            <a:r>
              <a:rPr lang="ru-RU" sz="2200" dirty="0" smtClean="0"/>
              <a:t> </a:t>
            </a:r>
            <a:r>
              <a:rPr lang="ru-RU" sz="2200" dirty="0"/>
              <a:t>(буква) обозначает исходный полупроводниковый материал, на базе которого создан полупроводниковый прибор. Используются 4 латинские буквы A, B, C и D, в соответствии с видом полупроводника или полупроводникового </a:t>
            </a:r>
            <a:r>
              <a:rPr lang="ru-RU" sz="2200" dirty="0" smtClean="0"/>
              <a:t>соединения.</a:t>
            </a:r>
            <a:endParaRPr lang="ru-RU" sz="2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886527"/>
              </p:ext>
            </p:extLst>
          </p:nvPr>
        </p:nvGraphicFramePr>
        <p:xfrm>
          <a:off x="1043609" y="3212974"/>
          <a:ext cx="7704856" cy="244028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88231"/>
                <a:gridCol w="3712055"/>
                <a:gridCol w="1904570"/>
              </a:tblGrid>
              <a:tr h="659542">
                <a:tc>
                  <a:txBody>
                    <a:bodyPr/>
                    <a:lstStyle/>
                    <a:p>
                      <a:pPr algn="ctr"/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Исходный материал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nherit"/>
                        </a:rPr>
                        <a:t>Ширина запрещенной зоны, эВ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Условные обозначения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45185">
                <a:tc>
                  <a:txBody>
                    <a:bodyPr/>
                    <a:lstStyle/>
                    <a:p>
                      <a:pPr algn="ctr"/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Германий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0,6…1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1" dirty="0" smtClean="0">
                          <a:effectLst/>
                          <a:latin typeface="inherit"/>
                        </a:rPr>
                        <a:t>A</a:t>
                      </a:r>
                      <a:endParaRPr lang="en-US" b="1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</a:tr>
              <a:tr h="445185">
                <a:tc>
                  <a:txBody>
                    <a:bodyPr/>
                    <a:lstStyle/>
                    <a:p>
                      <a:pPr algn="ctr"/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Кремний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0" dirty="0" smtClean="0">
                          <a:effectLst/>
                          <a:latin typeface="inherit"/>
                        </a:rPr>
                        <a:t>1…1,3</a:t>
                      </a:r>
                      <a:endParaRPr lang="ru-RU" b="0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ru-RU" b="1" dirty="0"/>
                    </a:p>
                  </a:txBody>
                  <a:tcPr/>
                </a:tc>
              </a:tr>
              <a:tr h="445185">
                <a:tc>
                  <a:txBody>
                    <a:bodyPr/>
                    <a:lstStyle/>
                    <a:p>
                      <a:pPr algn="ctr"/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Арсенид галлия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0" dirty="0" smtClean="0">
                          <a:effectLst/>
                          <a:latin typeface="inherit"/>
                        </a:rPr>
                        <a:t>более </a:t>
                      </a:r>
                      <a:r>
                        <a:rPr lang="ru-RU" b="0" dirty="0">
                          <a:effectLst/>
                          <a:latin typeface="inherit"/>
                        </a:rPr>
                        <a:t>1,3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1" dirty="0" smtClean="0">
                          <a:effectLst/>
                          <a:latin typeface="inherit"/>
                        </a:rPr>
                        <a:t>C</a:t>
                      </a:r>
                      <a:endParaRPr lang="en-US" b="1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</a:tr>
              <a:tr h="445185">
                <a:tc>
                  <a:txBody>
                    <a:bodyPr/>
                    <a:lstStyle/>
                    <a:p>
                      <a:pPr algn="ctr"/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Антимонид индия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0" dirty="0" smtClean="0">
                          <a:effectLst/>
                          <a:latin typeface="inherit"/>
                        </a:rPr>
                        <a:t>менее </a:t>
                      </a:r>
                      <a:r>
                        <a:rPr lang="ru-RU" b="0" dirty="0">
                          <a:effectLst/>
                          <a:latin typeface="inherit"/>
                        </a:rPr>
                        <a:t>1,6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1" dirty="0" smtClean="0">
                          <a:effectLst/>
                          <a:latin typeface="inherit"/>
                        </a:rPr>
                        <a:t>D</a:t>
                      </a:r>
                      <a:endParaRPr lang="en-US" b="1" dirty="0">
                        <a:effectLst/>
                        <a:latin typeface="inheri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79512" y="652534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663082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836712"/>
            <a:ext cx="68407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Второй </a:t>
            </a:r>
            <a:r>
              <a: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ru-RU" sz="2200" b="1" dirty="0" smtClean="0"/>
              <a:t>-</a:t>
            </a:r>
            <a:r>
              <a:rPr lang="ru-RU" sz="2200" dirty="0" smtClean="0"/>
              <a:t>второй </a:t>
            </a:r>
            <a:r>
              <a:rPr lang="ru-RU" sz="2200" dirty="0"/>
              <a:t>элемент (буква) обозначает подкласс полупроводниковых приборов. 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630240"/>
              </p:ext>
            </p:extLst>
          </p:nvPr>
        </p:nvGraphicFramePr>
        <p:xfrm>
          <a:off x="971600" y="2060848"/>
          <a:ext cx="8064896" cy="46634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472608"/>
                <a:gridCol w="2592288"/>
              </a:tblGrid>
              <a:tr h="348039">
                <a:tc>
                  <a:txBody>
                    <a:bodyPr/>
                    <a:lstStyle/>
                    <a:p>
                      <a:r>
                        <a:rPr kumimoji="0" lang="ru-RU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Подкласс приборов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Условные обозначения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детекторные, быстродействующие, смесительные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А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с переменной емкостью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Транзисторы низкочастотные маломощные 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nherit"/>
                        </a:rPr>
                        <a:t>С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nherit"/>
                      </a:endParaRPr>
                    </a:p>
                  </a:txBody>
                  <a:tcPr anchor="ctr"/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Транзисторы низкочастотные мощные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туннельные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Е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Транзисторы высокочастотные маломощные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Транзисторы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высокочастотнае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мощные 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Светочувствительные (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фотоприемные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приборы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Р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Излучающие приборы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Приборы, работающие в области пробоя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Транзисторы переключающие мощные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52534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140778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188640"/>
            <a:ext cx="75608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Третий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элемент-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/>
              <a:t>(цифра или буква) обозначает в буквенно-цифровом коде полупроводниковые приборы, предназначенные для аппаратуры общегражданского применения (цифра) или для аппаратуры специального применения (буква). В качестве буквы в последнем случае используются заглавные латинские буквы, расходуемые в обратном порядке Z, Y, X и т.п.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97868" y="2564904"/>
            <a:ext cx="7884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Четвертый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ru-RU" b="1" dirty="0"/>
              <a:t>-</a:t>
            </a:r>
            <a:r>
              <a:rPr lang="ru-RU" dirty="0" smtClean="0"/>
              <a:t> </a:t>
            </a:r>
            <a:r>
              <a:rPr lang="ru-RU" dirty="0"/>
              <a:t>(2 цифры) означает порядковый номер технологической разработки и изменяется от 01 до 99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52534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0367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Обозначения в </a:t>
            </a:r>
            <a:r>
              <a:rPr lang="ru-RU" sz="28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системе </a:t>
            </a:r>
            <a:r>
              <a:rPr lang="en-US" sz="28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JIS‑C‑7012</a:t>
            </a:r>
            <a:endParaRPr lang="ru-RU" sz="2800" b="1" i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1772816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en-US" b="1" dirty="0"/>
              <a:t>-</a:t>
            </a:r>
            <a:r>
              <a:rPr lang="ru-RU" dirty="0" smtClean="0"/>
              <a:t> (</a:t>
            </a:r>
            <a:r>
              <a:rPr lang="ru-RU" dirty="0"/>
              <a:t>цифра) обозначает тип полупроводникового прибора. Используются 3 цифры (0, 1, 2 и 3) в соответствии с типом прибора.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997202"/>
              </p:ext>
            </p:extLst>
          </p:nvPr>
        </p:nvGraphicFramePr>
        <p:xfrm>
          <a:off x="1475656" y="2636912"/>
          <a:ext cx="6912768" cy="18542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456384"/>
                <a:gridCol w="34563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b="1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Класс приборов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nherit"/>
                        </a:rPr>
                        <a:t>Условные </a:t>
                      </a:r>
                      <a:r>
                        <a:rPr lang="ru-RU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nherit"/>
                        </a:rPr>
                        <a:t>обозначения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ase"/>
                      <a:r>
                        <a:rPr lang="ru-RU" b="0" dirty="0">
                          <a:effectLst/>
                          <a:latin typeface="inherit"/>
                        </a:rPr>
                        <a:t>Фотодиоды, фототранзисторы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0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Транзисторы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2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Четырехслойные приборы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</a:t>
                      </a:r>
                      <a:endParaRPr lang="ru-RU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403648" y="4653136"/>
            <a:ext cx="720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Второй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en-US" b="1" dirty="0" smtClean="0"/>
              <a:t>-</a:t>
            </a:r>
            <a:r>
              <a:rPr lang="ru-RU" dirty="0" smtClean="0"/>
              <a:t>обозначается </a:t>
            </a:r>
            <a:r>
              <a:rPr lang="ru-RU" dirty="0"/>
              <a:t>буквой S и указывает на то, что данный прибор является полупроводниковым. Буква S используется как начальная буква от слова </a:t>
            </a:r>
            <a:r>
              <a:rPr lang="ru-RU" dirty="0" err="1"/>
              <a:t>Semiconductor</a:t>
            </a:r>
            <a:r>
              <a:rPr lang="ru-RU" dirty="0"/>
              <a:t>.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79512" y="6525344"/>
            <a:ext cx="387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40094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476672"/>
            <a:ext cx="6318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Третий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dirty="0" smtClean="0"/>
              <a:t>(буква</a:t>
            </a:r>
            <a:r>
              <a:rPr lang="ru-RU" dirty="0"/>
              <a:t>) обозначает подкласс полупроводниковых приборов.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055405"/>
              </p:ext>
            </p:extLst>
          </p:nvPr>
        </p:nvGraphicFramePr>
        <p:xfrm>
          <a:off x="1043608" y="1397000"/>
          <a:ext cx="7992888" cy="538520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376264"/>
                <a:gridCol w="1620180"/>
                <a:gridCol w="1998222"/>
                <a:gridCol w="1998222"/>
              </a:tblGrid>
              <a:tr h="527236">
                <a:tc>
                  <a:txBody>
                    <a:bodyPr/>
                    <a:lstStyle/>
                    <a:p>
                      <a:pPr algn="ctr"/>
                      <a:r>
                        <a:rPr kumimoji="0" lang="ru-RU" b="1" i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Подкласс приборов</a:t>
                      </a:r>
                      <a:endParaRPr lang="ru-RU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1" i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Условные обозначения</a:t>
                      </a:r>
                      <a:endParaRPr lang="ru-RU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1" i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Подкласс приборов</a:t>
                      </a:r>
                      <a:endParaRPr lang="ru-RU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1" i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Условные обозначения</a:t>
                      </a:r>
                      <a:endParaRPr lang="ru-RU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2723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Транзисторы </a:t>
                      </a:r>
                      <a:r>
                        <a:rPr kumimoji="0" lang="en-US" sz="14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p-n-p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высокочастотные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Полевые транзисторы с </a:t>
                      </a:r>
                      <a:r>
                        <a:rPr kumimoji="0"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n-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каналом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</a:t>
                      </a:r>
                      <a:endParaRPr lang="ru-RU" dirty="0"/>
                    </a:p>
                  </a:txBody>
                  <a:tcPr/>
                </a:tc>
              </a:tr>
              <a:tr h="52723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Транзисторы </a:t>
                      </a:r>
                      <a:r>
                        <a:rPr kumimoji="0" lang="en-US" sz="14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p-n-p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низкочастотные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Симметричные тиристоры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</a:t>
                      </a:r>
                      <a:endParaRPr lang="ru-RU" dirty="0"/>
                    </a:p>
                  </a:txBody>
                  <a:tcPr/>
                </a:tc>
              </a:tr>
              <a:tr h="52723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Транзисторы </a:t>
                      </a:r>
                      <a:r>
                        <a:rPr kumimoji="0" lang="en-US" sz="14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n-p-n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высокочастотные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b="0" dirty="0" smtClean="0">
                          <a:effectLst/>
                          <a:latin typeface="inherit"/>
                        </a:rPr>
                        <a:t>Светоизлучающие </a:t>
                      </a:r>
                      <a:r>
                        <a:rPr lang="ru-RU" sz="1400" b="0" dirty="0">
                          <a:effectLst/>
                          <a:latin typeface="inherit"/>
                        </a:rPr>
                        <a:t>диоды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</a:t>
                      </a:r>
                      <a:endParaRPr lang="ru-RU" dirty="0"/>
                    </a:p>
                  </a:txBody>
                  <a:tcPr/>
                </a:tc>
              </a:tr>
              <a:tr h="52723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Транзисторы </a:t>
                      </a:r>
                      <a:r>
                        <a:rPr kumimoji="0" lang="en-US" sz="14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n-p-n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низкочастотные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Выпрямительные диоды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ru-RU" dirty="0"/>
                    </a:p>
                  </a:txBody>
                  <a:tcPr/>
                </a:tc>
              </a:tr>
              <a:tr h="52723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Есаки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Малосигнальные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диоды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</a:t>
                      </a:r>
                      <a:endParaRPr lang="ru-RU" dirty="0"/>
                    </a:p>
                  </a:txBody>
                  <a:tcPr/>
                </a:tc>
              </a:tr>
              <a:tr h="52723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Тиристоры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Лавинные диоды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ru-RU" dirty="0"/>
                    </a:p>
                  </a:txBody>
                  <a:tcPr/>
                </a:tc>
              </a:tr>
              <a:tr h="52723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Ганна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с переменной емкостью, </a:t>
                      </a:r>
                      <a:r>
                        <a:rPr kumimoji="0" lang="ru-RU" sz="14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pin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-диоды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ru-RU" dirty="0"/>
                    </a:p>
                  </a:txBody>
                  <a:tcPr/>
                </a:tc>
              </a:tr>
              <a:tr h="52723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Однопереходные транзисторы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Стабилитроны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Z</a:t>
                      </a:r>
                      <a:endParaRPr lang="ru-RU" dirty="0"/>
                    </a:p>
                  </a:txBody>
                  <a:tcPr/>
                </a:tc>
              </a:tr>
              <a:tr h="52723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Полевые транзисторы с </a:t>
                      </a:r>
                      <a:r>
                        <a:rPr kumimoji="0"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p-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каналом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52534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04203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75656" y="1044143"/>
            <a:ext cx="71287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Четвертый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en-US" sz="2400" b="1" dirty="0" smtClean="0"/>
              <a:t>-</a:t>
            </a:r>
            <a:r>
              <a:rPr lang="ru-RU" sz="2400" dirty="0" smtClean="0"/>
              <a:t>обозначает </a:t>
            </a:r>
            <a:r>
              <a:rPr lang="ru-RU" sz="2400" dirty="0"/>
              <a:t>регистрационный номер технологической разработки и начинается с числа 11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fontAlgn="base"/>
            <a:endParaRPr lang="en-U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en-US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en-U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en-US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Пятый элемент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sz="2400" dirty="0" smtClean="0"/>
              <a:t>отражает </a:t>
            </a:r>
            <a:r>
              <a:rPr lang="ru-RU" sz="2400" dirty="0"/>
              <a:t>модификацию разработки (А и В – первая и вторая модификация).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525344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0014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6031" y="476672"/>
            <a:ext cx="7272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alt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обозначений </a:t>
            </a:r>
            <a:r>
              <a:rPr lang="en-US" alt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JEDEC .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1196752"/>
            <a:ext cx="7056784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 </a:t>
            </a:r>
            <a:r>
              <a:rPr lang="ru-RU" alt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en-US" alt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altLang="ru-RU" dirty="0" smtClean="0"/>
              <a:t>(</a:t>
            </a:r>
            <a:r>
              <a:rPr lang="ru-RU" altLang="ru-RU" dirty="0"/>
              <a:t>цифра) обозначает число </a:t>
            </a:r>
            <a:r>
              <a:rPr lang="en-US" altLang="ru-RU" i="1" dirty="0"/>
              <a:t>p</a:t>
            </a:r>
            <a:r>
              <a:rPr lang="ru-RU" altLang="ru-RU" i="1" dirty="0"/>
              <a:t>-</a:t>
            </a:r>
            <a:r>
              <a:rPr lang="en-US" altLang="ru-RU" i="1" dirty="0"/>
              <a:t>n</a:t>
            </a:r>
            <a:r>
              <a:rPr lang="en-US" altLang="ru-RU" dirty="0"/>
              <a:t> </a:t>
            </a:r>
            <a:r>
              <a:rPr lang="ru-RU" altLang="ru-RU" dirty="0"/>
              <a:t>переходов. Используются 4 цифры (1, 2, 3 и 4) в соответствии с типом прибора:</a:t>
            </a:r>
          </a:p>
          <a:p>
            <a:pPr>
              <a:lnSpc>
                <a:spcPct val="80000"/>
              </a:lnSpc>
            </a:pPr>
            <a:r>
              <a:rPr lang="ru-RU" altLang="ru-RU" dirty="0"/>
              <a:t>           1 – диод, 2 – транзистор, 3 – тиристор, 4 – </a:t>
            </a:r>
            <a:r>
              <a:rPr lang="ru-RU" altLang="ru-RU" dirty="0" err="1"/>
              <a:t>оптопара</a:t>
            </a:r>
            <a:r>
              <a:rPr lang="ru-RU" altLang="ru-RU" dirty="0" smtClean="0"/>
              <a:t>.</a:t>
            </a:r>
            <a:endParaRPr lang="en-US" altLang="ru-RU" dirty="0" smtClean="0"/>
          </a:p>
          <a:p>
            <a:pPr>
              <a:lnSpc>
                <a:spcPct val="80000"/>
              </a:lnSpc>
            </a:pPr>
            <a:endParaRPr lang="ru-RU" altLang="ru-RU" b="1" dirty="0"/>
          </a:p>
          <a:p>
            <a:pPr>
              <a:lnSpc>
                <a:spcPct val="80000"/>
              </a:lnSpc>
            </a:pPr>
            <a:r>
              <a:rPr lang="ru-RU" alt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Второй </a:t>
            </a:r>
            <a:r>
              <a:rPr lang="ru-RU" alt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en-US" altLang="ru-RU" b="1" dirty="0" smtClean="0"/>
              <a:t> </a:t>
            </a:r>
            <a:r>
              <a:rPr lang="ru-RU" altLang="ru-RU" dirty="0" smtClean="0"/>
              <a:t>состоит </a:t>
            </a:r>
            <a:r>
              <a:rPr lang="ru-RU" altLang="ru-RU" dirty="0"/>
              <a:t>из буквы </a:t>
            </a:r>
            <a:r>
              <a:rPr lang="ru-RU" altLang="ru-RU" b="1" dirty="0"/>
              <a:t>N</a:t>
            </a:r>
            <a:r>
              <a:rPr lang="ru-RU" altLang="ru-RU" dirty="0"/>
              <a:t> и </a:t>
            </a:r>
            <a:r>
              <a:rPr lang="ru-RU" altLang="ru-RU" b="1" dirty="0"/>
              <a:t>серийного номера</a:t>
            </a:r>
            <a:r>
              <a:rPr lang="ru-RU" altLang="ru-RU" dirty="0"/>
              <a:t>, который регистрируется ассоциацией предприятий электронной промышленности (EIA). Цифры серийного номера не определяют тип исходного материала, частотный диапазон, мощность рассеяния и область применения</a:t>
            </a:r>
            <a:r>
              <a:rPr lang="ru-RU" altLang="ru-RU" dirty="0" smtClean="0"/>
              <a:t>.</a:t>
            </a:r>
            <a:endParaRPr lang="en-US" altLang="ru-RU" dirty="0" smtClean="0"/>
          </a:p>
          <a:p>
            <a:pPr>
              <a:lnSpc>
                <a:spcPct val="80000"/>
              </a:lnSpc>
            </a:pPr>
            <a:endParaRPr lang="ru-RU" altLang="ru-RU" b="1" dirty="0"/>
          </a:p>
          <a:p>
            <a:pPr>
              <a:lnSpc>
                <a:spcPct val="80000"/>
              </a:lnSpc>
            </a:pPr>
            <a:r>
              <a:rPr lang="ru-RU" alt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Третий </a:t>
            </a:r>
            <a:r>
              <a:rPr lang="ru-RU" alt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элемент- </a:t>
            </a:r>
            <a:r>
              <a:rPr lang="ru-RU" altLang="ru-RU" b="1" dirty="0"/>
              <a:t>одна или несколько букв</a:t>
            </a:r>
            <a:r>
              <a:rPr lang="ru-RU" altLang="ru-RU" dirty="0"/>
              <a:t>, указывают на разбивку приборов одного типа на </a:t>
            </a:r>
            <a:r>
              <a:rPr lang="ru-RU" altLang="ru-RU" dirty="0" err="1"/>
              <a:t>типономиналы</a:t>
            </a:r>
            <a:r>
              <a:rPr lang="ru-RU" altLang="ru-RU" dirty="0"/>
              <a:t> по различным характеристикам</a:t>
            </a:r>
            <a:r>
              <a:rPr lang="ru-RU" altLang="ru-RU" dirty="0" smtClean="0"/>
              <a:t>.</a:t>
            </a:r>
            <a:endParaRPr lang="ru-RU" alt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525344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33662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44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Графические обозначения и стандарты </a:t>
            </a:r>
            <a:endParaRPr lang="ru-RU" b="1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" name="Picture 53" descr="diodtun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41194" y="2924944"/>
            <a:ext cx="2665412" cy="9223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4" descr="diodvra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08944" y="5058544"/>
            <a:ext cx="2849562" cy="9858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5" descr="varikap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25294" y="5058544"/>
            <a:ext cx="2881312" cy="9969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58"/>
          <p:cNvSpPr txBox="1">
            <a:spLocks noChangeArrowheads="1"/>
          </p:cNvSpPr>
          <p:nvPr/>
        </p:nvSpPr>
        <p:spPr bwMode="auto">
          <a:xfrm>
            <a:off x="1996281" y="4388619"/>
            <a:ext cx="2017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ru-RU" altLang="ru-RU"/>
              <a:t>Диод обращения</a:t>
            </a:r>
          </a:p>
        </p:txBody>
      </p:sp>
      <p:sp>
        <p:nvSpPr>
          <p:cNvPr id="14" name="Text Box 59"/>
          <p:cNvSpPr txBox="1">
            <a:spLocks noChangeArrowheads="1"/>
          </p:cNvSpPr>
          <p:nvPr/>
        </p:nvSpPr>
        <p:spPr bwMode="auto">
          <a:xfrm>
            <a:off x="6244431" y="4388619"/>
            <a:ext cx="1058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/>
              <a:t>Варикап</a:t>
            </a:r>
          </a:p>
        </p:txBody>
      </p:sp>
      <p:pic>
        <p:nvPicPr>
          <p:cNvPr id="15" name="Picture 61" descr="diod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0019" y="2924944"/>
            <a:ext cx="3138487" cy="10858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56"/>
          <p:cNvSpPr txBox="1">
            <a:spLocks noChangeArrowheads="1"/>
          </p:cNvSpPr>
          <p:nvPr/>
        </p:nvSpPr>
        <p:spPr bwMode="auto">
          <a:xfrm>
            <a:off x="1429543" y="2229427"/>
            <a:ext cx="26050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 dirty="0"/>
              <a:t>Диод выпрямительный</a:t>
            </a:r>
          </a:p>
        </p:txBody>
      </p:sp>
      <p:sp>
        <p:nvSpPr>
          <p:cNvPr id="17" name="Text Box 57"/>
          <p:cNvSpPr txBox="1">
            <a:spLocks noChangeArrowheads="1"/>
          </p:cNvSpPr>
          <p:nvPr/>
        </p:nvSpPr>
        <p:spPr bwMode="auto">
          <a:xfrm>
            <a:off x="5750718" y="2156402"/>
            <a:ext cx="2046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/>
              <a:t>Диод туннельный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79512" y="6525344"/>
            <a:ext cx="383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58843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diodsve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85950" y="1739900"/>
            <a:ext cx="2211388" cy="148907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1598613" y="1084262"/>
            <a:ext cx="2698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/>
              <a:t>Диод светоизлучающий</a:t>
            </a:r>
          </a:p>
        </p:txBody>
      </p:sp>
      <p:pic>
        <p:nvPicPr>
          <p:cNvPr id="6" name="Picture 12" descr="odnosta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70500" y="2011362"/>
            <a:ext cx="2527300" cy="914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5199063" y="1084262"/>
            <a:ext cx="32242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/>
              <a:t>Односторонний стабилитрон</a:t>
            </a:r>
          </a:p>
        </p:txBody>
      </p:sp>
      <p:pic>
        <p:nvPicPr>
          <p:cNvPr id="8" name="Picture 14" descr="dvusta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5588" y="4108450"/>
            <a:ext cx="2624137" cy="9731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506538" y="3403600"/>
            <a:ext cx="307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/>
              <a:t>Двусторонний стабилитрон</a:t>
            </a:r>
          </a:p>
        </p:txBody>
      </p:sp>
      <p:pic>
        <p:nvPicPr>
          <p:cNvPr id="10" name="Picture 16" descr="diodtir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70500" y="4181475"/>
            <a:ext cx="2667000" cy="8794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5414963" y="3389312"/>
            <a:ext cx="215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ru-RU" altLang="ru-RU"/>
              <a:t>Диодный тиристор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79512" y="652534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098297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odpert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5332" y="548680"/>
            <a:ext cx="1800225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1089819" y="620117"/>
            <a:ext cx="21240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ru-RU" altLang="ru-RU" dirty="0"/>
              <a:t>Однопереходный транзистор с </a:t>
            </a:r>
            <a:r>
              <a:rPr lang="en-US" altLang="ru-RU" dirty="0"/>
              <a:t>n</a:t>
            </a:r>
            <a:r>
              <a:rPr lang="ru-RU" altLang="ru-RU" dirty="0"/>
              <a:t>-базой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6372200" y="90686"/>
            <a:ext cx="2179638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ru-RU" altLang="ru-RU" dirty="0"/>
              <a:t>Полевой транзистор с каналом </a:t>
            </a:r>
            <a:r>
              <a:rPr lang="en-US" altLang="ru-RU" dirty="0"/>
              <a:t>n-</a:t>
            </a:r>
            <a:r>
              <a:rPr lang="ru-RU" altLang="ru-RU" dirty="0"/>
              <a:t>типа</a:t>
            </a:r>
          </a:p>
        </p:txBody>
      </p:sp>
      <p:pic>
        <p:nvPicPr>
          <p:cNvPr id="7" name="Picture 15" descr="polobd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848" y="3756620"/>
            <a:ext cx="1717675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7" descr="polobd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714948"/>
            <a:ext cx="1587500" cy="2443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683568" y="4418211"/>
            <a:ext cx="20891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ru-RU" altLang="ru-RU" dirty="0"/>
              <a:t>Полевой транзистор с</a:t>
            </a:r>
          </a:p>
          <a:p>
            <a:pPr algn="l"/>
            <a:r>
              <a:rPr lang="ru-RU" altLang="ru-RU" dirty="0"/>
              <a:t>изолированным затвором обогащенного </a:t>
            </a:r>
          </a:p>
          <a:p>
            <a:pPr algn="l"/>
            <a:r>
              <a:rPr lang="ru-RU" altLang="ru-RU" dirty="0"/>
              <a:t>типа с </a:t>
            </a:r>
            <a:r>
              <a:rPr lang="en-US" altLang="ru-RU" dirty="0"/>
              <a:t>p</a:t>
            </a:r>
            <a:r>
              <a:rPr lang="ru-RU" altLang="ru-RU" dirty="0"/>
              <a:t>-каналом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967538" y="3714948"/>
            <a:ext cx="13498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/>
              <a:t>Полевой транзистор с изолированным затвором обогащенного типа с </a:t>
            </a:r>
            <a:r>
              <a:rPr lang="en-US" altLang="ru-RU" dirty="0"/>
              <a:t>n-</a:t>
            </a:r>
            <a:r>
              <a:rPr lang="ru-RU" altLang="ru-RU" dirty="0"/>
              <a:t>каналом</a:t>
            </a:r>
          </a:p>
        </p:txBody>
      </p:sp>
      <p:pic>
        <p:nvPicPr>
          <p:cNvPr id="11" name="Picture 13" descr="poltras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569" y="1536105"/>
            <a:ext cx="1358900" cy="2157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79512" y="6525344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00713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Введение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ru-RU" dirty="0" smtClean="0">
                <a:latin typeface="Calibri" panose="020F0502020204030204" pitchFamily="34" charset="0"/>
              </a:rPr>
              <a:t>1964 г.-первый </a:t>
            </a:r>
            <a:r>
              <a:rPr lang="ru-RU" altLang="ru-RU" dirty="0">
                <a:latin typeface="Calibri" panose="020F0502020204030204" pitchFamily="34" charset="0"/>
              </a:rPr>
              <a:t>ГОСТ 10862-64</a:t>
            </a:r>
            <a:r>
              <a:rPr lang="ru-RU" altLang="ru-RU" dirty="0" smtClean="0">
                <a:latin typeface="Calibri" panose="020F0502020204030204" pitchFamily="34" charset="0"/>
              </a:rPr>
              <a:t>.</a:t>
            </a:r>
          </a:p>
          <a:p>
            <a:r>
              <a:rPr lang="ru-RU" altLang="ru-RU" dirty="0" smtClean="0">
                <a:latin typeface="Calibri" panose="020F0502020204030204" pitchFamily="34" charset="0"/>
              </a:rPr>
              <a:t> 1972 г.-ГОСТ 10862-72</a:t>
            </a:r>
          </a:p>
          <a:p>
            <a:r>
              <a:rPr lang="ru-RU" altLang="ru-RU" dirty="0" smtClean="0">
                <a:latin typeface="Calibri" panose="020F0502020204030204" pitchFamily="34" charset="0"/>
              </a:rPr>
              <a:t> 1977г.-ОСТ </a:t>
            </a:r>
            <a:r>
              <a:rPr lang="ru-RU" altLang="ru-RU" dirty="0">
                <a:latin typeface="Calibri" panose="020F0502020204030204" pitchFamily="34" charset="0"/>
              </a:rPr>
              <a:t>11.336.038-77 </a:t>
            </a:r>
            <a:endParaRPr lang="ru-RU" altLang="ru-RU" dirty="0" smtClean="0">
              <a:latin typeface="Calibri" panose="020F0502020204030204" pitchFamily="34" charset="0"/>
            </a:endParaRPr>
          </a:p>
          <a:p>
            <a:r>
              <a:rPr lang="ru-RU" altLang="ru-RU" dirty="0" smtClean="0">
                <a:latin typeface="Calibri" panose="020F0502020204030204" pitchFamily="34" charset="0"/>
              </a:rPr>
              <a:t> 1981г.-ОСТ 11.336.919-81</a:t>
            </a: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79512" y="6525344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0630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rtirvan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64712" y="2182958"/>
            <a:ext cx="2274887" cy="120808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trtirvk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0699" y="2182958"/>
            <a:ext cx="2233613" cy="11176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901562" y="1246333"/>
            <a:ext cx="4211637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ru-RU" altLang="ru-RU"/>
              <a:t>Триодный, запираемый в обратном направлении, выключаемый, с управлением по катоду</a:t>
            </a:r>
          </a:p>
        </p:txBody>
      </p:sp>
      <p:pic>
        <p:nvPicPr>
          <p:cNvPr id="13" name="Picture 13" descr="odpert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80612" y="4272108"/>
            <a:ext cx="1871662" cy="14859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508949" y="4414983"/>
            <a:ext cx="1554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ru-RU" altLang="ru-RU"/>
              <a:t>Транзистор типа </a:t>
            </a:r>
            <a:r>
              <a:rPr lang="en-US" altLang="ru-RU"/>
              <a:t>p-n-p</a:t>
            </a:r>
            <a:endParaRPr lang="ru-RU" altLang="ru-RU"/>
          </a:p>
        </p:txBody>
      </p:sp>
      <p:pic>
        <p:nvPicPr>
          <p:cNvPr id="15" name="Picture 15" descr="odpert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17687" y="4127645"/>
            <a:ext cx="1655762" cy="14446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4828537" y="4414983"/>
            <a:ext cx="19129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ru-RU" altLang="ru-RU"/>
              <a:t>Транзистор типа </a:t>
            </a:r>
            <a:r>
              <a:rPr lang="en-US" altLang="ru-RU"/>
              <a:t>n-p-n</a:t>
            </a:r>
            <a:endParaRPr lang="ru-RU" alt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81299" y="1556792"/>
            <a:ext cx="2286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/>
              <a:t>Триодный, запираемый в обратном направлении выключаемый, с управлением по каналу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79512" y="6525344"/>
            <a:ext cx="417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17590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http://allrefs.net/c33/3gy5w/p98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chipinfo.pro/label/semiconduct.shtml</a:t>
            </a:r>
            <a:endParaRPr lang="ru-RU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www.chipinfo.ru/literature/books/solid_state_electronics/chapter9/part3.html</a:t>
            </a:r>
            <a:endParaRPr lang="ru-RU" dirty="0" smtClean="0"/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dssp.petrsu.ru/book/chapter9/part2.shtml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52534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1691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564904"/>
            <a:ext cx="7498080" cy="1143000"/>
          </a:xfrm>
        </p:spPr>
        <p:txBody>
          <a:bodyPr>
            <a:normAutofit/>
          </a:bodyPr>
          <a:lstStyle/>
          <a:p>
            <a:r>
              <a:rPr lang="ru-RU" altLang="ru-RU" sz="2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Условные обозначения и классификация отечественных полупроводниковых </a:t>
            </a:r>
            <a:r>
              <a:rPr lang="ru-RU" altLang="ru-RU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приборов.</a:t>
            </a:r>
            <a:endParaRPr lang="ru-RU" sz="28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525344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20682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60648"/>
            <a:ext cx="7642096" cy="2845296"/>
          </a:xfrm>
        </p:spPr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 элемент</a:t>
            </a:r>
            <a:r>
              <a:rPr lang="ru-RU" sz="2200" dirty="0"/>
              <a:t> </a:t>
            </a:r>
          </a:p>
          <a:p>
            <a:pPr marL="82296" indent="0">
              <a:buNone/>
            </a:pPr>
            <a:r>
              <a:rPr lang="ru-RU" sz="2200" dirty="0" smtClean="0"/>
              <a:t> Обозначает </a:t>
            </a:r>
            <a:r>
              <a:rPr lang="ru-RU" sz="2200" dirty="0"/>
              <a:t>исходный полупроводниковый материал, на базе которого создан полупроводниковый прибор. Для приборов общегражданского применения используются буквы Г, К, А и </a:t>
            </a:r>
            <a:r>
              <a:rPr lang="ru-RU" sz="2200" dirty="0" err="1"/>
              <a:t>И</a:t>
            </a:r>
            <a:r>
              <a:rPr lang="ru-RU" sz="2200" dirty="0"/>
              <a:t>, являющиеся начальными буквами в названии полупроводникового материала. Для приборов специального применения (более высокие требования при испытаниях, например выше температура,) вместо этих букв используются цифры от 1 до </a:t>
            </a:r>
            <a:r>
              <a:rPr lang="ru-RU" sz="2200" dirty="0" smtClean="0"/>
              <a:t>4</a:t>
            </a:r>
            <a:endParaRPr lang="ru-RU" sz="2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366272"/>
              </p:ext>
            </p:extLst>
          </p:nvPr>
        </p:nvGraphicFramePr>
        <p:xfrm>
          <a:off x="971600" y="3789040"/>
          <a:ext cx="7920880" cy="25908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464496"/>
                <a:gridCol w="3456384"/>
              </a:tblGrid>
              <a:tr h="343423"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effectLst/>
                        </a:rPr>
                        <a:t>Исходный материал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effectLst/>
                        </a:rPr>
                        <a:t>Обозначение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</a:tr>
              <a:tr h="343423"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effectLst/>
                        </a:rPr>
                        <a:t>Германий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effectLst/>
                        </a:rPr>
                        <a:t>Г или 1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</a:tr>
              <a:tr h="343423"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effectLst/>
                        </a:rPr>
                        <a:t>Кремний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effectLst/>
                        </a:rPr>
                        <a:t>К или 2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</a:tr>
              <a:tr h="600990"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effectLst/>
                        </a:rPr>
                        <a:t>Соединения галлия (например, арсенид галлия)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effectLst/>
                        </a:rPr>
                        <a:t>А или 3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</a:tr>
              <a:tr h="600990"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effectLst/>
                        </a:rPr>
                        <a:t>Соединения индия (например, фосфид индия)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effectLst/>
                        </a:rPr>
                        <a:t>И или 4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525344"/>
            <a:ext cx="303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3179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332656"/>
            <a:ext cx="7600888" cy="2269232"/>
          </a:xfrm>
        </p:spPr>
        <p:txBody>
          <a:bodyPr>
            <a:normAutofit lnSpcReduction="10000"/>
          </a:bodyPr>
          <a:lstStyle/>
          <a:p>
            <a:pPr marL="82296" indent="0" algn="ctr">
              <a:buNone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Второй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 indent="0">
              <a:buNone/>
            </a:pPr>
            <a:r>
              <a:rPr lang="ru-RU" sz="2800" dirty="0" smtClean="0"/>
              <a:t>Буква, </a:t>
            </a:r>
            <a:r>
              <a:rPr lang="ru-RU" sz="2800" dirty="0"/>
              <a:t>обозначает подкласс полупроводниковых приборов. Обычно буква выбирается из названия прибора, как первая буква </a:t>
            </a:r>
            <a:r>
              <a:rPr lang="ru-RU" sz="2800" dirty="0" smtClean="0"/>
              <a:t>названия.</a:t>
            </a:r>
            <a:endParaRPr lang="ru-RU" sz="2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347514"/>
              </p:ext>
            </p:extLst>
          </p:nvPr>
        </p:nvGraphicFramePr>
        <p:xfrm>
          <a:off x="1259632" y="2406770"/>
          <a:ext cx="7416824" cy="447861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190250"/>
                <a:gridCol w="1489370"/>
                <a:gridCol w="262830"/>
                <a:gridCol w="1991009"/>
                <a:gridCol w="1483365"/>
              </a:tblGrid>
              <a:tr h="6427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Подкласс приборов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Условные обозначения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Подкласс приборов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Условные обозначения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7345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Выпрямительные, универсальные, импульсные диоды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 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Стабилитроны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4433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Транзисторы биполярные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Выпрямительные столбы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 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5024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Транзисторы полевые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 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Диоды Ганна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 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50247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Варикапы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Стабилизаторы тока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</a:t>
                      </a:r>
                      <a:endParaRPr lang="ru-RU" sz="1200" dirty="0"/>
                    </a:p>
                  </a:txBody>
                  <a:tcPr/>
                </a:tc>
              </a:tr>
              <a:tr h="5542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Тиристоры диодные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 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Сверхвысокочастотные диоды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5024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Тиристоры триодные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 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Излучающие   ОЭ приборы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5024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Туннельные диоды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 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Оптопары</a:t>
                      </a: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algn="ctr"/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525344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13102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84784"/>
            <a:ext cx="7498080" cy="2773288"/>
          </a:xfrm>
        </p:spPr>
        <p:txBody>
          <a:bodyPr>
            <a:normAutofit fontScale="85000" lnSpcReduction="10000"/>
          </a:bodyPr>
          <a:lstStyle/>
          <a:p>
            <a:pPr marL="82296" indent="0" algn="ctr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Третий элемент </a:t>
            </a:r>
          </a:p>
          <a:p>
            <a:pPr marL="82296" indent="0">
              <a:buNone/>
            </a:pPr>
            <a:r>
              <a:rPr lang="ru-RU" dirty="0"/>
              <a:t>Ц</a:t>
            </a:r>
            <a:r>
              <a:rPr lang="ru-RU" dirty="0" smtClean="0"/>
              <a:t>ифра</a:t>
            </a:r>
            <a:r>
              <a:rPr lang="ru-RU" dirty="0"/>
              <a:t>, в обозначении полупроводниковых приборов, определяет основные функциональные возможности прибора. У различных подклассов приборов наиболее характерные </a:t>
            </a:r>
            <a:r>
              <a:rPr lang="ru-RU" dirty="0" err="1"/>
              <a:t>эксплутационные</a:t>
            </a:r>
            <a:r>
              <a:rPr lang="ru-RU" dirty="0"/>
              <a:t> параметры (функциональные возможности) различные. 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9512" y="652534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27785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029806"/>
              </p:ext>
            </p:extLst>
          </p:nvPr>
        </p:nvGraphicFramePr>
        <p:xfrm>
          <a:off x="0" y="-49904"/>
          <a:ext cx="9144000" cy="61432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86000"/>
                <a:gridCol w="1637928"/>
                <a:gridCol w="4248472"/>
                <a:gridCol w="971600"/>
              </a:tblGrid>
              <a:tr h="256642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Подкласс приборов</a:t>
                      </a:r>
                      <a:endParaRPr lang="ru-RU" sz="12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Основные функциональные возможности прибора</a:t>
                      </a:r>
                      <a:endParaRPr lang="ru-RU" sz="12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4236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Обозначение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Обозначение</a:t>
                      </a:r>
                      <a:endParaRPr lang="ru-RU" sz="1200" b="0" dirty="0"/>
                    </a:p>
                  </a:txBody>
                  <a:tcPr/>
                </a:tc>
              </a:tr>
              <a:tr h="146933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СВЧ диоды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Смесительные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детекторные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модуляторные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параметрические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переключательные и ограничительные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kumimoji="0" lang="ru-RU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умножительные</a:t>
                      </a:r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настроечные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генераторные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ru-RU" sz="1200" b="0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Генераторы шума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Низкочастотные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Высокочастотные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200" b="0" dirty="0"/>
                    </a:p>
                  </a:txBody>
                  <a:tcPr/>
                </a:tc>
              </a:tr>
              <a:tr h="220307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выпрямительные, универсальные, импульсные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выпрямительные с прямым током менее 0.3 А</a:t>
                      </a:r>
                    </a:p>
                    <a:p>
                      <a:pPr algn="ctr"/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выпрямительные с прямым током 0.3-10 А</a:t>
                      </a:r>
                    </a:p>
                    <a:p>
                      <a:pPr algn="ctr"/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прочие (</a:t>
                      </a:r>
                      <a:r>
                        <a:rPr kumimoji="0" lang="ru-RU" sz="11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магнитодиоды</a:t>
                      </a:r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1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термодиоды</a:t>
                      </a:r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и др.)</a:t>
                      </a:r>
                    </a:p>
                    <a:p>
                      <a:pPr algn="ctr"/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импульсные, с временем восстановления более 500 </a:t>
                      </a:r>
                      <a:r>
                        <a:rPr kumimoji="0" lang="ru-RU" sz="11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нс</a:t>
                      </a:r>
                      <a:endParaRPr kumimoji="0" lang="ru-RU" sz="11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импульсные, с временем восстановления 150-500 </a:t>
                      </a:r>
                      <a:r>
                        <a:rPr kumimoji="0" lang="ru-RU" sz="11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нс</a:t>
                      </a:r>
                      <a:endParaRPr kumimoji="0" lang="ru-RU" sz="11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импульсные, с временем восстановления 30-150 </a:t>
                      </a:r>
                      <a:r>
                        <a:rPr kumimoji="0" lang="ru-RU" sz="11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нс</a:t>
                      </a:r>
                      <a:endParaRPr kumimoji="0" lang="ru-RU" sz="11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импульсные, с временем восстановления 5-30 </a:t>
                      </a:r>
                      <a:r>
                        <a:rPr kumimoji="0" lang="ru-RU" sz="11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нс</a:t>
                      </a:r>
                      <a:endParaRPr kumimoji="0" lang="ru-RU" sz="11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импульсные, с временем восстановления 1-5 </a:t>
                      </a:r>
                      <a:r>
                        <a:rPr kumimoji="0" lang="ru-RU" sz="11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нс</a:t>
                      </a:r>
                      <a:endParaRPr kumimoji="0" lang="ru-RU" sz="11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Диоды импульсные, с эффективным временем жизни неосновных носителей заряда менее 1 </a:t>
                      </a:r>
                      <a:r>
                        <a:rPr kumimoji="0" lang="ru-RU" sz="11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нс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</a:t>
                      </a:r>
                    </a:p>
                    <a:p>
                      <a:pPr algn="ctr"/>
                      <a:r>
                        <a:rPr lang="ru-RU" sz="1200" b="0" dirty="0" smtClean="0"/>
                        <a:t>2</a:t>
                      </a:r>
                    </a:p>
                    <a:p>
                      <a:pPr algn="ctr"/>
                      <a:r>
                        <a:rPr lang="ru-RU" sz="1200" b="0" dirty="0" smtClean="0"/>
                        <a:t>3</a:t>
                      </a:r>
                    </a:p>
                    <a:p>
                      <a:pPr algn="ctr"/>
                      <a:r>
                        <a:rPr lang="ru-RU" sz="1200" b="0" dirty="0" smtClean="0"/>
                        <a:t>4</a:t>
                      </a:r>
                    </a:p>
                    <a:p>
                      <a:pPr algn="ctr"/>
                      <a:r>
                        <a:rPr lang="ru-RU" sz="1200" b="0" dirty="0" smtClean="0"/>
                        <a:t>5</a:t>
                      </a:r>
                    </a:p>
                    <a:p>
                      <a:pPr algn="ctr"/>
                      <a:r>
                        <a:rPr lang="ru-RU" sz="1200" b="0" dirty="0" smtClean="0"/>
                        <a:t>6</a:t>
                      </a:r>
                    </a:p>
                    <a:p>
                      <a:pPr algn="ctr"/>
                      <a:r>
                        <a:rPr lang="ru-RU" sz="1200" b="0" dirty="0" smtClean="0"/>
                        <a:t>7</a:t>
                      </a:r>
                    </a:p>
                    <a:p>
                      <a:pPr algn="ctr"/>
                      <a:r>
                        <a:rPr lang="ru-RU" sz="1200" b="0" dirty="0" smtClean="0"/>
                        <a:t>8</a:t>
                      </a:r>
                    </a:p>
                    <a:p>
                      <a:pPr algn="ctr"/>
                      <a:r>
                        <a:rPr lang="ru-RU" sz="1200" b="0" dirty="0" smtClean="0"/>
                        <a:t>9</a:t>
                      </a: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</a:tr>
              <a:tr h="109120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Туннельные и обращённые диоды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Усилительные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Генераторные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Переключательные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kumimoji="0"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Обращённые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kumimoji="0" lang="ru-RU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2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9512" y="652534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806497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84784"/>
            <a:ext cx="7746064" cy="4763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200" b="1" dirty="0" smtClean="0"/>
              <a:t>     </a:t>
            </a:r>
            <a:r>
              <a: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Четвертый 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ru-RU" sz="2200" dirty="0"/>
              <a:t> – две либо три цифры, означает порядковый номер технологической разработки, и изменяется от 01 до 999. </a:t>
            </a:r>
            <a:br>
              <a:rPr lang="ru-RU" sz="2200" dirty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     </a:t>
            </a:r>
            <a:r>
              <a: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Пятый 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ru-RU" sz="2200" dirty="0"/>
              <a:t> – буква, в буквенно-цифровом коде системы условных обозначений указывает разбраковку по отдельным параметрам приборов, изготовленных в единой технологии. Для обозначения используются заглавные буквы русского алфавита от А до Я, кроме З, О, Ч, Ы, Ш, Щ, Я, схожих по написанию с цифрами.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9512" y="6525344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3211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276872"/>
            <a:ext cx="7498080" cy="1143000"/>
          </a:xfrm>
        </p:spPr>
        <p:txBody>
          <a:bodyPr>
            <a:noAutofit/>
          </a:bodyPr>
          <a:lstStyle/>
          <a:p>
            <a:r>
              <a:rPr lang="ru-RU" altLang="ru-RU" sz="28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Условные обозначения и классификация зарубежных полупроводниковых </a:t>
            </a:r>
            <a:r>
              <a:rPr lang="ru-RU" altLang="ru-RU" sz="28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приборов.</a:t>
            </a:r>
            <a:r>
              <a:rPr lang="ru-RU" alt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/>
            </a:r>
            <a:br>
              <a:rPr lang="ru-RU" alt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</a:b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9512" y="652534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6313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1334</TotalTime>
  <Words>940</Words>
  <Application>Microsoft Office PowerPoint</Application>
  <PresentationFormat>Экран (4:3)</PresentationFormat>
  <Paragraphs>295</Paragraphs>
  <Slides>21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Солнцестояние</vt:lpstr>
      <vt:lpstr>Классификация и условные обозначения полупроводниковых приборов.</vt:lpstr>
      <vt:lpstr>Введение</vt:lpstr>
      <vt:lpstr>Условные обозначения и классификация отечественных полупроводниковых приборов.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Условные обозначения и классификация зарубежных полупроводниковых приборов. </vt:lpstr>
      <vt:lpstr>Обозначения в системе Pro Electron .</vt:lpstr>
      <vt:lpstr>Презентация PowerPoint</vt:lpstr>
      <vt:lpstr>Презентация PowerPoint</vt:lpstr>
      <vt:lpstr>Обозначения в системе JIS‑C‑7012</vt:lpstr>
      <vt:lpstr>Презентация PowerPoint</vt:lpstr>
      <vt:lpstr>Презентация PowerPoint</vt:lpstr>
      <vt:lpstr>Презентация PowerPoint</vt:lpstr>
      <vt:lpstr>Графические обозначения и стандарты </vt:lpstr>
      <vt:lpstr>Презентация PowerPoint</vt:lpstr>
      <vt:lpstr>Презентация PowerPoint</vt:lpstr>
      <vt:lpstr>Презентация PowerPoint</vt:lpstr>
      <vt:lpstr>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и условные обозначения полупроводниковых приборов.</dc:title>
  <dc:creator>Egor</dc:creator>
  <cp:lastModifiedBy>Egor</cp:lastModifiedBy>
  <cp:revision>31</cp:revision>
  <dcterms:created xsi:type="dcterms:W3CDTF">2016-12-21T14:26:46Z</dcterms:created>
  <dcterms:modified xsi:type="dcterms:W3CDTF">2016-12-23T07:45:39Z</dcterms:modified>
</cp:coreProperties>
</file>