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0" r:id="rId4"/>
    <p:sldId id="261" r:id="rId5"/>
    <p:sldId id="262" r:id="rId6"/>
    <p:sldId id="259" r:id="rId7"/>
    <p:sldId id="263" r:id="rId8"/>
    <p:sldId id="258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6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tudopedia.su/5_62010_vah-p-n--perehoda.html" TargetMode="External"/><Relationship Id="rId2" Type="http://schemas.openxmlformats.org/officeDocument/2006/relationships/hyperlink" Target="http://dssp.petrsu.ru/book/pdf/gurtov__solid_state_electronics__3_edition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jstonline.narod.ru/eltehonline/elteh_a0/elteh_a0b0/elteh_a0b0d.htm" TargetMode="External"/><Relationship Id="rId5" Type="http://schemas.openxmlformats.org/officeDocument/2006/relationships/hyperlink" Target="http://www.studfiles.ru/preview/1880799/" TargetMode="External"/><Relationship Id="rId4" Type="http://schemas.openxmlformats.org/officeDocument/2006/relationships/hyperlink" Target="http://electrono.ru/2-4-vah-ideal-nogo-p-n-perehoda-i-otlichiya-vah-real-nogo-dioda-tverdolob_elect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836712"/>
            <a:ext cx="676875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ВАХ 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p-n 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перехода, выпрямительный диод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9992" y="4437112"/>
            <a:ext cx="4248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Выполнила: студентка гр. 21318</a:t>
            </a:r>
          </a:p>
          <a:p>
            <a:r>
              <a:rPr lang="ru-RU" sz="2000" dirty="0" smtClean="0"/>
              <a:t> </a:t>
            </a:r>
            <a:r>
              <a:rPr lang="ru-RU" sz="2000" dirty="0" smtClean="0"/>
              <a:t>                    Данилова А.Л.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 l="22964" t="26203" r="25014" b="28516"/>
          <a:stretch>
            <a:fillRect/>
          </a:stretch>
        </p:blipFill>
        <p:spPr bwMode="auto">
          <a:xfrm>
            <a:off x="179512" y="1124744"/>
            <a:ext cx="8534513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55776" y="188640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Выпрямительный диод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5661248"/>
            <a:ext cx="7344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/>
              <a:t>Схема, иллюстрирующая выпрямление переменного тока с помощью </a:t>
            </a:r>
            <a:r>
              <a:rPr lang="ru-RU" sz="2000" i="1" dirty="0" smtClean="0"/>
              <a:t>диода.</a:t>
            </a:r>
            <a:endParaRPr lang="ru-RU" sz="20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 l="30609" t="16360" r="29722" b="5877"/>
          <a:stretch>
            <a:fillRect/>
          </a:stretch>
        </p:blipFill>
        <p:spPr bwMode="auto">
          <a:xfrm>
            <a:off x="1115616" y="188640"/>
            <a:ext cx="6624736" cy="6336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 l="40120" t="55734" r="44787" b="29500"/>
          <a:stretch>
            <a:fillRect/>
          </a:stretch>
        </p:blipFill>
        <p:spPr bwMode="auto">
          <a:xfrm>
            <a:off x="611560" y="1412776"/>
            <a:ext cx="288032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355976" y="1988840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- Коэффициент выпрямления</a:t>
            </a:r>
            <a:endParaRPr lang="ru-RU" sz="2000" i="1" dirty="0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 l="12920" t="39172" r="14246" b="45078"/>
          <a:stretch>
            <a:fillRect/>
          </a:stretch>
        </p:blipFill>
        <p:spPr bwMode="auto">
          <a:xfrm>
            <a:off x="179512" y="4149080"/>
            <a:ext cx="849694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2809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Список используемых ресурсов и литературы:</a:t>
            </a:r>
          </a:p>
          <a:p>
            <a:endParaRPr lang="ru-RU" sz="2000" dirty="0" smtClean="0"/>
          </a:p>
          <a:p>
            <a:pPr marL="342900" indent="-342900">
              <a:buAutoNum type="arabicPeriod"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Учебное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пособие: Гуртов В.А. "Твердотельная электроника". 3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издание</a:t>
            </a:r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http://studopedia.su/5_62010_vah-p-n--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perehoda.html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ru-RU" sz="2000" dirty="0" err="1" smtClean="0">
                <a:solidFill>
                  <a:schemeClr val="accent1">
                    <a:lumMod val="75000"/>
                  </a:schemeClr>
                </a:solidFill>
              </a:rPr>
              <a:t>Студопедия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/ВАХ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p-n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перехода;</a:t>
            </a:r>
          </a:p>
          <a:p>
            <a:pPr marL="342900" indent="-342900">
              <a:buFontTx/>
              <a:buAutoNum type="arabicPeriod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http://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electrono.ru/2-4-vah-ideal-nogo-p-n-perehoda-i-otlichiya-vah-real-nogo-dioda-tverdolob_electr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Электротехника/ВАХ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идеального p-n-перехода и отличия ВАХ реального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диода;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http://www.studfiles.ru/preview/1880799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/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- Лекция о реальном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p-n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переходе;</a:t>
            </a:r>
          </a:p>
          <a:p>
            <a:pPr marL="342900" indent="-342900">
              <a:buAutoNum type="arabicPeriod"/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http://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jstonline.narod.ru/eltehonline/elteh_a0/elteh_a0b0/elteh_a0b0d.htm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- Емкость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p-n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 перехода.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6984776" cy="2304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Вольтамперной характеристикой (ВАХ) p-n-перехода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называется зависимость тока, протекающего через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p-n</a:t>
            </a:r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переход от приложенного внешнего напряжения I = </a:t>
            </a:r>
            <a:r>
              <a:rPr lang="ru-RU" sz="2800" dirty="0" err="1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(U)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 descr="image1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2636912"/>
            <a:ext cx="5769145" cy="396044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studfiles.ru/html/2706/35/html_HOHwjvhCzj.wy0K/htmlconvd-0Tufwb_html_m187c72a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60648"/>
            <a:ext cx="410445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220072" y="62068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- Выражение для прямой ветви ВАХ перехода</a:t>
            </a:r>
            <a:endParaRPr lang="ru-RU" sz="2000" dirty="0"/>
          </a:p>
        </p:txBody>
      </p:sp>
      <p:pic>
        <p:nvPicPr>
          <p:cNvPr id="1028" name="Picture 4" descr="http://pandia.ru/text/78/425/images/image042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988840"/>
            <a:ext cx="4248472" cy="4248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lectrono.ru/wp-content/image_post/tverdolob_electr/pic39_1.gif"/>
          <p:cNvPicPr>
            <a:picLocks noChangeAspect="1" noChangeArrowheads="1"/>
          </p:cNvPicPr>
          <p:nvPr/>
        </p:nvPicPr>
        <p:blipFill>
          <a:blip r:embed="rId2" cstate="print"/>
          <a:srcRect b="19289"/>
          <a:stretch>
            <a:fillRect/>
          </a:stretch>
        </p:blipFill>
        <p:spPr bwMode="auto">
          <a:xfrm>
            <a:off x="539551" y="908720"/>
            <a:ext cx="4777119" cy="482453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148064" y="2276873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 Обратная ветвь ВАХ реальных диодов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ok-t.ru/studopedia/baza5/500631804293.files/image0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7537817" cy="5308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62068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Пробой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p-n </a:t>
            </a:r>
            <a:r>
              <a:rPr lang="ru-RU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перехода</a:t>
            </a:r>
            <a:endParaRPr lang="ru-RU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780928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Электрический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08104" y="2780928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Тепловой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483768" y="1340768"/>
            <a:ext cx="792088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5796136" y="1340768"/>
            <a:ext cx="792088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83568" y="5085184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Лавинный</a:t>
            </a:r>
            <a:endParaRPr lang="ru-RU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3928" y="479715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Туннельный</a:t>
            </a:r>
            <a:endParaRPr lang="ru-RU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63688" y="3429000"/>
            <a:ext cx="0" cy="165618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79912" y="3429000"/>
            <a:ext cx="864096" cy="129614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afa14e46d12dc54142f36362e056c16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188640"/>
            <a:ext cx="6736030" cy="604851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 стрелкой 2"/>
          <p:cNvCxnSpPr/>
          <p:nvPr/>
        </p:nvCxnSpPr>
        <p:spPr>
          <a:xfrm flipV="1">
            <a:off x="3995936" y="692696"/>
            <a:ext cx="0" cy="44644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907704" y="3861048"/>
            <a:ext cx="48965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Дуга 6"/>
          <p:cNvSpPr/>
          <p:nvPr/>
        </p:nvSpPr>
        <p:spPr>
          <a:xfrm rot="5400000">
            <a:off x="2231740" y="1952836"/>
            <a:ext cx="2376264" cy="1872208"/>
          </a:xfrm>
          <a:prstGeom prst="arc">
            <a:avLst>
              <a:gd name="adj1" fmla="val 1667071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0"/>
          </p:cNvCxnSpPr>
          <p:nvPr/>
        </p:nvCxnSpPr>
        <p:spPr>
          <a:xfrm flipV="1">
            <a:off x="4350508" y="1196752"/>
            <a:ext cx="221492" cy="18204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7" idx="2"/>
          </p:cNvCxnSpPr>
          <p:nvPr/>
        </p:nvCxnSpPr>
        <p:spPr>
          <a:xfrm flipH="1">
            <a:off x="1979712" y="4077072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19872" y="54868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J</a:t>
            </a:r>
            <a:endParaRPr lang="ru-RU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588224" y="393305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1200" dirty="0" smtClean="0"/>
              <a:t>G</a:t>
            </a:r>
            <a:endParaRPr lang="ru-RU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860032" y="1844824"/>
            <a:ext cx="295232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J=</a:t>
            </a: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pD</a:t>
            </a: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+J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nD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i="1" dirty="0" smtClean="0">
                <a:latin typeface="Calibri" pitchFamily="34" charset="0"/>
                <a:cs typeface="Calibri" pitchFamily="34" charset="0"/>
              </a:rPr>
              <a:t>д</a:t>
            </a:r>
            <a:r>
              <a:rPr lang="ru-RU" i="1" dirty="0" smtClean="0">
                <a:latin typeface="Calibri" pitchFamily="34" charset="0"/>
                <a:cs typeface="Calibri" pitchFamily="34" charset="0"/>
              </a:rPr>
              <a:t>иффузионный ток</a:t>
            </a:r>
            <a:endParaRPr lang="ru-RU" sz="2000" i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9672" y="4365104"/>
            <a:ext cx="177965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J=</a:t>
            </a: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J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pE</a:t>
            </a: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+J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nE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ru-RU" i="1" dirty="0" smtClean="0">
                <a:latin typeface="Calibri" pitchFamily="34" charset="0"/>
                <a:cs typeface="Calibri" pitchFamily="34" charset="0"/>
              </a:rPr>
              <a:t>дрейфовый </a:t>
            </a:r>
            <a:r>
              <a:rPr lang="ru-RU" i="1" dirty="0" smtClean="0">
                <a:latin typeface="Calibri" pitchFamily="34" charset="0"/>
                <a:cs typeface="Calibri" pitchFamily="34" charset="0"/>
              </a:rPr>
              <a:t>ток</a:t>
            </a:r>
            <a:endParaRPr lang="ru-RU" sz="2000" i="1" dirty="0" smtClean="0">
              <a:latin typeface="Calibri" pitchFamily="34" charset="0"/>
              <a:cs typeface="Calibri" pitchFamily="34" charset="0"/>
            </a:endParaRPr>
          </a:p>
          <a:p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51520" y="188640"/>
            <a:ext cx="4464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ВАХ идеального </a:t>
            </a:r>
            <a:r>
              <a:rPr lang="en-US" sz="2400" dirty="0" smtClean="0"/>
              <a:t>p-n</a:t>
            </a:r>
            <a:r>
              <a:rPr lang="ru-RU" sz="2400" dirty="0" smtClean="0"/>
              <a:t> перехода:</a:t>
            </a:r>
            <a:endParaRPr lang="ru-RU" sz="24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5805264"/>
            <a:ext cx="2995533" cy="792088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57200" y="981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1800" y="476672"/>
            <a:ext cx="3302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/>
              <a:t>С = </a:t>
            </a:r>
            <a:r>
              <a:rPr lang="ru-RU" sz="2400" i="1" dirty="0" err="1" smtClean="0"/>
              <a:t>С</a:t>
            </a:r>
            <a:r>
              <a:rPr lang="ru-RU" sz="2400" i="1" baseline="-25000" dirty="0" err="1" smtClean="0"/>
              <a:t>бар</a:t>
            </a:r>
            <a:r>
              <a:rPr lang="ru-RU" sz="2400" i="1" dirty="0" smtClean="0"/>
              <a:t> + </a:t>
            </a:r>
            <a:r>
              <a:rPr lang="ru-RU" sz="2400" i="1" dirty="0" err="1" smtClean="0"/>
              <a:t>С</a:t>
            </a:r>
            <a:r>
              <a:rPr lang="ru-RU" sz="2400" i="1" baseline="-25000" dirty="0" err="1" smtClean="0"/>
              <a:t>диф</a:t>
            </a:r>
            <a:r>
              <a:rPr lang="ru-RU" sz="2400" i="1" dirty="0" smtClean="0"/>
              <a:t> + </a:t>
            </a:r>
            <a:r>
              <a:rPr lang="ru-RU" sz="2400" i="1" dirty="0" err="1" smtClean="0"/>
              <a:t>С</a:t>
            </a:r>
            <a:r>
              <a:rPr lang="ru-RU" sz="2400" i="1" baseline="-25000" dirty="0" err="1" smtClean="0"/>
              <a:t>корп</a:t>
            </a:r>
            <a:endParaRPr lang="ru-RU" sz="2400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79512" y="1439780"/>
            <a:ext cx="4104456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Барьерная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емкость определяется как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и равна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r>
              <a:rPr kumimoji="0" lang="ru-RU" sz="2000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пер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 – площадь перехода.</a:t>
            </a:r>
          </a:p>
        </p:txBody>
      </p:sp>
      <p:pic>
        <p:nvPicPr>
          <p:cNvPr id="21506" name="Picture 2" descr="http://jstonline.narod.ru/eltehonline/elteh_a0/images/image01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1138075" cy="648072"/>
          </a:xfrm>
          <a:prstGeom prst="rect">
            <a:avLst/>
          </a:prstGeom>
          <a:noFill/>
        </p:spPr>
      </p:pic>
      <p:pic>
        <p:nvPicPr>
          <p:cNvPr id="21507" name="Picture 3" descr="http://jstonline.narod.ru/eltehonline/elteh_a0/images/image01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068960"/>
            <a:ext cx="2376264" cy="792088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644008" y="3106705"/>
            <a:ext cx="428396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где 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τ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время жизни носителей для толстой базы или среднее время пролета для тонкой базы.</a:t>
            </a:r>
          </a:p>
        </p:txBody>
      </p:sp>
      <p:pic>
        <p:nvPicPr>
          <p:cNvPr id="21509" name="Picture 5" descr="http://jstonline.narod.ru/eltehonline/elteh_a0/images/image01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132856"/>
            <a:ext cx="1800200" cy="102543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572000" y="1484784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Диффузионная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емкость</a:t>
            </a:r>
            <a:endParaRPr lang="ru-RU" sz="20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266</TotalTime>
  <Words>154</Words>
  <Application>Microsoft Office PowerPoint</Application>
  <PresentationFormat>Экран (4:3)</PresentationFormat>
  <Paragraphs>41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Алина Данилова</dc:creator>
  <cp:lastModifiedBy>ДОМ</cp:lastModifiedBy>
  <cp:revision>28</cp:revision>
  <dcterms:created xsi:type="dcterms:W3CDTF">2016-12-06T07:36:23Z</dcterms:created>
  <dcterms:modified xsi:type="dcterms:W3CDTF">2016-12-06T12:13:37Z</dcterms:modified>
</cp:coreProperties>
</file>