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2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720725" y="900113"/>
            <a:ext cx="6118225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20725" y="4679950"/>
            <a:ext cx="6118225" cy="503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8FC8209-5B5C-4A5D-86AF-02725B5E1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81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411F9BB-F011-456E-98AC-3009D1293FF9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F094DC3-295D-404D-ADC9-798EFF4D7C67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F8319C6-A277-4BB5-80A4-FF5ED422FC8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AC2E578-26D7-4B07-ABB4-9C65844C0092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218D30F-9348-484C-9524-56A698C64380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A90C259-ED06-4D92-8B7E-56A30795F91C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D78D40A-5298-44B2-B08A-07A6C161D8D0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017F0E2-17C7-41C7-9DF3-83B42EB4CB8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AE08593-99E2-4CAB-B84A-718909C4869D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99F09CA-5102-450A-AC96-64349FCFC5D7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2547C56-F387-4697-8619-BD7A6DD1CC33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F13F378-B58D-4F24-8A65-CD2A39093436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E3F2296-7BF5-49CB-84FB-0E274BDC6B66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2DD1F-B04B-4901-8DE1-5A85F27DD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1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3EF90-245F-4150-BF50-4517CC689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9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067C1-0C2E-4CD8-8B1E-9DA819DD1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64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2B826-6220-4453-8606-3335608F8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33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05949-F56A-49C6-BC39-2C9695E17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4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CEC5-7331-47B6-A6D3-DCCF2F169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4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9287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824038"/>
            <a:ext cx="4459288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91BF4-540D-46F9-A30A-8411B8C50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89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3E32-4FC2-4595-BBC6-FC89DCB76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935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C7A88-8EF5-4091-8F02-CDA0E4E1A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21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6F5DF-FF8C-4CB9-AD1A-D5E010728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73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F6602-55E7-44C1-AFCD-4AB38DF31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9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7C623-D9B7-4264-9AD4-5EAA8F2DF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96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CF1F1-A926-4A59-B4CC-47260BCED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3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F84F1-5817-46FA-94AF-CF0B93887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2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7263" y="287338"/>
            <a:ext cx="2266950" cy="5919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51625" cy="5919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1FEE-DAF1-4429-A4FD-83F3D66C9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67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488" y="287338"/>
            <a:ext cx="5326062" cy="958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B16CD-8F81-4652-8F4F-35719D2F9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9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5181E-C9E8-4ADF-A405-B6F13AB5A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3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0AFCB-502F-4504-94A4-EDA1D8599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1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8E845-C828-49A0-8C0D-927B90FEF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07749-A9C2-4A91-8E0C-9C785118F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5F7FC-38C4-4A73-BB2C-0E497B8B8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E98B-3C01-4605-B1EC-4FCADEB53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7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4474A-FF83-4066-B698-586FD0DB3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4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080F293-D1A2-4ADF-891E-92BDC2B39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6488" y="287338"/>
            <a:ext cx="53260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24038"/>
            <a:ext cx="9070975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4AD989AF-3E9F-413A-A5AE-46C4A5F25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144463" y="144463"/>
            <a:ext cx="9864725" cy="7199312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altLang="ru-RU" sz="3200" smtClean="0">
                <a:solidFill>
                  <a:srgbClr val="FFFFFF"/>
                </a:solidFill>
              </a:rPr>
              <a:t>РЕПРОГРАММИРУЕМЫ ЭЛЕМЕНТЫ ПАМЯТИ НА ОСНОВЕ МДП-ТРАНЗИСТОРА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altLang="ru-RU" sz="3200" smtClean="0">
                <a:solidFill>
                  <a:srgbClr val="FFFFFF"/>
                </a:solidFill>
              </a:rPr>
              <a:t>МДП РПЗУ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415213" y="6478588"/>
            <a:ext cx="2447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ru-RU" alt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96075" y="7140575"/>
            <a:ext cx="33766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ru-RU" altLang="ru-RU">
                <a:solidFill>
                  <a:srgbClr val="000000"/>
                </a:solidFill>
              </a:rPr>
              <a:t>Болдин Алексей группа 21313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55588"/>
            <a:ext cx="5327650" cy="1023937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altLang="ru-RU" sz="3600" smtClean="0"/>
              <a:t>МОП-Транзистор с плавающим затвором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24038"/>
            <a:ext cx="9072562" cy="5846762"/>
          </a:xfrm>
        </p:spPr>
        <p:txBody>
          <a:bodyPr tIns="1411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1600" smtClean="0"/>
              <a:t>Полевой транзистор с плавающим затвором по принципу работы и устройству похож на МНОП‑транзистор. Только в транзисторах с плавающим затвором инжектированный заряд хранится на плавающем затворе, находящемся между первым и вторым подзатворными иэлектрическими слоями. В качестве материала для плавающего затвора используется поликристаллический кремний, легированный фосфором. 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altLang="ru-RU" sz="1600" smtClean="0"/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altLang="ru-RU" sz="1600" smtClean="0"/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altLang="ru-RU" sz="1600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095625"/>
            <a:ext cx="50260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1764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000" smtClean="0"/>
              <a:t>Полупроводниковое запоминающее устройство на сонове МДП-транзисторов на примере </a:t>
            </a:r>
            <a:r>
              <a:rPr lang="en-US" altLang="ru-RU" sz="2000" smtClean="0"/>
              <a:t>FLASH-</a:t>
            </a:r>
            <a:r>
              <a:rPr lang="ru-RU" altLang="ru-RU" sz="2000" smtClean="0"/>
              <a:t>памяти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24038"/>
            <a:ext cx="9072562" cy="5846762"/>
          </a:xfrm>
        </p:spPr>
        <p:txBody>
          <a:bodyPr tIns="1323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1500" smtClean="0"/>
              <a:t>На приведенных выше транзисторах строятся элементарные ячейки для флэш-памяти.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1500" smtClean="0"/>
              <a:t>Скорость стирания варьируется от единиц до сотен миллисекунд, скорость записи – десятки-сотни микросекунд.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1500" smtClean="0"/>
              <a:t>Скорость чтения 10-100 наносекунд.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1500" smtClean="0"/>
              <a:t>Срок хранения заряда не вечен, из-за того что изоляция плавающего затвора неидеальна. Срок хранения информации составляет примерно 10 - 20 лет.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altLang="ru-RU" sz="1500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671888"/>
            <a:ext cx="540067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/>
          </p:nvPr>
        </p:nvSpPr>
        <p:spPr>
          <a:xfrm>
            <a:off x="360363" y="368300"/>
            <a:ext cx="9070975" cy="4384675"/>
          </a:xfrm>
        </p:spPr>
        <p:txBody>
          <a:bodyPr tIns="17640" anchor="t"/>
          <a:lstStyle/>
          <a:p>
            <a:pPr marL="342900" indent="-342900" eaLnBrk="1"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000" smtClean="0">
                <a:solidFill>
                  <a:srgbClr val="FFFFFF"/>
                </a:solidFill>
              </a:rPr>
              <a:t>Так же в настоящее время на основе данных транзисторов создаются твердотельные накопители(</a:t>
            </a:r>
            <a:r>
              <a:rPr lang="en-US" altLang="ru-RU" sz="2000" smtClean="0">
                <a:solidFill>
                  <a:srgbClr val="FFFFFF"/>
                </a:solidFill>
              </a:rPr>
              <a:t>SSD)</a:t>
            </a:r>
            <a:r>
              <a:rPr lang="ru-RU" altLang="ru-RU" sz="2000" smtClean="0">
                <a:solidFill>
                  <a:srgbClr val="FFFFFF"/>
                </a:solidFill>
              </a:rPr>
              <a:t>.</a:t>
            </a:r>
          </a:p>
          <a:p>
            <a:pPr marL="342900" indent="-342900" eaLnBrk="1"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000" smtClean="0">
                <a:solidFill>
                  <a:srgbClr val="FFFFFF"/>
                </a:solidFill>
              </a:rPr>
              <a:t>Данный вид накопителей во скорости и габаритам в разы превосходить жесткие диски(</a:t>
            </a:r>
            <a:r>
              <a:rPr lang="en-US" altLang="ru-RU" sz="2000" smtClean="0">
                <a:solidFill>
                  <a:srgbClr val="FFFFFF"/>
                </a:solidFill>
              </a:rPr>
              <a:t>HDD)</a:t>
            </a:r>
            <a:r>
              <a:rPr lang="ru-RU" altLang="ru-RU" sz="2000" smtClean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2087563"/>
            <a:ext cx="4090987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2554288"/>
            <a:ext cx="9070975" cy="1262062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mtClean="0">
                <a:solidFill>
                  <a:srgbClr val="FFFFFF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87338"/>
            <a:ext cx="5327650" cy="960437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altLang="ru-RU" smtClean="0"/>
              <a:t>МДП-транзисторы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24038"/>
            <a:ext cx="9072562" cy="5846762"/>
          </a:xfrm>
        </p:spPr>
        <p:txBody>
          <a:bodyPr tIns="17640"/>
          <a:lstStyle/>
          <a:p>
            <a:pPr marL="431800" indent="-323850" eaLnBrk="1"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altLang="ru-RU" sz="2000" smtClean="0"/>
          </a:p>
          <a:p>
            <a:pPr marL="431800" indent="-323850" eaLnBrk="1"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altLang="ru-RU" sz="2000" smtClean="0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82613" y="2663825"/>
            <a:ext cx="92821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ru-RU" altLang="ru-RU">
                <a:solidFill>
                  <a:srgbClr val="FFFFFF"/>
                </a:solidFill>
              </a:rPr>
              <a:t>Существуют две разновидности МДП-транзисторов:</a:t>
            </a:r>
          </a:p>
          <a:p>
            <a:pPr algn="ctr" eaLnBrk="1"/>
            <a:r>
              <a:rPr lang="ru-RU" altLang="ru-RU">
                <a:solidFill>
                  <a:srgbClr val="FFFFFF"/>
                </a:solidFill>
              </a:rPr>
              <a:t> с индуцированным каналом 						 со встроенным каналом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459163"/>
            <a:ext cx="41433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449638"/>
            <a:ext cx="41243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55638" y="1368425"/>
            <a:ext cx="8993187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0548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76000"/>
              </a:lnSpc>
              <a:spcBef>
                <a:spcPts val="325"/>
              </a:spcBef>
            </a:pPr>
            <a:r>
              <a:rPr lang="ru-RU" altLang="ru-RU" sz="2000">
                <a:solidFill>
                  <a:srgbClr val="FFFFFF"/>
                </a:solidFill>
                <a:latin typeface="Times New Roman" pitchFamily="16" charset="0"/>
              </a:rPr>
              <a:t>Термин «МДП-транзистор» используется </a:t>
            </a:r>
          </a:p>
          <a:p>
            <a:pPr eaLnBrk="1">
              <a:lnSpc>
                <a:spcPct val="95000"/>
              </a:lnSpc>
            </a:pPr>
            <a:r>
              <a:rPr lang="ru-RU" altLang="ru-RU" sz="2000">
                <a:solidFill>
                  <a:srgbClr val="FFFFFF"/>
                </a:solidFill>
                <a:latin typeface="Times New Roman" pitchFamily="16" charset="0"/>
              </a:rPr>
              <a:t>для обозначения полевых транзисторов, в которых управляющий электрод (затвор) отделен от активной области диэлектрической прослойкой (изолятором).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87338"/>
            <a:ext cx="5327650" cy="960437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altLang="ru-RU" smtClean="0"/>
              <a:t>РПЗУ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24038"/>
            <a:ext cx="9072562" cy="5846762"/>
          </a:xfrm>
        </p:spPr>
        <p:txBody>
          <a:bodyPr tIns="17640"/>
          <a:lstStyle/>
          <a:p>
            <a:pPr marL="431800" indent="-323850" eaLnBrk="1"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000" smtClean="0"/>
              <a:t>Постоянное запоминающее устройство (ПЗУ) — энергонезависимая память, используется для хранения массива неизменяемых данных.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000" smtClean="0"/>
              <a:t>РПЗУ — репрограммируемое постоянное запоминающее устройство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altLang="ru-RU" sz="2000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079750"/>
            <a:ext cx="2852738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502025" y="3024188"/>
            <a:ext cx="60467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ru-RU" altLang="ru-RU" sz="2000">
                <a:solidFill>
                  <a:srgbClr val="FFFFFF"/>
                </a:solidFill>
              </a:rPr>
              <a:t>Например, содержимое микросхемы К573РФ1 стиралось при помощи ультрафиолетовой лампы. Для прохождения ультрафиолетовых лучей к кристаллу в корпусе микросхемы было предусмотрено окошко с кварцевым стеклом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55588"/>
            <a:ext cx="5327650" cy="1023937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altLang="ru-RU" sz="3600" smtClean="0"/>
              <a:t>МДП-Транзистор как элемент памяти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392612" cy="4384675"/>
          </a:xfrm>
        </p:spPr>
        <p:txBody>
          <a:bodyPr tIns="13230"/>
          <a:lstStyle/>
          <a:p>
            <a:pPr marL="431800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altLang="ru-RU" sz="1500" smtClean="0"/>
              <a:t>МДП транзистор как прибор, управляемый напряжением и не потребляющим мощности на управление в статическом режиме, идеально подходит для организации элементарной ячейки памяти.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altLang="ru-RU" sz="1500" smtClean="0"/>
              <a:t>Рассмотрим RC — цепочку, состоящую из последовательного соединенных нагрузочного сопротивления RH </a:t>
            </a:r>
            <a:r>
              <a:rPr lang="ru-RU" altLang="ru-RU" sz="1500" smtClean="0">
                <a:cs typeface="Arial" charset="0"/>
              </a:rPr>
              <a:t>≈ 1МОм и полевого транзистора с изолированным затвором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altLang="ru-RU" sz="1500" smtClean="0">
                <a:cs typeface="Arial" charset="0"/>
              </a:rPr>
              <a:t>Если в такой схеме МДП-транзистор открыт, сопротивление его канала составляет десятки или сотни </a:t>
            </a:r>
            <a:r>
              <a:rPr lang="en-US" altLang="ru-RU" sz="1500" smtClean="0">
                <a:cs typeface="Arial" charset="0"/>
              </a:rPr>
              <a:t>O</a:t>
            </a:r>
            <a:r>
              <a:rPr lang="ru-RU" altLang="ru-RU" sz="1500" smtClean="0">
                <a:cs typeface="Arial" charset="0"/>
              </a:rPr>
              <a:t>м, все напряжение питания падает на нагрузочном сопротивлении </a:t>
            </a:r>
            <a:r>
              <a:rPr lang="ru-RU" altLang="ru-RU" sz="1500" i="1" smtClean="0">
                <a:cs typeface="Arial" charset="0"/>
              </a:rPr>
              <a:t>R</a:t>
            </a:r>
            <a:r>
              <a:rPr lang="ru-RU" altLang="ru-RU" sz="1500" smtClean="0">
                <a:cs typeface="Arial" charset="0"/>
              </a:rPr>
              <a:t>Н и выходное напряжение</a:t>
            </a:r>
            <a:r>
              <a:rPr lang="ru-RU" altLang="ru-RU" sz="1500" i="1" smtClean="0">
                <a:cs typeface="Arial" charset="0"/>
              </a:rPr>
              <a:t> U</a:t>
            </a:r>
            <a:r>
              <a:rPr lang="ru-RU" altLang="ru-RU" sz="1500" smtClean="0">
                <a:cs typeface="Arial" charset="0"/>
              </a:rPr>
              <a:t>вых близко к нулю.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altLang="ru-RU" sz="1500" smtClean="0">
                <a:cs typeface="Arial" charset="0"/>
              </a:rPr>
              <a:t>Если МДП-транзистор при таком соединении закрыт, сопротивление между областями истока и стока велико(сопротивление p-n перехода при обратном включении), всё напряжение питания падает на транзисторе и выходное напряжение Uвых близко к напряжению питания Uпит</a:t>
            </a:r>
          </a:p>
          <a:p>
            <a:pPr marL="431800" indent="-323850" eaLnBrk="1">
              <a:lnSpc>
                <a:spcPct val="75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altLang="ru-RU" sz="1400" b="1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727200"/>
            <a:ext cx="48958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144463" y="144463"/>
            <a:ext cx="9864725" cy="7272337"/>
          </a:xfrm>
        </p:spPr>
        <p:txBody>
          <a:bodyPr tIns="13230" anchor="t"/>
          <a:lstStyle/>
          <a:p>
            <a:pPr marL="431800" indent="-323850" algn="l" eaLnBrk="1">
              <a:spcAft>
                <a:spcPts val="1413"/>
              </a:spcAft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altLang="ru-RU" sz="1500" smtClean="0">
                <a:solidFill>
                  <a:srgbClr val="FFFFFF"/>
                </a:solidFill>
              </a:rPr>
              <a:t>На основе системы резистор — Мдп-транзистор легко реализуется элементарная логическая ячейка с двумя значениями: ноль и единица.</a:t>
            </a:r>
          </a:p>
          <a:p>
            <a:pPr marL="431800" indent="-323850" algn="l" eaLnBrk="1">
              <a:spcAft>
                <a:spcPts val="1413"/>
              </a:spcAft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altLang="ru-RU" sz="1500" smtClean="0">
                <a:solidFill>
                  <a:srgbClr val="FFFFFF"/>
                </a:solidFill>
              </a:rPr>
              <a:t>Реализовать такую схему можно несколькими вариантами. В одном из них выбирается Идп-транзистор со встроенным каналом и при напряжении на затворе, равном нулю. После подачи на затвор напряжения VG транзистор закрывается и реализуется условие, показанное на рисунке 2.</a:t>
            </a:r>
          </a:p>
          <a:p>
            <a:pPr marL="431800" indent="-323850" algn="l" eaLnBrk="1">
              <a:spcAft>
                <a:spcPts val="1413"/>
              </a:spcAft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altLang="ru-RU" sz="1500" smtClean="0">
                <a:solidFill>
                  <a:srgbClr val="FFFFFF"/>
                </a:solidFill>
              </a:rPr>
              <a:t>В другом варианте выбирается МДП-транзистор с индукцированным каналом и при напряжении на затворе VG, равном нулю, транзистор закрыт и реализуется случай, приведенный на рисунке 2. При подаче на затвор обедняющего напряжение транзистора открывается и реализуется случай, соответствующий приведенному на рисунке 1.</a:t>
            </a:r>
          </a:p>
          <a:p>
            <a:pPr marL="431800" indent="-323850" algn="l" eaLnBrk="1">
              <a:spcAft>
                <a:spcPts val="1413"/>
              </a:spcAft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altLang="ru-RU" sz="1500" smtClean="0">
              <a:solidFill>
                <a:srgbClr val="FFFFFF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2447925"/>
            <a:ext cx="28194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2592388"/>
            <a:ext cx="31432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647700" y="6408738"/>
            <a:ext cx="24479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4957763" y="3630613"/>
            <a:ext cx="2555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/>
          <a:p>
            <a:r>
              <a:rPr lang="ru-RU" alt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1249363" y="6480175"/>
            <a:ext cx="7667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ru-RU" altLang="ru-RU">
                <a:solidFill>
                  <a:srgbClr val="000000"/>
                </a:solidFill>
              </a:rPr>
              <a:t>Рис.1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6865938" y="6623050"/>
            <a:ext cx="7667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ru-RU" altLang="ru-RU">
                <a:solidFill>
                  <a:srgbClr val="000000"/>
                </a:solidFill>
              </a:rPr>
              <a:t>Рис.2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215900" y="295275"/>
            <a:ext cx="9647238" cy="7119938"/>
          </a:xfrm>
        </p:spPr>
        <p:txBody>
          <a:bodyPr tIns="63000" anchor="t"/>
          <a:lstStyle/>
          <a:p>
            <a:pPr marL="342900" indent="-342900" eaLnBrk="1">
              <a:lnSpc>
                <a:spcPct val="75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altLang="ru-RU" sz="2000" smtClean="0">
                <a:solidFill>
                  <a:srgbClr val="FFFFFF"/>
                </a:solidFill>
              </a:rPr>
              <a:t>Одним из недостатков приведенной элементарной ячейки информации является необходимость подведения на всё время хранения информации напряжения к затворному электроду. При отключении напряжения питания записанная информация теряется. Этого недостатка можно было бы избежать, если в качестве МДП-транзистора использовать такой транзистор, у которого регулируемым образом можно было бы менять пороговое напряжение </a:t>
            </a:r>
            <a:r>
              <a:rPr lang="ru-RU" altLang="ru-RU" sz="2000" i="1" smtClean="0">
                <a:solidFill>
                  <a:srgbClr val="FFFFFF"/>
                </a:solidFill>
              </a:rPr>
              <a:t>V</a:t>
            </a:r>
            <a:r>
              <a:rPr lang="ru-RU" altLang="ru-RU" sz="2000" smtClean="0">
                <a:solidFill>
                  <a:srgbClr val="FFFFFF"/>
                </a:solidFill>
              </a:rPr>
              <a:t>T.</a:t>
            </a:r>
          </a:p>
          <a:p>
            <a:pPr marL="342900" indent="-342900" algn="l" eaLnBrk="1">
              <a:lnSpc>
                <a:spcPct val="75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altLang="ru-RU" sz="2000" smtClean="0">
                <a:solidFill>
                  <a:srgbClr val="FFFFFF"/>
                </a:solidFill>
              </a:rPr>
              <a:t>Величина порогового напряжения </a:t>
            </a:r>
            <a:r>
              <a:rPr lang="ru-RU" altLang="ru-RU" sz="2000" i="1" smtClean="0">
                <a:solidFill>
                  <a:srgbClr val="FFFFFF"/>
                </a:solidFill>
              </a:rPr>
              <a:t>V</a:t>
            </a:r>
            <a:r>
              <a:rPr lang="ru-RU" altLang="ru-RU" sz="2000" smtClean="0">
                <a:solidFill>
                  <a:srgbClr val="FFFFFF"/>
                </a:solidFill>
              </a:rPr>
              <a:t>T определяется уравнением</a:t>
            </a:r>
            <a:r>
              <a:rPr lang="en-US" altLang="ru-RU" sz="2000" smtClean="0">
                <a:solidFill>
                  <a:srgbClr val="FFFFFF"/>
                </a:solidFill>
              </a:rPr>
              <a:t>:</a:t>
            </a:r>
          </a:p>
          <a:p>
            <a:pPr marL="342900" indent="-342900" algn="l" eaLnBrk="1">
              <a:lnSpc>
                <a:spcPct val="75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altLang="ru-RU" sz="2400" smtClean="0">
              <a:solidFill>
                <a:srgbClr val="FFFFFF"/>
              </a:solidFill>
            </a:endParaRPr>
          </a:p>
          <a:p>
            <a:pPr marL="342900" indent="-342900" algn="l" eaLnBrk="1">
              <a:lnSpc>
                <a:spcPct val="75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altLang="ru-RU" sz="2400" smtClean="0">
                <a:solidFill>
                  <a:srgbClr val="FFFFFF"/>
                </a:solidFill>
              </a:rPr>
              <a:t> </a:t>
            </a:r>
          </a:p>
          <a:p>
            <a:pPr marL="342900" indent="-342900" algn="l" eaLnBrk="1">
              <a:lnSpc>
                <a:spcPct val="75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altLang="ru-RU" sz="2400" smtClean="0">
                <a:solidFill>
                  <a:srgbClr val="FFFFFF"/>
                </a:solidFill>
              </a:rPr>
              <a:t> </a:t>
            </a:r>
          </a:p>
          <a:p>
            <a:pPr marL="342900" indent="-342900" algn="l" eaLnBrk="1">
              <a:lnSpc>
                <a:spcPct val="75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altLang="ru-RU" sz="2400" smtClean="0">
              <a:solidFill>
                <a:srgbClr val="FFFFFF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411413"/>
            <a:ext cx="7561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0" y="3348038"/>
            <a:ext cx="101838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ru-RU" altLang="ru-RU">
                <a:solidFill>
                  <a:srgbClr val="FFFFFF"/>
                </a:solidFill>
              </a:rPr>
              <a:t>Тогда при положительном пороговом напряжении VT&gt;0 (n-канальный транзистор) </a:t>
            </a:r>
          </a:p>
          <a:p>
            <a:pPr eaLnBrk="1"/>
            <a:r>
              <a:rPr lang="ru-RU" altLang="ru-RU">
                <a:solidFill>
                  <a:srgbClr val="FFFFFF"/>
                </a:solidFill>
              </a:rPr>
              <a:t>МДП-транзистор закрыт и реализуется случай, соответствующий приведенному на рисунке б.</a:t>
            </a:r>
          </a:p>
          <a:p>
            <a:pPr eaLnBrk="1"/>
            <a:r>
              <a:rPr lang="ru-RU" altLang="ru-RU">
                <a:solidFill>
                  <a:srgbClr val="FFFFFF"/>
                </a:solidFill>
              </a:rPr>
              <a:t>При отрицательном пороговом напряжении VT&lt;0 МДП-транзистор открыт и реализуется </a:t>
            </a:r>
          </a:p>
          <a:p>
            <a:pPr eaLnBrk="1"/>
            <a:r>
              <a:rPr lang="ru-RU" altLang="ru-RU">
                <a:solidFill>
                  <a:srgbClr val="FFFFFF"/>
                </a:solidFill>
              </a:rPr>
              <a:t>Случай, соответствующий приведенному на рисунке а.</a:t>
            </a:r>
          </a:p>
          <a:p>
            <a:pPr eaLnBrk="1"/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500563"/>
            <a:ext cx="2735263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92163" y="4464050"/>
            <a:ext cx="7667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ru-RU" altLang="ru-RU">
                <a:solidFill>
                  <a:srgbClr val="000000"/>
                </a:solidFill>
              </a:rPr>
              <a:t>Рис.а</a:t>
            </a: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4427538"/>
            <a:ext cx="23034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7777163" y="4500563"/>
            <a:ext cx="7699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ru-RU" altLang="ru-RU">
                <a:solidFill>
                  <a:srgbClr val="000000"/>
                </a:solidFill>
              </a:rPr>
              <a:t>Рис.б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/>
          </p:nvPr>
        </p:nvSpPr>
        <p:spPr>
          <a:xfrm>
            <a:off x="503238" y="576263"/>
            <a:ext cx="9070975" cy="4384675"/>
          </a:xfrm>
        </p:spPr>
        <p:txBody>
          <a:bodyPr tIns="28224" anchor="t"/>
          <a:lstStyle/>
          <a:p>
            <a:pPr marL="431800" indent="-323850" algn="l" eaLnBrk="1">
              <a:spcAft>
                <a:spcPts val="1413"/>
              </a:spcAft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3200" smtClean="0">
                <a:solidFill>
                  <a:srgbClr val="FFFFFF"/>
                </a:solidFill>
              </a:rPr>
              <a:t>Таким образом два полевых транзистора, соединенных последовательно, позволяют реализовать элементарную ячейку памяти.</a:t>
            </a:r>
          </a:p>
          <a:p>
            <a:pPr marL="431800" indent="-323850" algn="l" eaLnBrk="1">
              <a:spcAft>
                <a:spcPts val="1413"/>
              </a:spcAft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altLang="ru-RU" sz="3200" smtClean="0">
              <a:solidFill>
                <a:srgbClr val="FFFFFF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303463"/>
            <a:ext cx="2524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576263"/>
            <a:ext cx="8153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body"/>
          </p:nvPr>
        </p:nvSpPr>
        <p:spPr>
          <a:xfrm>
            <a:off x="242888" y="2009775"/>
            <a:ext cx="8540750" cy="3894138"/>
          </a:xfrm>
        </p:spPr>
        <p:txBody>
          <a:bodyPr lIns="90000" tIns="46800" rIns="90000" bIns="46800" anchor="t"/>
          <a:lstStyle/>
          <a:p>
            <a:pPr marL="431800" indent="-323850" algn="l" eaLnBrk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000" smtClean="0">
                <a:solidFill>
                  <a:srgbClr val="FFFFFF"/>
                </a:solidFill>
              </a:rPr>
              <a:t>Как видно из этого уравнения, для изменения величины порогового напряжения </a:t>
            </a:r>
            <a:r>
              <a:rPr lang="ru-RU" altLang="ru-RU" sz="2000" i="1" smtClean="0">
                <a:solidFill>
                  <a:srgbClr val="FFFFFF"/>
                </a:solidFill>
              </a:rPr>
              <a:t>V</a:t>
            </a:r>
            <a:r>
              <a:rPr lang="ru-RU" altLang="ru-RU" sz="2000" smtClean="0">
                <a:solidFill>
                  <a:srgbClr val="FFFFFF"/>
                </a:solidFill>
              </a:rPr>
              <a:t>T необходимо:</a:t>
            </a:r>
          </a:p>
          <a:p>
            <a:pPr marL="431800" indent="-323850" algn="l" eaLnBrk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000" smtClean="0">
                <a:solidFill>
                  <a:srgbClr val="FFFFFF"/>
                </a:solidFill>
              </a:rPr>
              <a:t>а) изменить легирование подложки;</a:t>
            </a:r>
          </a:p>
          <a:p>
            <a:pPr marL="431800" indent="-323850" algn="l" eaLnBrk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000" smtClean="0">
                <a:solidFill>
                  <a:srgbClr val="FFFFFF"/>
                </a:solidFill>
              </a:rPr>
              <a:t>б) изменить плотность поверхностных состояний </a:t>
            </a:r>
            <a:r>
              <a:rPr lang="en-US" altLang="ru-RU" sz="2000" i="1" smtClean="0">
                <a:solidFill>
                  <a:srgbClr val="FFFFFF"/>
                </a:solidFill>
              </a:rPr>
              <a:t>N</a:t>
            </a:r>
            <a:r>
              <a:rPr lang="en-US" altLang="ru-RU" sz="2000" smtClean="0">
                <a:solidFill>
                  <a:srgbClr val="FFFFFF"/>
                </a:solidFill>
              </a:rPr>
              <a:t>ss</a:t>
            </a:r>
            <a:r>
              <a:rPr lang="ru-RU" altLang="ru-RU" sz="2000" smtClean="0">
                <a:solidFill>
                  <a:srgbClr val="FFFFFF"/>
                </a:solidFill>
              </a:rPr>
              <a:t>;</a:t>
            </a:r>
          </a:p>
          <a:p>
            <a:pPr marL="431800" indent="-323850" algn="l" eaLnBrk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000" smtClean="0">
                <a:solidFill>
                  <a:srgbClr val="FFFFFF"/>
                </a:solidFill>
              </a:rPr>
              <a:t>в) изменить встроенный в диэлектрик заряд </a:t>
            </a:r>
            <a:r>
              <a:rPr lang="ru-RU" altLang="ru-RU" sz="2000" i="1" smtClean="0">
                <a:solidFill>
                  <a:srgbClr val="FFFFFF"/>
                </a:solidFill>
              </a:rPr>
              <a:t>Q</a:t>
            </a:r>
            <a:r>
              <a:rPr lang="ru-RU" altLang="ru-RU" sz="2000" smtClean="0">
                <a:solidFill>
                  <a:srgbClr val="FFFFFF"/>
                </a:solidFill>
              </a:rPr>
              <a:t>ох;</a:t>
            </a:r>
          </a:p>
          <a:p>
            <a:pPr marL="431800" indent="-323850" algn="l" eaLnBrk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000" smtClean="0">
                <a:solidFill>
                  <a:srgbClr val="FFFFFF"/>
                </a:solidFill>
              </a:rPr>
              <a:t>г) изменить напряжение смещения канал‑подложка </a:t>
            </a:r>
            <a:r>
              <a:rPr lang="ru-RU" altLang="ru-RU" sz="2000" i="1" smtClean="0">
                <a:solidFill>
                  <a:srgbClr val="FFFFFF"/>
                </a:solidFill>
              </a:rPr>
              <a:t>V</a:t>
            </a:r>
            <a:r>
              <a:rPr lang="ru-RU" altLang="ru-RU" sz="2000" smtClean="0">
                <a:solidFill>
                  <a:srgbClr val="FFFFFF"/>
                </a:solidFill>
              </a:rPr>
              <a:t>SS. </a:t>
            </a:r>
          </a:p>
          <a:p>
            <a:pPr marL="431800" indent="-323850" algn="l" eaLnBrk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ru-RU" sz="2000" smtClean="0">
                <a:solidFill>
                  <a:srgbClr val="FFFFFF"/>
                </a:solidFill>
              </a:rPr>
              <a:t>  </a:t>
            </a:r>
            <a:r>
              <a:rPr lang="ru-RU" altLang="ru-RU" sz="2000" smtClean="0">
                <a:solidFill>
                  <a:srgbClr val="FFFFFF"/>
                </a:solidFill>
              </a:rPr>
              <a:t>Поскольку информацию в ячейку необходимо перезаписывать многократно, случаи а) и б) для этого оказываются непригодными. Случай г) не подходит вследствие того, что при отключении напряжения информация не сохраняется. </a:t>
            </a:r>
          </a:p>
          <a:p>
            <a:pPr marL="431800" indent="-323850" algn="l" eaLnBrk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000" smtClean="0">
                <a:solidFill>
                  <a:srgbClr val="FFFFFF"/>
                </a:solidFill>
              </a:rPr>
              <a:t> Таким образом, для реализации энергонезависимого РПЗУ необходим МДП‑транзистор, в котором обратимым образом было бы возможно изменять пороговое напряжение </a:t>
            </a:r>
            <a:r>
              <a:rPr lang="ru-RU" altLang="ru-RU" sz="2000" i="1" smtClean="0">
                <a:solidFill>
                  <a:srgbClr val="FFFFFF"/>
                </a:solidFill>
              </a:rPr>
              <a:t>V</a:t>
            </a:r>
            <a:r>
              <a:rPr lang="ru-RU" altLang="ru-RU" sz="2000" smtClean="0">
                <a:solidFill>
                  <a:srgbClr val="FFFFFF"/>
                </a:solidFill>
              </a:rPr>
              <a:t>T за счет изменения встроенного в диэлектрик заряда </a:t>
            </a:r>
            <a:r>
              <a:rPr lang="ru-RU" altLang="ru-RU" sz="2000" i="1" smtClean="0">
                <a:solidFill>
                  <a:srgbClr val="FFFFFF"/>
                </a:solidFill>
              </a:rPr>
              <a:t>Q</a:t>
            </a:r>
            <a:r>
              <a:rPr lang="ru-RU" altLang="ru-RU" sz="2000" smtClean="0">
                <a:solidFill>
                  <a:srgbClr val="FFFFFF"/>
                </a:solidFill>
              </a:rPr>
              <a:t>ох.</a:t>
            </a:r>
          </a:p>
          <a:p>
            <a:pPr marL="431800" indent="-323850" algn="l" eaLnBrk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sz="1800" b="1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0"/>
            <a:ext cx="5327650" cy="1536700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altLang="ru-RU" sz="3600" smtClean="0"/>
              <a:t>ДВА ВАРИАНТА РЕАЛИЗАЦИИ ЭЛЕМЕНТА ПАМЯТИ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160588"/>
            <a:ext cx="9070975" cy="4384675"/>
          </a:xfrm>
        </p:spPr>
        <p:txBody>
          <a:bodyPr tIns="9450"/>
          <a:lstStyle/>
          <a:p>
            <a:pPr marL="431800" indent="-323850" eaLnBrk="1">
              <a:lnSpc>
                <a:spcPct val="9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15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РПЗУ на основе полевых транзисторов со структурой металл — нитрид — окисел — полупроводник (МНОП ПТ)</a:t>
            </a:r>
          </a:p>
          <a:p>
            <a:pPr marL="431800" indent="-323850" eaLnBrk="1">
              <a:lnSpc>
                <a:spcPct val="9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1500" smtClean="0">
                <a:latin typeface="Times New Roman" pitchFamily="16" charset="0"/>
                <a:cs typeface="Arial" charset="0"/>
              </a:rPr>
              <a:t>В МНОП транзисторе в качестве подзатворного диэлектрика используют двухслойное покрытие.</a:t>
            </a:r>
          </a:p>
          <a:p>
            <a:pPr marL="431800" indent="-323850" eaLnBrk="1">
              <a:lnSpc>
                <a:spcPct val="95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1500" smtClean="0">
                <a:latin typeface="Times New Roman" pitchFamily="16" charset="0"/>
                <a:cs typeface="Arial" charset="0"/>
              </a:rPr>
              <a:t>Первый слой – двуокись кремния, толщина порядка 50 </a:t>
            </a:r>
            <a:r>
              <a:rPr lang="en-US" altLang="ru-RU" sz="1500" smtClean="0">
                <a:latin typeface="Times New Roman" pitchFamily="16" charset="0"/>
                <a:cs typeface="Arial" charset="0"/>
              </a:rPr>
              <a:t>Å</a:t>
            </a:r>
            <a:r>
              <a:rPr lang="ru-RU" altLang="ru-RU" sz="1500" smtClean="0">
                <a:latin typeface="Times New Roman" pitchFamily="16" charset="0"/>
                <a:cs typeface="Arial" charset="0"/>
              </a:rPr>
              <a:t>.</a:t>
            </a:r>
          </a:p>
          <a:p>
            <a:pPr marL="431800" indent="-323850" eaLnBrk="1">
              <a:lnSpc>
                <a:spcPct val="95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1500" smtClean="0">
                <a:latin typeface="Times New Roman" pitchFamily="16" charset="0"/>
                <a:cs typeface="Arial" charset="0"/>
              </a:rPr>
              <a:t>Второй слой – толстый слой нитрида кремния(1000 </a:t>
            </a:r>
            <a:r>
              <a:rPr lang="en-US" altLang="ru-RU" sz="1500" smtClean="0">
                <a:latin typeface="Times New Roman" pitchFamily="16" charset="0"/>
                <a:cs typeface="Arial" charset="0"/>
              </a:rPr>
              <a:t>Å</a:t>
            </a:r>
            <a:r>
              <a:rPr lang="ru-RU" altLang="ru-RU" sz="1500" smtClean="0">
                <a:latin typeface="Times New Roman" pitchFamily="16" charset="0"/>
                <a:cs typeface="Arial" charset="0"/>
              </a:rPr>
              <a:t>), который имеет ловушки в запрещенной зоне. в качестве подзатворного диэлектрика используется двухслойное покрытие.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70"/>
          <a:stretch>
            <a:fillRect/>
          </a:stretch>
        </p:blipFill>
        <p:spPr bwMode="auto">
          <a:xfrm>
            <a:off x="250825" y="4103688"/>
            <a:ext cx="424815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232025" y="1655763"/>
            <a:ext cx="4679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1752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ru-RU" altLang="ru-RU" sz="3600">
                <a:solidFill>
                  <a:srgbClr val="000000"/>
                </a:solidFill>
              </a:rPr>
              <a:t>МНОП-ТРАНЗИСТОР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4498975" y="4032250"/>
            <a:ext cx="52212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823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ru-RU" altLang="ru-RU" sz="1500">
                <a:solidFill>
                  <a:srgbClr val="FFFFFF"/>
                </a:solidFill>
              </a:rPr>
              <a:t>Недостатки:</a:t>
            </a:r>
          </a:p>
          <a:p>
            <a:pPr eaLnBrk="1"/>
            <a:r>
              <a:rPr lang="ru-RU" altLang="ru-RU" sz="1500">
                <a:solidFill>
                  <a:srgbClr val="FFFFFF"/>
                </a:solidFill>
              </a:rPr>
              <a:t>1) Высокие значения напряжения записи/стирания</a:t>
            </a:r>
          </a:p>
          <a:p>
            <a:pPr eaLnBrk="1"/>
            <a:r>
              <a:rPr lang="ru-RU" altLang="ru-RU" sz="1500">
                <a:solidFill>
                  <a:srgbClr val="FFFFFF"/>
                </a:solidFill>
              </a:rPr>
              <a:t>2)Число циклов в перезаписи </a:t>
            </a:r>
            <a:r>
              <a:rPr lang="ru-RU" altLang="ru-RU" sz="1500">
                <a:solidFill>
                  <a:srgbClr val="FFFFFF"/>
                </a:solidFill>
                <a:ea typeface="Droid Sans Fallback" charset="0"/>
                <a:cs typeface="Arial" charset="0"/>
              </a:rPr>
              <a:t>≤ 10^6</a:t>
            </a:r>
          </a:p>
          <a:p>
            <a:pPr eaLnBrk="1"/>
            <a:r>
              <a:rPr lang="ru-RU" altLang="ru-RU" sz="1500">
                <a:solidFill>
                  <a:srgbClr val="FFFFFF"/>
                </a:solidFill>
                <a:ea typeface="Droid Sans Fallback" charset="0"/>
                <a:cs typeface="Arial" charset="0"/>
              </a:rPr>
              <a:t>3)Пространственная неоднородность записи, заряда по </a:t>
            </a:r>
          </a:p>
          <a:p>
            <a:pPr eaLnBrk="1"/>
            <a:r>
              <a:rPr lang="ru-RU" altLang="ru-RU" sz="1500">
                <a:solidFill>
                  <a:srgbClr val="FFFFFF"/>
                </a:solidFill>
                <a:ea typeface="Droid Sans Fallback" charset="0"/>
                <a:cs typeface="Arial" charset="0"/>
              </a:rPr>
              <a:t>площади затвора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814</Words>
  <Application>Microsoft Office PowerPoint</Application>
  <PresentationFormat>Произвольный</PresentationFormat>
  <Paragraphs>78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Microsoft YaHei</vt:lpstr>
      <vt:lpstr>Times New Roman</vt:lpstr>
      <vt:lpstr>Droid Sans Fallback</vt:lpstr>
      <vt:lpstr>Arial Unicode MS</vt:lpstr>
      <vt:lpstr>Wingdings</vt:lpstr>
      <vt:lpstr>Тема Office</vt:lpstr>
      <vt:lpstr>1_Тема Office</vt:lpstr>
      <vt:lpstr>Презентация PowerPoint</vt:lpstr>
      <vt:lpstr>МДП-транзисторы</vt:lpstr>
      <vt:lpstr>РПЗУ</vt:lpstr>
      <vt:lpstr>МДП-Транзистор как элемент памяти</vt:lpstr>
      <vt:lpstr>Презентация PowerPoint</vt:lpstr>
      <vt:lpstr>Презентация PowerPoint</vt:lpstr>
      <vt:lpstr>Презентация PowerPoint</vt:lpstr>
      <vt:lpstr>Презентация PowerPoint</vt:lpstr>
      <vt:lpstr>ДВА ВАРИАНТА РЕАЛИЗАЦИИ ЭЛЕМЕНТА ПАМЯТИ</vt:lpstr>
      <vt:lpstr>МОП-Транзистор с плавающим затвором</vt:lpstr>
      <vt:lpstr>Полупроводниковое запоминающее устройство на сонове МДП-транзисторов на примере FLASH-памяти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artamonov</dc:creator>
  <cp:lastModifiedBy>artamonov</cp:lastModifiedBy>
  <cp:revision>7</cp:revision>
  <cp:lastPrinted>1601-01-01T00:00:00Z</cp:lastPrinted>
  <dcterms:created xsi:type="dcterms:W3CDTF">2015-12-24T21:33:50Z</dcterms:created>
  <dcterms:modified xsi:type="dcterms:W3CDTF">2019-03-11T08:57:54Z</dcterms:modified>
</cp:coreProperties>
</file>