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ms-office.activeX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20"/>
  </p:notesMasterIdLst>
  <p:sldIdLst>
    <p:sldId id="256" r:id="rId2"/>
    <p:sldId id="283" r:id="rId3"/>
    <p:sldId id="284" r:id="rId4"/>
    <p:sldId id="285" r:id="rId5"/>
    <p:sldId id="297" r:id="rId6"/>
    <p:sldId id="257" r:id="rId7"/>
    <p:sldId id="263" r:id="rId8"/>
    <p:sldId id="266" r:id="rId9"/>
    <p:sldId id="298" r:id="rId10"/>
    <p:sldId id="289" r:id="rId11"/>
    <p:sldId id="286" r:id="rId12"/>
    <p:sldId id="287" r:id="rId13"/>
    <p:sldId id="291" r:id="rId14"/>
    <p:sldId id="295" r:id="rId15"/>
    <p:sldId id="294" r:id="rId16"/>
    <p:sldId id="292" r:id="rId17"/>
    <p:sldId id="293" r:id="rId18"/>
    <p:sldId id="296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81" autoAdjust="0"/>
    <p:restoredTop sz="98925" autoAdjust="0"/>
  </p:normalViewPr>
  <p:slideViewPr>
    <p:cSldViewPr>
      <p:cViewPr>
        <p:scale>
          <a:sx n="75" d="100"/>
          <a:sy n="75" d="100"/>
        </p:scale>
        <p:origin x="-1050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0" y="305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A750220-829F-4FA7-9701-D26788CBC452}" type="datetimeFigureOut">
              <a:rPr lang="ru-RU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581A83-04DE-4C2C-B792-5E925BF2B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581A83-04DE-4C2C-B792-5E925BF2BD8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112DE740-DD04-4D21-A429-2816E4941B44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5590C16-CD8A-4A0C-B9AF-3E9834A3E7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7E613-2CA3-498C-A33E-E60DF95B6AA4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B3AFC-3B5C-4ABA-8C4A-7739471982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BC5D4B-FE64-4FDB-BB7D-051A179A3F64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0FCC8-C22B-4717-A7D4-C02DCDC185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507524-0A04-4588-AA7A-DDB641BD107C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D2821-61CF-4C49-B4D1-8877120D9D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1BFEAB-94F4-49F8-A268-AADDA4822BC5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8B7C15-0B24-4771-91AD-FD388D50B3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482C8D-38FA-41E4-B7E0-CAB2E079E256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75CF5-03D2-4321-AA21-C1B559B1AF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7CFCEEEE-9F98-48C1-802E-2F97E7399056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B85E573-D7B2-46DD-B625-1C652D46B4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C5E603CC-F1BB-41F2-88EF-FC4CD0170E87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E267E0DA-A0FC-4301-95DF-CDD81928DA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CDEC7D-D1A1-4015-A111-07AAAD635B2D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BC79E-BEEE-4885-AD3C-32E59C01EC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01B549-71F4-4027-8B2E-DE9BF554BEAD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84156-547E-4B62-AA12-C1DA8DFF1E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A3F953-34F0-44BC-9E0A-2246B6C3630A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E8A4B1-1013-495B-9AC7-BE311B94AD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7CFCD86B-511F-4CC2-8A8E-DB0FC5675454}" type="datetimeFigureOut">
              <a:rPr lang="ru-RU" smtClean="0"/>
              <a:pPr>
                <a:defRPr/>
              </a:pPr>
              <a:t>13.12.2016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0C71DF8-D8E7-404A-95D1-AD3AC3294E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ransition spd="slow">
    <p:fade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white">
          <a:xfrm>
            <a:off x="1331640" y="1412776"/>
            <a:ext cx="6357950" cy="96506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 smtClean="0">
                <a:latin typeface="+mn-lt"/>
              </a:rPr>
              <a:t>МДП РПЗУ</a:t>
            </a:r>
            <a:endParaRPr lang="ru-RU" dirty="0">
              <a:latin typeface="+mn-lt"/>
            </a:endParaRPr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29075" y="4221088"/>
            <a:ext cx="5114925" cy="1872208"/>
          </a:xfrm>
        </p:spPr>
        <p:txBody>
          <a:bodyPr>
            <a:normAutofit/>
          </a:bodyPr>
          <a:lstStyle/>
          <a:p>
            <a:pPr algn="r" eaLnBrk="1" hangingPunct="1"/>
            <a:r>
              <a:rPr lang="ru-RU" dirty="0" smtClean="0">
                <a:solidFill>
                  <a:schemeClr val="tx1"/>
                </a:solidFill>
              </a:rPr>
              <a:t>Работу выполнили:</a:t>
            </a:r>
          </a:p>
          <a:p>
            <a:pPr algn="r" eaLnBrk="1" hangingPunct="1"/>
            <a:r>
              <a:rPr lang="ru-RU" dirty="0" smtClean="0">
                <a:solidFill>
                  <a:schemeClr val="tx1"/>
                </a:solidFill>
              </a:rPr>
              <a:t>студенты ФТИ группы 21317</a:t>
            </a:r>
          </a:p>
          <a:p>
            <a:pPr algn="r" eaLnBrk="1" hangingPunct="1"/>
            <a:r>
              <a:rPr lang="ru-RU" dirty="0" smtClean="0">
                <a:solidFill>
                  <a:schemeClr val="tx1"/>
                </a:solidFill>
              </a:rPr>
              <a:t>Алфёрова Арина</a:t>
            </a:r>
          </a:p>
          <a:p>
            <a:pPr algn="r" eaLnBrk="1" hangingPunct="1"/>
            <a:r>
              <a:rPr lang="ru-RU" dirty="0" smtClean="0">
                <a:solidFill>
                  <a:schemeClr val="tx1"/>
                </a:solidFill>
              </a:rPr>
              <a:t>Серов Михаил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43251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Время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хранения информации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МНОП-транзисторе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обусловлено термической эмиссией с глубоких ловушек и составляет порядка 10 лет в нормальных условиях. Основными факторами, влияющими на запись и хранение заряда, являются электрическое поле, температура и радиация. Количество электрических циклов "запись-стирание" обычно не менее 10</a:t>
            </a:r>
            <a:r>
              <a:rPr lang="ru-RU" sz="18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Стирание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информации (возврат структуры в исходное состояние) может осуществляться: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ультрафиолетовым излучением с энергией квантов более 5.1 эВ (ширина запрещенной зоны нитрида кремния) через кварцевое окно;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подачей на структуру импульса напряжения, противоположного по знаку записывающему.</a:t>
            </a:r>
            <a:endParaRPr lang="ru-RU" sz="1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+mn-lt"/>
              </a:rPr>
              <a:t>МОП-транзистор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с плавающим затвором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900" dirty="0" smtClean="0"/>
              <a:t>    Полевой транзистор с плавающим затвором по принципу работы похож на </a:t>
            </a:r>
            <a:r>
              <a:rPr lang="ru-RU" sz="1900" dirty="0" err="1" smtClean="0"/>
              <a:t>МНОП-транзистор</a:t>
            </a:r>
            <a:r>
              <a:rPr lang="ru-RU" sz="1900" dirty="0" smtClean="0"/>
              <a:t>. Только в транзисторах с плавающим затвором инжектированный заряд хранится на плавающем затворе, находящемся между первым и вторым </a:t>
            </a:r>
            <a:r>
              <a:rPr lang="ru-RU" sz="1900" dirty="0" err="1" smtClean="0"/>
              <a:t>подзатворными</a:t>
            </a:r>
            <a:r>
              <a:rPr lang="ru-RU" sz="1900" dirty="0" smtClean="0"/>
              <a:t> диэлектрическими слоями. В качестве материала для плавающего затвора используется поликристаллический кремний, легированный фосфором. </a:t>
            </a:r>
            <a:endParaRPr lang="ru-RU" sz="1900" dirty="0"/>
          </a:p>
        </p:txBody>
      </p:sp>
      <p:pic>
        <p:nvPicPr>
          <p:cNvPr id="4" name="Рисунок 3" descr="Безымянны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3429000"/>
            <a:ext cx="4438702" cy="252028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Безымянны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620688"/>
            <a:ext cx="4716016" cy="3744416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48680"/>
            <a:ext cx="4716016" cy="6309320"/>
          </a:xfrm>
        </p:spPr>
        <p:txBody>
          <a:bodyPr>
            <a:norm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Физические процессы в МОП ПТ </a:t>
            </a:r>
            <a:br>
              <a:rPr lang="ru-RU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 плавающим затвором:</a:t>
            </a:r>
          </a:p>
          <a:p>
            <a:pPr marL="342900" indent="-342900" fontAlgn="auto">
              <a:lnSpc>
                <a:spcPct val="11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На рисунке </a:t>
            </a:r>
            <a:r>
              <a:rPr lang="ru-RU" sz="19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приведена зонная диаграмма такого транзистора. </a:t>
            </a:r>
          </a:p>
          <a:p>
            <a:pPr marL="342900" indent="-342900" fontAlgn="auto">
              <a:lnSpc>
                <a:spcPct val="11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Рисунок </a:t>
            </a:r>
            <a:r>
              <a:rPr lang="ru-RU" sz="19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поясняет механизм записи информационного заряда путем туннельной инжекции из полупроводника на плавающий затвор. </a:t>
            </a:r>
          </a:p>
          <a:p>
            <a:pPr marL="342900" indent="-342900" fontAlgn="auto">
              <a:lnSpc>
                <a:spcPct val="11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На рисунке </a:t>
            </a:r>
            <a:r>
              <a:rPr lang="ru-RU" sz="19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приведена зонная диаграмма МОП ПТ с плавающим затвором после записи заряда и снятия напряжения с затвора. Возможно частичное растекание наполненного информационного заряда из-за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туннелирования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электронов с плавающего затвора обратно в полупроводник.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04048" y="4365104"/>
            <a:ext cx="4139952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) напряжение на затворе 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900" baseline="-25000" dirty="0">
                <a:latin typeface="Times New Roman" pitchFamily="18" charset="0"/>
                <a:cs typeface="Times New Roman" pitchFamily="18" charset="0"/>
              </a:rPr>
              <a:t>GS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равно нулю, плавающий затвор не заряжен; </a:t>
            </a:r>
          </a:p>
          <a:p>
            <a:pPr>
              <a:defRPr/>
            </a:pP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) процесс записи информационного заряда импульсом напряжения +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900" baseline="-25000" dirty="0">
                <a:latin typeface="Times New Roman" pitchFamily="18" charset="0"/>
                <a:cs typeface="Times New Roman" pitchFamily="18" charset="0"/>
              </a:rPr>
              <a:t>GS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) МОП ПТ при нулевом напряжении на затворе в режиме хранения информационного заряда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124744"/>
            <a:ext cx="3133725" cy="8731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/>
          </a:bodyPr>
          <a:lstStyle/>
          <a:p>
            <a:r>
              <a:rPr lang="ru-RU" sz="1900" dirty="0" smtClean="0"/>
              <a:t>    Определяющие характер накопления инжектированного заряда на плавающем затворе полевого транзистора. Величина заряда </a:t>
            </a:r>
            <a:r>
              <a:rPr lang="ru-RU" sz="1900" dirty="0" err="1" smtClean="0"/>
              <a:t>Qox</a:t>
            </a:r>
            <a:r>
              <a:rPr lang="ru-RU" sz="1900" dirty="0" smtClean="0"/>
              <a:t>(</a:t>
            </a:r>
            <a:r>
              <a:rPr lang="ru-RU" sz="1900" dirty="0" err="1" smtClean="0"/>
              <a:t>τ</a:t>
            </a:r>
            <a:r>
              <a:rPr lang="ru-RU" sz="1900" dirty="0" smtClean="0"/>
              <a:t>) равна:</a:t>
            </a:r>
          </a:p>
          <a:p>
            <a:endParaRPr lang="ru-RU" sz="1900" dirty="0" smtClean="0"/>
          </a:p>
          <a:p>
            <a:endParaRPr lang="ru-RU" sz="1900" dirty="0" smtClean="0"/>
          </a:p>
          <a:p>
            <a:r>
              <a:rPr lang="ru-RU" sz="1900" dirty="0" smtClean="0"/>
              <a:t>    Величина туннельного тока I(</a:t>
            </a:r>
            <a:r>
              <a:rPr lang="ru-RU" sz="1900" dirty="0" err="1" smtClean="0"/>
              <a:t>t</a:t>
            </a:r>
            <a:r>
              <a:rPr lang="ru-RU" sz="1900" dirty="0" smtClean="0"/>
              <a:t>) описывается соотношением: </a:t>
            </a:r>
          </a:p>
          <a:p>
            <a:endParaRPr lang="ru-RU" sz="1900" dirty="0" smtClean="0"/>
          </a:p>
          <a:p>
            <a:endParaRPr lang="ru-RU" sz="1900" dirty="0" smtClean="0"/>
          </a:p>
          <a:p>
            <a:endParaRPr lang="ru-RU" sz="1900" dirty="0" smtClean="0"/>
          </a:p>
          <a:p>
            <a:r>
              <a:rPr lang="ru-RU" sz="1900" dirty="0" smtClean="0"/>
              <a:t>Накапливаемый на плавающем затворе инжектированный заряд Q(</a:t>
            </a:r>
            <a:r>
              <a:rPr lang="ru-RU" sz="1900" dirty="0" err="1" smtClean="0"/>
              <a:t>τ</a:t>
            </a:r>
            <a:r>
              <a:rPr lang="ru-RU" sz="1900" dirty="0" smtClean="0"/>
              <a:t>) будет вызывать уменьшение напряженности электрического поля </a:t>
            </a:r>
            <a:r>
              <a:rPr lang="ru-RU" sz="1900" dirty="0" err="1" smtClean="0"/>
              <a:t>Еоx</a:t>
            </a:r>
            <a:r>
              <a:rPr lang="ru-RU" sz="1900" dirty="0" smtClean="0"/>
              <a:t> в первом диэлектрике. </a:t>
            </a:r>
          </a:p>
          <a:p>
            <a:pPr>
              <a:buNone/>
            </a:pPr>
            <a:r>
              <a:rPr lang="ru-RU" sz="1900" dirty="0" smtClean="0"/>
              <a:t>    Величина электрического поля </a:t>
            </a:r>
            <a:r>
              <a:rPr lang="ru-RU" sz="1900" dirty="0" err="1" smtClean="0"/>
              <a:t>Еох</a:t>
            </a:r>
            <a:r>
              <a:rPr lang="ru-RU" sz="1900" dirty="0" smtClean="0"/>
              <a:t>,</a:t>
            </a:r>
          </a:p>
          <a:p>
            <a:pPr>
              <a:buNone/>
            </a:pPr>
            <a:r>
              <a:rPr lang="ru-RU" sz="1900" dirty="0" smtClean="0"/>
              <a:t>    обуславливающая </a:t>
            </a:r>
            <a:r>
              <a:rPr lang="ru-RU" sz="1900" dirty="0" err="1" smtClean="0"/>
              <a:t>туннелирование</a:t>
            </a:r>
            <a:r>
              <a:rPr lang="ru-RU" sz="1900" dirty="0" smtClean="0"/>
              <a:t>:  </a:t>
            </a:r>
          </a:p>
          <a:p>
            <a:r>
              <a:rPr lang="ru-RU" sz="1900" dirty="0" smtClean="0"/>
              <a:t>Из данных уравнений следует, что при малых временах </a:t>
            </a:r>
            <a:r>
              <a:rPr lang="ru-RU" sz="1900" dirty="0" err="1" smtClean="0"/>
              <a:t>τ </a:t>
            </a:r>
            <a:r>
              <a:rPr lang="ru-RU" sz="1900" dirty="0" smtClean="0"/>
              <a:t>наполненный заряд Q(</a:t>
            </a:r>
            <a:r>
              <a:rPr lang="ru-RU" sz="1900" dirty="0" err="1" smtClean="0"/>
              <a:t>τ</a:t>
            </a:r>
            <a:r>
              <a:rPr lang="ru-RU" sz="1900" dirty="0" smtClean="0"/>
              <a:t>) мал и линейно возрастает со временем </a:t>
            </a:r>
            <a:r>
              <a:rPr lang="ru-RU" sz="1900" dirty="0" err="1" smtClean="0"/>
              <a:t>τ</a:t>
            </a:r>
            <a:r>
              <a:rPr lang="ru-RU" sz="1900" dirty="0" smtClean="0"/>
              <a:t>, поскольку поле в окисле </a:t>
            </a:r>
            <a:r>
              <a:rPr lang="ru-RU" sz="1900" dirty="0" err="1" smtClean="0"/>
              <a:t>Еох</a:t>
            </a:r>
            <a:r>
              <a:rPr lang="ru-RU" sz="1900" dirty="0" smtClean="0"/>
              <a:t> и туннельный ток I(</a:t>
            </a:r>
            <a:r>
              <a:rPr lang="ru-RU" sz="1900" dirty="0" err="1" smtClean="0"/>
              <a:t>t</a:t>
            </a:r>
            <a:r>
              <a:rPr lang="ru-RU" sz="1900" dirty="0" smtClean="0"/>
              <a:t>) постоянны. При больших временах </a:t>
            </a:r>
            <a:r>
              <a:rPr lang="ru-RU" sz="1900" smtClean="0"/>
              <a:t>наступает </a:t>
            </a:r>
            <a:r>
              <a:rPr lang="ru-RU" sz="1900" smtClean="0"/>
              <a:t>насыщение </a:t>
            </a:r>
            <a:r>
              <a:rPr lang="ru-RU" sz="1900" dirty="0" smtClean="0"/>
              <a:t>наполнения инжектированного заряда Q(</a:t>
            </a:r>
            <a:r>
              <a:rPr lang="ru-RU" sz="1900" dirty="0" err="1" smtClean="0"/>
              <a:t>τ</a:t>
            </a:r>
            <a:r>
              <a:rPr lang="ru-RU" sz="1900" dirty="0" smtClean="0"/>
              <a:t>). Соотношения позволяют на основе расчета выбрать наиболее оптимальные режимы записи и стирания информационного заряда.                                                  </a:t>
            </a:r>
          </a:p>
          <a:p>
            <a:pPr>
              <a:buNone/>
            </a:pPr>
            <a:r>
              <a:rPr lang="ru-RU" sz="1900" dirty="0" smtClean="0"/>
              <a:t>          </a:t>
            </a:r>
            <a:endParaRPr lang="ru-RU" sz="1900" dirty="0"/>
          </a:p>
        </p:txBody>
      </p:sp>
      <p:sp>
        <p:nvSpPr>
          <p:cNvPr id="5" name="TextBox 4"/>
          <p:cNvSpPr txBox="1"/>
          <p:nvPr/>
        </p:nvSpPr>
        <p:spPr>
          <a:xfrm>
            <a:off x="3563889" y="1268760"/>
            <a:ext cx="5580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</a:rPr>
              <a:t>где I(</a:t>
            </a:r>
            <a:r>
              <a:rPr lang="ru-RU" dirty="0" err="1" smtClean="0">
                <a:latin typeface="+mn-lt"/>
              </a:rPr>
              <a:t>t</a:t>
            </a:r>
            <a:r>
              <a:rPr lang="ru-RU" dirty="0" smtClean="0">
                <a:latin typeface="+mn-lt"/>
              </a:rPr>
              <a:t>) – величала инжекционного тока в момент времени </a:t>
            </a:r>
            <a:r>
              <a:rPr lang="ru-RU" dirty="0" err="1" smtClean="0">
                <a:latin typeface="+mn-lt"/>
              </a:rPr>
              <a:t>t</a:t>
            </a:r>
            <a:r>
              <a:rPr lang="ru-RU" dirty="0" smtClean="0">
                <a:latin typeface="+mn-lt"/>
              </a:rPr>
              <a:t>.</a:t>
            </a:r>
            <a:endParaRPr lang="ru-RU" dirty="0">
              <a:latin typeface="+mn-lt"/>
            </a:endParaRP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276871"/>
            <a:ext cx="3096344" cy="73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635896" y="2204864"/>
            <a:ext cx="550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  <a:cs typeface="Times New Roman" pitchFamily="18" charset="0"/>
              </a:rPr>
              <a:t>Постоянные величины </a:t>
            </a:r>
            <a:r>
              <a:rPr lang="ru-RU" i="1" dirty="0" smtClean="0">
                <a:latin typeface="+mn-lt"/>
                <a:cs typeface="Times New Roman" pitchFamily="18" charset="0"/>
              </a:rPr>
              <a:t>А</a:t>
            </a:r>
            <a:r>
              <a:rPr lang="ru-RU" dirty="0" smtClean="0">
                <a:latin typeface="+mn-lt"/>
                <a:cs typeface="Times New Roman" pitchFamily="18" charset="0"/>
              </a:rPr>
              <a:t> и </a:t>
            </a:r>
            <a:r>
              <a:rPr lang="ru-RU" i="1" dirty="0" smtClean="0">
                <a:latin typeface="+mn-lt"/>
                <a:cs typeface="Times New Roman" pitchFamily="18" charset="0"/>
              </a:rPr>
              <a:t>В</a:t>
            </a:r>
            <a:r>
              <a:rPr lang="ru-RU" dirty="0" smtClean="0">
                <a:latin typeface="+mn-lt"/>
                <a:cs typeface="Times New Roman" pitchFamily="18" charset="0"/>
              </a:rPr>
              <a:t>, входящие в уравнение, зависят от типа полупроводника и высоты потенциальных барьеров на границе.</a:t>
            </a:r>
          </a:p>
          <a:p>
            <a:endParaRPr lang="ru-RU" dirty="0"/>
          </a:p>
        </p:txBody>
      </p:sp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8868" y="3717032"/>
            <a:ext cx="456513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Механизм записи информационного заряда на плавающий затвор в </a:t>
            </a:r>
            <a:r>
              <a:rPr lang="ru-RU" dirty="0" err="1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p</a:t>
            </a:r>
            <a:r>
              <a:rPr lang="ru-RU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- и n-канальном МДП- транзисторе.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691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900" dirty="0" smtClean="0">
                <a:cs typeface="Times New Roman" pitchFamily="18" charset="0"/>
              </a:rPr>
              <a:t>В </a:t>
            </a:r>
            <a:r>
              <a:rPr lang="ru-RU" sz="1900" dirty="0" err="1" smtClean="0">
                <a:cs typeface="Times New Roman" pitchFamily="18" charset="0"/>
              </a:rPr>
              <a:t>МДП-транзисторах</a:t>
            </a:r>
            <a:r>
              <a:rPr lang="ru-RU" sz="1900" dirty="0" smtClean="0">
                <a:cs typeface="Times New Roman" pitchFamily="18" charset="0"/>
              </a:rPr>
              <a:t> с плавающим затвором при реализации их в качестве элемента  флэш-памяти используются 3 механизма записи/стирания информационного заряда на плавающий затвор: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900" dirty="0" smtClean="0">
                <a:cs typeface="Times New Roman" pitchFamily="18" charset="0"/>
              </a:rPr>
              <a:t>     </a:t>
            </a:r>
            <a:r>
              <a:rPr lang="ru-RU" sz="1900" i="1" dirty="0" smtClean="0">
                <a:cs typeface="Times New Roman" pitchFamily="18" charset="0"/>
              </a:rPr>
              <a:t>1) </a:t>
            </a:r>
            <a:r>
              <a:rPr lang="ru-RU" sz="1900" dirty="0" smtClean="0">
                <a:cs typeface="Times New Roman" pitchFamily="18" charset="0"/>
              </a:rPr>
              <a:t>Туннельная (автоэлектронная) инжекция по механизму </a:t>
            </a:r>
            <a:r>
              <a:rPr lang="ru-RU" sz="1900" dirty="0" err="1" smtClean="0">
                <a:cs typeface="Times New Roman" pitchFamily="18" charset="0"/>
              </a:rPr>
              <a:t>Фаулера</a:t>
            </a:r>
            <a:r>
              <a:rPr lang="ru-RU" sz="1900" dirty="0" smtClean="0">
                <a:cs typeface="Times New Roman" pitchFamily="18" charset="0"/>
              </a:rPr>
              <a:t>- </a:t>
            </a:r>
            <a:r>
              <a:rPr lang="ru-RU" sz="1900" dirty="0" err="1" smtClean="0">
                <a:cs typeface="Times New Roman" pitchFamily="18" charset="0"/>
              </a:rPr>
              <a:t>Нордгейма</a:t>
            </a:r>
            <a:r>
              <a:rPr lang="ru-RU" sz="1900" dirty="0" smtClean="0">
                <a:cs typeface="Times New Roman" pitchFamily="18" charset="0"/>
              </a:rPr>
              <a:t>;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900" dirty="0" smtClean="0">
                <a:cs typeface="Times New Roman" pitchFamily="18" charset="0"/>
              </a:rPr>
              <a:t>     </a:t>
            </a:r>
            <a:r>
              <a:rPr lang="ru-RU" sz="1900" i="1" dirty="0" smtClean="0">
                <a:cs typeface="Times New Roman" pitchFamily="18" charset="0"/>
              </a:rPr>
              <a:t>2) </a:t>
            </a:r>
            <a:r>
              <a:rPr lang="ru-RU" sz="1900" dirty="0" smtClean="0">
                <a:cs typeface="Times New Roman" pitchFamily="18" charset="0"/>
              </a:rPr>
              <a:t>Инжекция горячих электронов из области канала вблизи стока, обусловленная разогревом электронного газа в сильном электрическом поле в этой области;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900" dirty="0" smtClean="0">
                <a:cs typeface="Times New Roman" pitchFamily="18" charset="0"/>
              </a:rPr>
              <a:t>     </a:t>
            </a:r>
            <a:r>
              <a:rPr lang="ru-RU" sz="1900" i="1" dirty="0" smtClean="0">
                <a:cs typeface="Times New Roman" pitchFamily="18" charset="0"/>
              </a:rPr>
              <a:t>3)</a:t>
            </a:r>
            <a:r>
              <a:rPr lang="ru-RU" sz="1900" dirty="0" smtClean="0">
                <a:cs typeface="Times New Roman" pitchFamily="18" charset="0"/>
              </a:rPr>
              <a:t> Инжекция горячих электронов или дырок, инициализированная туннельным пробоем  зона-зона, полупроводниковой подложки.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900" dirty="0" smtClean="0">
                <a:cs typeface="Times New Roman" pitchFamily="18" charset="0"/>
              </a:rPr>
              <a:t>    В зависимости от конструкции и характеристик элементов </a:t>
            </a:r>
            <a:r>
              <a:rPr lang="ru-RU" sz="1900" dirty="0" err="1" smtClean="0">
                <a:cs typeface="Times New Roman" pitchFamily="18" charset="0"/>
              </a:rPr>
              <a:t>флэш</a:t>
            </a:r>
            <a:r>
              <a:rPr lang="ru-RU" sz="1900" dirty="0" smtClean="0">
                <a:cs typeface="Times New Roman" pitchFamily="18" charset="0"/>
              </a:rPr>
              <a:t>- памяти используется тот или иной физический механизм.</a:t>
            </a:r>
            <a:endParaRPr lang="ru-RU" sz="19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668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>Флэш-память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r>
              <a:rPr lang="ru-RU" sz="1900" dirty="0" smtClean="0"/>
              <a:t>    Характеристики переключения </a:t>
            </a:r>
            <a:r>
              <a:rPr lang="en-US" sz="1900" dirty="0" smtClean="0"/>
              <a:t>n- </a:t>
            </a:r>
            <a:r>
              <a:rPr lang="ru-RU" sz="1900" dirty="0" smtClean="0"/>
              <a:t>и </a:t>
            </a:r>
            <a:r>
              <a:rPr lang="en-US" sz="1900" dirty="0" smtClean="0"/>
              <a:t>p- </a:t>
            </a:r>
            <a:r>
              <a:rPr lang="ru-RU" sz="1900" dirty="0" smtClean="0"/>
              <a:t>канальных МДП</a:t>
            </a:r>
            <a:r>
              <a:rPr lang="en-US" sz="1900" dirty="0" smtClean="0"/>
              <a:t>-</a:t>
            </a:r>
            <a:r>
              <a:rPr lang="ru-RU" sz="1900" dirty="0" smtClean="0"/>
              <a:t> транзисторов для </a:t>
            </a:r>
            <a:r>
              <a:rPr lang="ru-RU" sz="1900" dirty="0" err="1" smtClean="0"/>
              <a:t>флэш</a:t>
            </a:r>
            <a:r>
              <a:rPr lang="ru-RU" sz="1900" dirty="0" smtClean="0"/>
              <a:t>- памяти:</a:t>
            </a:r>
          </a:p>
          <a:p>
            <a:pPr>
              <a:buNone/>
            </a:pPr>
            <a:r>
              <a:rPr lang="ru-RU" sz="1900" dirty="0" smtClean="0"/>
              <a:t>         Для </a:t>
            </a:r>
            <a:r>
              <a:rPr lang="ru-RU" sz="1900" dirty="0" err="1" smtClean="0"/>
              <a:t>р</a:t>
            </a:r>
            <a:r>
              <a:rPr lang="ru-RU" sz="1900" dirty="0" smtClean="0"/>
              <a:t>- канальных транзисторов запись положительного заряда увеличивает пороговое напряжение в область отрицательных   напряжений.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sz="1900" dirty="0" smtClean="0"/>
              <a:t>         Для </a:t>
            </a:r>
            <a:r>
              <a:rPr lang="en-US" sz="1900" dirty="0" smtClean="0"/>
              <a:t>n</a:t>
            </a:r>
            <a:r>
              <a:rPr lang="ru-RU" sz="1900" dirty="0" smtClean="0"/>
              <a:t>- канальных транзисторов запись отрицательного заряда                                                          увеличивает пороговое напряжение в область положительных                                                             напряжений.                                                                                                                        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08405" y="2996952"/>
            <a:ext cx="5035595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Без названия.jpg"/>
          <p:cNvPicPr>
            <a:picLocks noChangeAspect="1"/>
          </p:cNvPicPr>
          <p:nvPr/>
        </p:nvPicPr>
        <p:blipFill>
          <a:blip r:embed="rId3" cstate="print"/>
          <a:srcRect l="5516" t="10891" r="5294" b="14046"/>
          <a:stretch>
            <a:fillRect/>
          </a:stretch>
        </p:blipFill>
        <p:spPr>
          <a:xfrm>
            <a:off x="5292080" y="5574027"/>
            <a:ext cx="3851920" cy="1283973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256584"/>
          </a:xfrm>
        </p:spPr>
        <p:txBody>
          <a:bodyPr>
            <a:normAutofit lnSpcReduction="10000"/>
          </a:bodyPr>
          <a:lstStyle/>
          <a:p>
            <a:pPr marL="109538" indent="0">
              <a:buNone/>
              <a:defRPr/>
            </a:pPr>
            <a:r>
              <a:rPr lang="ru-RU" sz="1900" dirty="0" smtClean="0">
                <a:cs typeface="Times New Roman" pitchFamily="18" charset="0"/>
              </a:rPr>
              <a:t>    На базе </a:t>
            </a:r>
            <a:r>
              <a:rPr lang="ru-RU" sz="1900" dirty="0" err="1" smtClean="0">
                <a:cs typeface="Times New Roman" pitchFamily="18" charset="0"/>
              </a:rPr>
              <a:t>МДП-транзистора</a:t>
            </a:r>
            <a:r>
              <a:rPr lang="ru-RU" sz="1900" dirty="0" smtClean="0">
                <a:cs typeface="Times New Roman" pitchFamily="18" charset="0"/>
              </a:rPr>
              <a:t> с плавающим затвором, который позволяет хранить заряд, записанный на плавающий затвор, реализованы устройства </a:t>
            </a:r>
            <a:r>
              <a:rPr lang="en-US" sz="1900" dirty="0" smtClean="0">
                <a:cs typeface="Times New Roman" pitchFamily="18" charset="0"/>
              </a:rPr>
              <a:t>flash-</a:t>
            </a:r>
            <a:r>
              <a:rPr lang="ru-RU" sz="1900" dirty="0" smtClean="0">
                <a:cs typeface="Times New Roman" pitchFamily="18" charset="0"/>
              </a:rPr>
              <a:t>памяти.</a:t>
            </a:r>
          </a:p>
          <a:p>
            <a:pPr marL="109538" indent="0" fontAlgn="auto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ru-RU" sz="1900" dirty="0" smtClean="0">
                <a:cs typeface="Times New Roman" pitchFamily="18" charset="0"/>
              </a:rPr>
              <a:t>    Операция программирования проводится лавинной инжекцией    электронов из стоковой области канала </a:t>
            </a:r>
            <a:r>
              <a:rPr lang="ru-RU" sz="1900" dirty="0" err="1" smtClean="0">
                <a:cs typeface="Times New Roman" pitchFamily="18" charset="0"/>
              </a:rPr>
              <a:t>МДП-транзистора</a:t>
            </a:r>
            <a:r>
              <a:rPr lang="ru-RU" sz="1900" dirty="0" smtClean="0">
                <a:cs typeface="Times New Roman" pitchFamily="18" charset="0"/>
              </a:rPr>
              <a:t>. Если заряд плавающего затвора у однобитного </a:t>
            </a:r>
            <a:r>
              <a:rPr lang="ru-RU" sz="1900" dirty="0" err="1" smtClean="0">
                <a:cs typeface="Times New Roman" pitchFamily="18" charset="0"/>
              </a:rPr>
              <a:t>МДП-транзистора</a:t>
            </a:r>
            <a:r>
              <a:rPr lang="ru-RU" sz="1900" dirty="0" smtClean="0">
                <a:cs typeface="Times New Roman" pitchFamily="18" charset="0"/>
              </a:rPr>
              <a:t> меньше 5000 электронов, то это означает, что ячейка хранит логическую 1, а если заряд больше 30000 электронов, то 0.</a:t>
            </a:r>
          </a:p>
          <a:p>
            <a:pPr marL="109538" indent="0">
              <a:buNone/>
              <a:defRPr/>
            </a:pPr>
            <a:r>
              <a:rPr lang="ru-RU" sz="1900" dirty="0" smtClean="0">
                <a:cs typeface="Times New Roman" pitchFamily="18" charset="0"/>
              </a:rPr>
              <a:t>    Заряд ячейки вызывает изменение порогового напряжения транзистора, и при операции чтения измеряется величина этого порогового напряжения, а по нему определяется количество заряда на плавающем затворе. </a:t>
            </a:r>
          </a:p>
          <a:p>
            <a:pPr marL="109538" indent="0">
              <a:buNone/>
              <a:defRPr/>
            </a:pPr>
            <a:r>
              <a:rPr lang="ru-RU" sz="1900" dirty="0" smtClean="0">
                <a:cs typeface="Times New Roman" pitchFamily="18" charset="0"/>
              </a:rPr>
              <a:t>    Пионером разработки методов размещения заряда и считывания являлась компания </a:t>
            </a:r>
            <a:r>
              <a:rPr lang="ru-RU" sz="1900" dirty="0" err="1" smtClean="0">
                <a:cs typeface="Times New Roman" pitchFamily="18" charset="0"/>
              </a:rPr>
              <a:t>Intel</a:t>
            </a:r>
            <a:r>
              <a:rPr lang="ru-RU" sz="1900" dirty="0" smtClean="0">
                <a:cs typeface="Times New Roman" pitchFamily="18" charset="0"/>
              </a:rPr>
              <a:t>, которая разработала впервые тестовый 32 Мб чип по данной технологии.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900" dirty="0" smtClean="0">
                <a:cs typeface="Times New Roman" pitchFamily="18" charset="0"/>
              </a:rPr>
              <a:t>        Популярным устройством, реализующимся на основе </a:t>
            </a:r>
            <a:r>
              <a:rPr lang="en-US" sz="1900" dirty="0" smtClean="0">
                <a:cs typeface="Times New Roman" pitchFamily="18" charset="0"/>
              </a:rPr>
              <a:t>flash-</a:t>
            </a:r>
            <a:r>
              <a:rPr lang="ru-RU" sz="1900" dirty="0" smtClean="0">
                <a:cs typeface="Times New Roman" pitchFamily="18" charset="0"/>
              </a:rPr>
              <a:t>памяти, является </a:t>
            </a:r>
            <a:r>
              <a:rPr lang="en-US" sz="1900" dirty="0" smtClean="0">
                <a:cs typeface="Times New Roman" pitchFamily="18" charset="0"/>
              </a:rPr>
              <a:t>USB-</a:t>
            </a:r>
            <a:r>
              <a:rPr lang="ru-RU" sz="1900" dirty="0" smtClean="0">
                <a:cs typeface="Times New Roman" pitchFamily="18" charset="0"/>
              </a:rPr>
              <a:t>флэш-память - новый тип </a:t>
            </a:r>
            <a:r>
              <a:rPr lang="ru-RU" sz="1900" dirty="0" err="1" smtClean="0">
                <a:cs typeface="Times New Roman" pitchFamily="18" charset="0"/>
              </a:rPr>
              <a:t>флэш-накопителей</a:t>
            </a:r>
            <a:r>
              <a:rPr lang="ru-RU" sz="1900" dirty="0" smtClean="0">
                <a:cs typeface="Times New Roman" pitchFamily="18" charset="0"/>
              </a:rPr>
              <a:t>, получивших  распространение в последние годы. </a:t>
            </a:r>
            <a:r>
              <a:rPr lang="en-US" sz="1900" dirty="0" smtClean="0">
                <a:cs typeface="Times New Roman" pitchFamily="18" charset="0"/>
              </a:rPr>
              <a:t>USB-</a:t>
            </a:r>
            <a:r>
              <a:rPr lang="ru-RU" sz="1900" dirty="0" smtClean="0">
                <a:cs typeface="Times New Roman" pitchFamily="18" charset="0"/>
              </a:rPr>
              <a:t>память представляет собой накопитель с </a:t>
            </a:r>
            <a:r>
              <a:rPr lang="en-US" sz="1900" dirty="0" smtClean="0">
                <a:cs typeface="Times New Roman" pitchFamily="18" charset="0"/>
              </a:rPr>
              <a:t>USB-</a:t>
            </a:r>
            <a:r>
              <a:rPr lang="ru-RU" sz="1900" dirty="0" smtClean="0">
                <a:cs typeface="Times New Roman" pitchFamily="18" charset="0"/>
              </a:rPr>
              <a:t>разъемом, внутри которого размещаются 1 или 2 микросхемы флэш-памяти и </a:t>
            </a:r>
            <a:r>
              <a:rPr lang="en-US" sz="1900" dirty="0" smtClean="0">
                <a:cs typeface="Times New Roman" pitchFamily="18" charset="0"/>
              </a:rPr>
              <a:t>USB-</a:t>
            </a:r>
            <a:r>
              <a:rPr lang="ru-RU" sz="1900" dirty="0" smtClean="0">
                <a:cs typeface="Times New Roman" pitchFamily="18" charset="0"/>
              </a:rPr>
              <a:t>контроллер. 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097864"/>
          </a:xfrm>
        </p:spPr>
        <p:txBody>
          <a:bodyPr>
            <a:normAutofit/>
          </a:bodyPr>
          <a:lstStyle/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1900" u="sng" dirty="0" smtClean="0">
                <a:cs typeface="Times New Roman" pitchFamily="18" charset="0"/>
              </a:rPr>
              <a:t>Во время разработки решались три основные задачи :</a:t>
            </a:r>
          </a:p>
          <a:p>
            <a:pPr marL="566928" indent="-457200" fontAlgn="auto">
              <a:spcAft>
                <a:spcPts val="0"/>
              </a:spcAft>
              <a:buClrTx/>
              <a:buFont typeface="Wingdings 3"/>
              <a:buAutoNum type="arabicPeriod"/>
              <a:defRPr/>
            </a:pPr>
            <a:r>
              <a:rPr lang="ru-RU" sz="1900" dirty="0" smtClean="0">
                <a:cs typeface="Times New Roman" pitchFamily="18" charset="0"/>
              </a:rPr>
              <a:t>    Контролируемая инжекция заряда: программирование ячейки </a:t>
            </a:r>
            <a:r>
              <a:rPr lang="en-US" sz="1900" dirty="0" smtClean="0">
                <a:cs typeface="Times New Roman" pitchFamily="18" charset="0"/>
              </a:rPr>
              <a:t>flash-</a:t>
            </a:r>
            <a:r>
              <a:rPr lang="ru-RU" sz="1900" dirty="0" smtClean="0">
                <a:cs typeface="Times New Roman" pitchFamily="18" charset="0"/>
              </a:rPr>
              <a:t>памяти должно очень хорошо контролироваться. Это означает, что во время программирования нужно подводить к ячейки ток на строго определенное время.</a:t>
            </a:r>
          </a:p>
          <a:p>
            <a:pPr marL="566928" indent="-457200" fontAlgn="auto">
              <a:spcAft>
                <a:spcPts val="0"/>
              </a:spcAft>
              <a:buClrTx/>
              <a:buFont typeface="Wingdings 3"/>
              <a:buAutoNum type="arabicPeriod"/>
              <a:defRPr/>
            </a:pPr>
            <a:r>
              <a:rPr lang="ru-RU" sz="1900" dirty="0" smtClean="0">
                <a:cs typeface="Times New Roman" pitchFamily="18" charset="0"/>
              </a:rPr>
              <a:t>    Контролируемое считывание инжектированного заряда: операция чтения аналого-цифровое преобразования заряда, сохраненного в ячейки, в цифровые данные.</a:t>
            </a:r>
          </a:p>
          <a:p>
            <a:pPr marL="566928" indent="-457200" fontAlgn="auto">
              <a:spcAft>
                <a:spcPts val="0"/>
              </a:spcAft>
              <a:buClrTx/>
              <a:buFont typeface="Wingdings 3"/>
              <a:buAutoNum type="arabicPeriod"/>
              <a:defRPr/>
            </a:pPr>
            <a:r>
              <a:rPr lang="ru-RU" sz="1900" dirty="0" smtClean="0">
                <a:cs typeface="Times New Roman" pitchFamily="18" charset="0"/>
              </a:rPr>
              <a:t>    Надежное сохранение заряда на плавающем затворе: для сохранения заряда на долгое время ставилась цель сделать его утечку меньше одного электрона в день.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276872"/>
            <a:ext cx="8229600" cy="10668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4325112"/>
          </a:xfrm>
        </p:spPr>
        <p:txBody>
          <a:bodyPr>
            <a:normAutofit/>
          </a:bodyPr>
          <a:lstStyle/>
          <a:p>
            <a:r>
              <a:rPr lang="ru-RU" sz="1900" dirty="0" smtClean="0"/>
              <a:t>    Устройства хранения информации занимают значительное место в структуре современных цифровых вычислительных систем.</a:t>
            </a:r>
          </a:p>
          <a:p>
            <a:r>
              <a:rPr lang="ru-RU" sz="1900" dirty="0" smtClean="0"/>
              <a:t>    Особую роль при этом играют полупроводниковые запоминающие устройства, предназначенные для построения внутренней памяти ЭВМ.</a:t>
            </a:r>
          </a:p>
          <a:p>
            <a:r>
              <a:rPr lang="ru-RU" sz="1900" dirty="0" smtClean="0"/>
              <a:t>    К устройствам данного класса относятся оперативные запоминающие устройства (ПЗУ), программируемые постоянные запоминающие устройства (ППЗУ) и </a:t>
            </a:r>
            <a:r>
              <a:rPr lang="ru-RU" sz="1900" dirty="0" err="1" smtClean="0"/>
              <a:t>репрограммируемые</a:t>
            </a:r>
            <a:r>
              <a:rPr lang="ru-RU" sz="1900" dirty="0" smtClean="0"/>
              <a:t> постоянные запоминающие устройства (РПЗУ).</a:t>
            </a:r>
            <a:endParaRPr lang="ru-RU" sz="1900" dirty="0"/>
          </a:p>
        </p:txBody>
      </p:sp>
      <p:pic>
        <p:nvPicPr>
          <p:cNvPr id="4" name="Рисунок 3" descr="Безымянный.jpg"/>
          <p:cNvPicPr>
            <a:picLocks noChangeAspect="1"/>
          </p:cNvPicPr>
          <p:nvPr/>
        </p:nvPicPr>
        <p:blipFill>
          <a:blip r:embed="rId3" cstate="print"/>
          <a:srcRect t="4167" r="1100"/>
          <a:stretch>
            <a:fillRect/>
          </a:stretch>
        </p:blipFill>
        <p:spPr>
          <a:xfrm>
            <a:off x="323528" y="3356992"/>
            <a:ext cx="8676457" cy="1656184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668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>РПЗУ</a:t>
            </a:r>
            <a:endParaRPr lang="ru-RU" sz="3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/>
          </a:bodyPr>
          <a:lstStyle/>
          <a:p>
            <a:r>
              <a:rPr lang="ru-RU" sz="1900" dirty="0" smtClean="0"/>
              <a:t>    </a:t>
            </a:r>
            <a:r>
              <a:rPr lang="ru-RU" sz="1900" dirty="0" err="1" smtClean="0"/>
              <a:t>Репрограммируемые</a:t>
            </a:r>
            <a:r>
              <a:rPr lang="ru-RU" sz="1900" dirty="0" smtClean="0"/>
              <a:t> ПЗУ (постоянное запоминающее устройство) по сути являются </a:t>
            </a:r>
            <a:r>
              <a:rPr lang="ru-RU" sz="1900" dirty="0" err="1" smtClean="0"/>
              <a:t>элеткростатическими</a:t>
            </a:r>
            <a:r>
              <a:rPr lang="ru-RU" sz="1900" dirty="0" smtClean="0"/>
              <a:t> ЗУ.</a:t>
            </a:r>
          </a:p>
          <a:p>
            <a:r>
              <a:rPr lang="ru-RU" sz="1900" dirty="0" smtClean="0"/>
              <a:t>    В зависимости от типа транзистора различают два вида РПЗУ:</a:t>
            </a:r>
          </a:p>
          <a:p>
            <a:r>
              <a:rPr lang="ru-RU" sz="1900" i="1" dirty="0" smtClean="0"/>
              <a:t>1) </a:t>
            </a:r>
            <a:r>
              <a:rPr lang="ru-RU" sz="1900" dirty="0" smtClean="0"/>
              <a:t>устройства, использующие в качестве элемента памяти так называемый транзистор с «плавающим» затвором;</a:t>
            </a:r>
          </a:p>
          <a:p>
            <a:r>
              <a:rPr lang="ru-RU" sz="1900" i="1" dirty="0" smtClean="0"/>
              <a:t>2) </a:t>
            </a:r>
            <a:r>
              <a:rPr lang="ru-RU" sz="1900" dirty="0" smtClean="0"/>
              <a:t>устройства, использующие в качестве элемента памяти МДП- транзистор с двухслойным диэлектриком - </a:t>
            </a:r>
            <a:r>
              <a:rPr lang="ru-RU" sz="1900" dirty="0" err="1" smtClean="0"/>
              <a:t>МНОП-транзистор</a:t>
            </a:r>
            <a:r>
              <a:rPr lang="ru-RU" sz="1900" dirty="0" smtClean="0"/>
              <a:t>.</a:t>
            </a:r>
          </a:p>
          <a:p>
            <a:r>
              <a:rPr lang="ru-RU" sz="1900" dirty="0" smtClean="0"/>
              <a:t>    Общим для обоих видов является помимо быстрого считывания ранее записанной информации возможность ее неоднократной перезаписи. Однако перезапись информации требует изъятия интегральных схем (ИС) РПЗУ из устройства и использования специализированного оборудования.</a:t>
            </a:r>
          </a:p>
          <a:p>
            <a:r>
              <a:rPr lang="ru-RU" sz="1900" dirty="0" smtClean="0"/>
              <a:t>    Сам процесс перезаписи занимает временной интервал, на много порядков превышающий время ее считывания. Отличие от указанных типов РПЗУ состоит в различных способах программирования.</a:t>
            </a:r>
            <a:endParaRPr lang="ru-RU" sz="19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668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>МДП</a:t>
            </a:r>
            <a:endParaRPr lang="ru-RU" sz="3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4896544"/>
          </a:xfrm>
        </p:spPr>
        <p:txBody>
          <a:bodyPr>
            <a:noAutofit/>
          </a:bodyPr>
          <a:lstStyle/>
          <a:p>
            <a:r>
              <a:rPr lang="ru-RU" sz="1900" dirty="0" smtClean="0"/>
              <a:t>    Полевой транзистор с изолированным затвором - это полевой транзистор, затвор которого отделен в электрическом отношении от канала слоем диэлектрика. Полевой транзистор с изолированным затвором состоит из пластины полупроводника (подложки) с относительно высоким удельным сопротивлением, в которой созданы две области с противоположным типом </a:t>
            </a:r>
            <a:r>
              <a:rPr lang="ru-RU" sz="1900" dirty="0" smtClean="0"/>
              <a:t>электропроводности. </a:t>
            </a:r>
            <a:r>
              <a:rPr lang="ru-RU" sz="1900" dirty="0" smtClean="0"/>
              <a:t>На эти области нанесены металлические электроды - исток и сток. Поверхность полупроводника между истоком и стоком покрыта тонким слоем диэлектрика (обычно слоем оксида кремния). На слой диэлектрика нанесен металлический электрод - затвор. Получается структура, состоящая из металла, диэлектрика и полупроводника. Поэтому полевые транзисторы с изолированным затвором часто называют МДП- транзисторами или МОП- транзисторами (металл - оксид- полупроводник).</a:t>
            </a:r>
          </a:p>
          <a:p>
            <a:endParaRPr lang="ru-RU" sz="1900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72200" y="476672"/>
            <a:ext cx="27718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latin typeface="+mn-lt"/>
              </a:rPr>
              <a:t>    Физической основой работы полевого транзистора со структурой металл – диэлектрик – полупроводник является эффект поля. Эффект поля состоит в том, что под действием внешнего электрического поля изменяется концентрация свободных носителей заряда в приповерхностной области полупроводника. В полевых приборах со структурой МДП внешнее поле обусловлено приложенным напряжением на металлический электрод – затвор. В зависимости от знака и величины приложенного напряжения могут быть четыре состояния области пространственного заряда (ОПЗ) полупроводника – обогащение, обеднение, слабая и сильная инверсии. Полевые транзисторы в активном режиме могут работать только в области слабой или сильной инверсии, т. е. в том случае, когда инверсионный канал между истоком и стоком отделен от </a:t>
            </a:r>
            <a:r>
              <a:rPr lang="ru-RU" sz="1300" dirty="0" err="1" smtClean="0">
                <a:latin typeface="+mn-lt"/>
              </a:rPr>
              <a:t>квазинейтрального</a:t>
            </a:r>
            <a:r>
              <a:rPr lang="ru-RU" sz="1300" dirty="0" smtClean="0">
                <a:latin typeface="+mn-lt"/>
              </a:rPr>
              <a:t> объема подложки областью обеднения.</a:t>
            </a:r>
            <a:endParaRPr lang="ru-RU" sz="13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5085184"/>
            <a:ext cx="630019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latin typeface="+mn-lt"/>
              </a:rPr>
              <a:t>Напряжение </a:t>
            </a:r>
            <a:r>
              <a:rPr lang="ru-RU" sz="1300" i="1" dirty="0" smtClean="0">
                <a:latin typeface="+mn-lt"/>
              </a:rPr>
              <a:t>на затворе </a:t>
            </a:r>
            <a:r>
              <a:rPr lang="ru-RU" sz="1300" dirty="0" err="1" smtClean="0">
                <a:latin typeface="+mn-lt"/>
              </a:rPr>
              <a:t>МДП‑транзистора</a:t>
            </a:r>
            <a:r>
              <a:rPr lang="ru-RU" sz="1300" dirty="0" smtClean="0">
                <a:latin typeface="+mn-lt"/>
              </a:rPr>
              <a:t> обозначается значком </a:t>
            </a:r>
            <a:r>
              <a:rPr lang="ru-RU" sz="1300" b="1" i="1" dirty="0" smtClean="0">
                <a:latin typeface="+mn-lt"/>
              </a:rPr>
              <a:t>V</a:t>
            </a:r>
            <a:r>
              <a:rPr lang="ru-RU" sz="1300" b="1" baseline="-25000" dirty="0" smtClean="0">
                <a:latin typeface="+mn-lt"/>
              </a:rPr>
              <a:t>G</a:t>
            </a:r>
            <a:r>
              <a:rPr lang="ru-RU" sz="1300" dirty="0" smtClean="0">
                <a:latin typeface="+mn-lt"/>
              </a:rPr>
              <a:t>,</a:t>
            </a:r>
          </a:p>
          <a:p>
            <a:r>
              <a:rPr lang="ru-RU" sz="1300" i="1" dirty="0" smtClean="0">
                <a:latin typeface="+mn-lt"/>
              </a:rPr>
              <a:t>на стоке </a:t>
            </a:r>
            <a:r>
              <a:rPr lang="ru-RU" sz="1300" dirty="0" smtClean="0">
                <a:latin typeface="+mn-lt"/>
              </a:rPr>
              <a:t>транзистора – </a:t>
            </a:r>
            <a:r>
              <a:rPr lang="ru-RU" sz="1300" b="1" i="1" dirty="0" smtClean="0">
                <a:latin typeface="+mn-lt"/>
              </a:rPr>
              <a:t>V</a:t>
            </a:r>
            <a:r>
              <a:rPr lang="ru-RU" sz="1300" b="1" baseline="-25000" dirty="0" smtClean="0">
                <a:latin typeface="+mn-lt"/>
              </a:rPr>
              <a:t>DS</a:t>
            </a:r>
            <a:r>
              <a:rPr lang="ru-RU" sz="1300" dirty="0" smtClean="0">
                <a:latin typeface="+mn-lt"/>
              </a:rPr>
              <a:t>, </a:t>
            </a:r>
            <a:r>
              <a:rPr lang="ru-RU" sz="1300" i="1" dirty="0" smtClean="0">
                <a:latin typeface="+mn-lt"/>
              </a:rPr>
              <a:t>на подложке</a:t>
            </a:r>
            <a:r>
              <a:rPr lang="ru-RU" sz="1300" dirty="0" smtClean="0">
                <a:latin typeface="+mn-lt"/>
              </a:rPr>
              <a:t> – </a:t>
            </a:r>
            <a:r>
              <a:rPr lang="ru-RU" sz="1300" b="1" i="1" dirty="0" smtClean="0">
                <a:latin typeface="+mn-lt"/>
              </a:rPr>
              <a:t>V</a:t>
            </a:r>
            <a:r>
              <a:rPr lang="ru-RU" sz="1300" b="1" baseline="-25000" dirty="0" smtClean="0">
                <a:latin typeface="+mn-lt"/>
              </a:rPr>
              <a:t>SS</a:t>
            </a:r>
            <a:r>
              <a:rPr lang="ru-RU" sz="1300" baseline="-25000" dirty="0" smtClean="0">
                <a:latin typeface="+mn-lt"/>
              </a:rPr>
              <a:t>,</a:t>
            </a:r>
            <a:r>
              <a:rPr lang="ru-RU" sz="1300" dirty="0" smtClean="0">
                <a:latin typeface="+mn-lt"/>
              </a:rPr>
              <a:t> напряжение на затворе</a:t>
            </a:r>
            <a:r>
              <a:rPr lang="ru-RU" sz="1300" i="1" dirty="0" smtClean="0">
                <a:latin typeface="+mn-lt"/>
              </a:rPr>
              <a:t> V</a:t>
            </a:r>
            <a:r>
              <a:rPr lang="ru-RU" sz="1300" baseline="-25000" dirty="0" smtClean="0">
                <a:latin typeface="+mn-lt"/>
              </a:rPr>
              <a:t>G</a:t>
            </a:r>
            <a:r>
              <a:rPr lang="ru-RU" sz="1300" dirty="0" smtClean="0">
                <a:latin typeface="+mn-lt"/>
              </a:rPr>
              <a:t>,</a:t>
            </a:r>
          </a:p>
          <a:p>
            <a:r>
              <a:rPr lang="ru-RU" sz="1300" dirty="0" smtClean="0">
                <a:latin typeface="+mn-lt"/>
              </a:rPr>
              <a:t>при котором происходит формирование инверсионного канала, </a:t>
            </a:r>
          </a:p>
          <a:p>
            <a:r>
              <a:rPr lang="ru-RU" sz="1300" dirty="0" smtClean="0">
                <a:latin typeface="+mn-lt"/>
              </a:rPr>
              <a:t>называется </a:t>
            </a:r>
            <a:r>
              <a:rPr lang="ru-RU" sz="1300" i="1" dirty="0" smtClean="0">
                <a:latin typeface="+mn-lt"/>
              </a:rPr>
              <a:t>пороговым</a:t>
            </a:r>
            <a:r>
              <a:rPr lang="ru-RU" sz="1300" b="1" i="1" dirty="0" smtClean="0">
                <a:latin typeface="+mn-lt"/>
              </a:rPr>
              <a:t> </a:t>
            </a:r>
            <a:r>
              <a:rPr lang="ru-RU" sz="1300" i="1" dirty="0" smtClean="0">
                <a:latin typeface="+mn-lt"/>
              </a:rPr>
              <a:t>напряжением</a:t>
            </a:r>
            <a:r>
              <a:rPr lang="ru-RU" sz="1300" dirty="0" smtClean="0">
                <a:latin typeface="+mn-lt"/>
              </a:rPr>
              <a:t> и обозначается </a:t>
            </a:r>
            <a:r>
              <a:rPr lang="ru-RU" sz="1300" b="1" i="1" dirty="0" smtClean="0">
                <a:latin typeface="+mn-lt"/>
              </a:rPr>
              <a:t>V</a:t>
            </a:r>
            <a:r>
              <a:rPr lang="ru-RU" sz="1300" b="1" baseline="-25000" dirty="0" smtClean="0">
                <a:latin typeface="+mn-lt"/>
              </a:rPr>
              <a:t>T</a:t>
            </a:r>
          </a:p>
          <a:p>
            <a:endParaRPr lang="ru-RU" sz="1300" b="1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949281"/>
            <a:ext cx="6300192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Режим насыщения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— характеризует состояние не всего транзистора в целом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это было для биполярных приборов, а только токопроводящего канала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истоком и стоком. Данный режим соответствует насыщению канала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основными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носителями зарядов.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p:control spid="1026" name="ShockwaveFlash1" r:id="rId2" imgW="6373115" imgH="4753639"/>
    </p:controls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Безымянны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2963713"/>
            <a:ext cx="4499992" cy="389428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24136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err="1" smtClean="0">
                <a:solidFill>
                  <a:schemeClr val="tx1"/>
                </a:solidFill>
                <a:latin typeface="+mn-lt"/>
              </a:rPr>
              <a:t>МДП-транзистор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как элемент памяти</a:t>
            </a:r>
            <a:endParaRPr lang="ru-RU" sz="3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25"/>
            <a:ext cx="9144000" cy="5857875"/>
          </a:xfrm>
        </p:spPr>
        <p:txBody>
          <a:bodyPr>
            <a:normAutofit/>
          </a:bodyPr>
          <a:lstStyle/>
          <a:p>
            <a:pPr marL="274320" indent="-274320">
              <a:defRPr/>
            </a:pPr>
            <a:r>
              <a:rPr lang="ru-RU" sz="1900" dirty="0" smtClean="0"/>
              <a:t>    Рассмотрим </a:t>
            </a:r>
            <a:r>
              <a:rPr lang="ru-RU" sz="1900" dirty="0" smtClean="0"/>
              <a:t>RC- цепочку, состоящую из последовательно соединенных нагрузочного сопротивления RH ≈ 1 МОм и полевого транзистора с изолированным затвором.            </a:t>
            </a:r>
          </a:p>
          <a:p>
            <a:pPr marL="274320" indent="-274320">
              <a:defRPr/>
            </a:pPr>
            <a:r>
              <a:rPr lang="ru-RU" sz="1900" dirty="0" smtClean="0"/>
              <a:t>    Если в такой схеме </a:t>
            </a:r>
            <a:r>
              <a:rPr lang="ru-RU" sz="1900" dirty="0" err="1" smtClean="0"/>
              <a:t>МДП-транзистор</a:t>
            </a:r>
            <a:r>
              <a:rPr lang="ru-RU" sz="1900" dirty="0" smtClean="0"/>
              <a:t> открыт, сопротивление его канала составляет  десятки или сотни </a:t>
            </a:r>
            <a:r>
              <a:rPr lang="ru-RU" sz="1900" dirty="0" err="1" smtClean="0"/>
              <a:t>Oм</a:t>
            </a:r>
            <a:r>
              <a:rPr lang="ru-RU" sz="1900" dirty="0" smtClean="0"/>
              <a:t>, все напряжение  питания падает на нагрузочном сопротивлении RН и выходное напряжение </a:t>
            </a:r>
            <a:r>
              <a:rPr lang="ru-RU" sz="1900" dirty="0" err="1" smtClean="0"/>
              <a:t>Uвых</a:t>
            </a:r>
            <a:r>
              <a:rPr lang="ru-RU" sz="1900" dirty="0" smtClean="0"/>
              <a:t> близко 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ru-RU" sz="1900" dirty="0" smtClean="0"/>
              <a:t>     к нулю.</a:t>
            </a:r>
          </a:p>
          <a:p>
            <a:pPr marL="274320" indent="-274320">
              <a:defRPr/>
            </a:pPr>
            <a:r>
              <a:rPr lang="ru-RU" sz="1900" dirty="0" smtClean="0"/>
              <a:t>    Если </a:t>
            </a:r>
            <a:r>
              <a:rPr lang="ru-RU" sz="1900" dirty="0" err="1" smtClean="0"/>
              <a:t>МДП-транзистор</a:t>
            </a:r>
            <a:r>
              <a:rPr lang="ru-RU" sz="1900" dirty="0" smtClean="0"/>
              <a:t> при таком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ru-RU" sz="1900" dirty="0" smtClean="0"/>
              <a:t>     соединении закрыт, сопротивление 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ru-RU" sz="1900" dirty="0" smtClean="0"/>
              <a:t>     между областями истока и стока велико 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ru-RU" sz="1900" dirty="0" smtClean="0"/>
              <a:t>     (сопротивление </a:t>
            </a:r>
            <a:r>
              <a:rPr lang="ru-RU" sz="1900" dirty="0" err="1" smtClean="0"/>
              <a:t>р-n</a:t>
            </a:r>
            <a:r>
              <a:rPr lang="ru-RU" sz="1900" dirty="0" smtClean="0"/>
              <a:t> перехода при 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ru-RU" sz="1900" dirty="0" smtClean="0"/>
              <a:t>     обратном включении), все напряжение 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ru-RU" sz="1900" dirty="0" smtClean="0"/>
              <a:t>     питания падает на транзисторе и 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ru-RU" sz="1900" dirty="0" smtClean="0"/>
              <a:t>     выходное напряжение </a:t>
            </a:r>
            <a:r>
              <a:rPr lang="ru-RU" sz="1900" dirty="0" err="1" smtClean="0"/>
              <a:t>Uвых</a:t>
            </a:r>
            <a:r>
              <a:rPr lang="ru-RU" sz="1900" dirty="0" smtClean="0"/>
              <a:t> близко к 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ru-RU" sz="1900" dirty="0" smtClean="0"/>
              <a:t>     напряжению питания </a:t>
            </a:r>
            <a:r>
              <a:rPr lang="ru-RU" sz="1900" dirty="0" err="1" smtClean="0"/>
              <a:t>Uпит</a:t>
            </a:r>
            <a:r>
              <a:rPr lang="ru-RU" sz="1900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sz="1800" dirty="0">
              <a:latin typeface="+mj-l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-180528" y="404664"/>
            <a:ext cx="4139952" cy="6643687"/>
          </a:xfrm>
        </p:spPr>
        <p:txBody>
          <a:bodyPr>
            <a:normAutofit/>
          </a:bodyPr>
          <a:lstStyle/>
          <a:p>
            <a:pPr eaLnBrk="1" hangingPunct="1"/>
            <a:r>
              <a:rPr lang="ru-RU" sz="1900" dirty="0" smtClean="0"/>
              <a:t>    Одним </a:t>
            </a:r>
            <a:r>
              <a:rPr lang="ru-RU" sz="1900" dirty="0" smtClean="0"/>
              <a:t>из недостатков приведенной элементарной ячейки информации является необходимость подведения на все время хранения информации напряжения к затворному электроду. При отключении напряжения питания записанная информация теряется. Этого недостатка можно было бы избежать, если в качестве </a:t>
            </a:r>
            <a:r>
              <a:rPr lang="ru-RU" sz="1900" dirty="0" err="1" smtClean="0"/>
              <a:t>МДП-транзистора</a:t>
            </a:r>
            <a:r>
              <a:rPr lang="ru-RU" sz="1900" dirty="0" smtClean="0"/>
              <a:t> использовать такой транзистор, у которого регулируемым образом можно было бы менять пороговое напряжение VT. 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7739" r="6582" b="18606"/>
          <a:stretch>
            <a:fillRect/>
          </a:stretch>
        </p:blipFill>
        <p:spPr bwMode="auto">
          <a:xfrm>
            <a:off x="6012160" y="620687"/>
            <a:ext cx="3131840" cy="5112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004048" y="5589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95936" y="5661248"/>
            <a:ext cx="514806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latin typeface="+mn-lt"/>
              </a:rPr>
              <a:t>    Два </a:t>
            </a:r>
            <a:r>
              <a:rPr lang="ru-RU" sz="1900" dirty="0" smtClean="0">
                <a:latin typeface="+mn-lt"/>
              </a:rPr>
              <a:t>полевых транзистора, соединенных последовательно , позволяют реализовать элементарную ячейку памяти.</a:t>
            </a:r>
            <a:endParaRPr lang="ru-RU" sz="1900" dirty="0">
              <a:latin typeface="+mn-l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0" y="620688"/>
            <a:ext cx="9144000" cy="6237312"/>
          </a:xfrm>
        </p:spPr>
        <p:txBody>
          <a:bodyPr>
            <a:normAutofit fontScale="70000" lnSpcReduction="20000"/>
          </a:bodyPr>
          <a:lstStyle/>
          <a:p>
            <a:pPr marL="274320" indent="-274320">
              <a:defRPr/>
            </a:pPr>
            <a:r>
              <a:rPr lang="ru-RU" sz="2500" dirty="0" smtClean="0"/>
              <a:t>    Величина </a:t>
            </a:r>
            <a:r>
              <a:rPr lang="ru-RU" sz="2500" dirty="0" smtClean="0"/>
              <a:t>порогового напряжения МДП</a:t>
            </a:r>
            <a:r>
              <a:rPr lang="en-US" sz="2500" dirty="0" smtClean="0"/>
              <a:t>-</a:t>
            </a:r>
            <a:r>
              <a:rPr lang="ru-RU" sz="2500" dirty="0" smtClean="0"/>
              <a:t>транзистора  </a:t>
            </a:r>
            <a:r>
              <a:rPr lang="en-US" sz="2500" dirty="0" smtClean="0"/>
              <a:t>V</a:t>
            </a:r>
            <a:r>
              <a:rPr lang="ru-RU" sz="2500" dirty="0" smtClean="0"/>
              <a:t>т</a:t>
            </a:r>
            <a:r>
              <a:rPr lang="en-US" sz="2500" dirty="0" smtClean="0"/>
              <a:t> </a:t>
            </a:r>
            <a:r>
              <a:rPr lang="ru-RU" sz="2500" dirty="0" smtClean="0"/>
              <a:t>определяется  уравнением: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sz="25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sz="25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sz="2500" dirty="0" smtClean="0"/>
          </a:p>
          <a:p>
            <a:pPr marL="274320" indent="-274320">
              <a:defRPr/>
            </a:pPr>
            <a:r>
              <a:rPr lang="ru-RU" sz="2500" dirty="0" smtClean="0"/>
              <a:t>для изменения величины порогового напряжения </a:t>
            </a:r>
            <a:r>
              <a:rPr lang="ru-RU" sz="2500" dirty="0" err="1" smtClean="0"/>
              <a:t>Vт</a:t>
            </a:r>
            <a:r>
              <a:rPr lang="ru-RU" sz="2500" dirty="0" smtClean="0"/>
              <a:t> необходимо: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500" dirty="0" smtClean="0"/>
              <a:t>    </a:t>
            </a:r>
            <a:r>
              <a:rPr lang="ru-RU" sz="2500" i="1" dirty="0" smtClean="0"/>
              <a:t>а) </a:t>
            </a:r>
            <a:r>
              <a:rPr lang="ru-RU" sz="2500" dirty="0" smtClean="0"/>
              <a:t>изменить легирование подложки </a:t>
            </a:r>
            <a:r>
              <a:rPr lang="ru-RU" sz="2500" dirty="0" err="1" smtClean="0"/>
              <a:t>Nа</a:t>
            </a:r>
            <a:r>
              <a:rPr lang="ru-RU" sz="2500" dirty="0" smtClean="0"/>
              <a:t> (для изменения  объемного положения уровня Ферми φ0, разности </a:t>
            </a:r>
            <a:r>
              <a:rPr lang="ru-RU" sz="2500" dirty="0" err="1" smtClean="0"/>
              <a:t>paбот</a:t>
            </a:r>
            <a:r>
              <a:rPr lang="ru-RU" sz="2500" dirty="0" smtClean="0"/>
              <a:t> выхода </a:t>
            </a:r>
            <a:r>
              <a:rPr lang="ru-RU" sz="2500" dirty="0" err="1" smtClean="0"/>
              <a:t>φms</a:t>
            </a:r>
            <a:r>
              <a:rPr lang="ru-RU" sz="2500" dirty="0" smtClean="0"/>
              <a:t>, заряда акцепторов в области обеднения </a:t>
            </a:r>
            <a:r>
              <a:rPr lang="ru-RU" sz="2500" dirty="0" err="1" smtClean="0"/>
              <a:t>Qв</a:t>
            </a:r>
            <a:r>
              <a:rPr lang="ru-RU" sz="2500" dirty="0" smtClean="0"/>
              <a:t>);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500" dirty="0" smtClean="0"/>
              <a:t>    </a:t>
            </a:r>
            <a:r>
              <a:rPr lang="ru-RU" sz="2500" i="1" dirty="0" smtClean="0"/>
              <a:t>б) </a:t>
            </a:r>
            <a:r>
              <a:rPr lang="ru-RU" sz="2500" dirty="0" smtClean="0"/>
              <a:t>изменить плотность поверхностных состояний </a:t>
            </a:r>
            <a:r>
              <a:rPr lang="ru-RU" sz="2500" dirty="0" err="1" smtClean="0"/>
              <a:t>Nss</a:t>
            </a:r>
            <a:r>
              <a:rPr lang="ru-RU" sz="2500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500" dirty="0" smtClean="0"/>
              <a:t>    </a:t>
            </a:r>
            <a:r>
              <a:rPr lang="ru-RU" sz="2500" i="1" dirty="0" smtClean="0"/>
              <a:t>в) </a:t>
            </a:r>
            <a:r>
              <a:rPr lang="ru-RU" sz="2500" dirty="0" smtClean="0"/>
              <a:t>изменить встроенный в диэлектрик заряд Q ох;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500" dirty="0" smtClean="0"/>
              <a:t>    </a:t>
            </a:r>
            <a:r>
              <a:rPr lang="ru-RU" sz="2500" i="1" dirty="0" smtClean="0"/>
              <a:t>г) </a:t>
            </a:r>
            <a:r>
              <a:rPr lang="ru-RU" sz="2500" dirty="0" smtClean="0"/>
              <a:t>изменить напряжение смещения канал -подложка V</a:t>
            </a:r>
            <a:r>
              <a:rPr lang="en-US" sz="2500" dirty="0" err="1" smtClean="0"/>
              <a:t>ss</a:t>
            </a:r>
            <a:r>
              <a:rPr lang="ru-RU" sz="2500" dirty="0" smtClean="0"/>
              <a:t> (для           изменения заряда акцепторов </a:t>
            </a:r>
            <a:r>
              <a:rPr lang="ru-RU" sz="2500" dirty="0" err="1" smtClean="0"/>
              <a:t>Qв</a:t>
            </a:r>
            <a:r>
              <a:rPr lang="ru-RU" sz="2500" dirty="0" smtClean="0"/>
              <a:t> в слое</a:t>
            </a:r>
            <a:r>
              <a:rPr lang="en-US" sz="2500" dirty="0" smtClean="0"/>
              <a:t> </a:t>
            </a:r>
            <a:r>
              <a:rPr lang="ru-RU" sz="2500" dirty="0" smtClean="0"/>
              <a:t>обеднения).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500" dirty="0" smtClean="0"/>
              <a:t>         Информацию в ячейку необходимо перезаписывать многократно, случаи </a:t>
            </a:r>
            <a:r>
              <a:rPr lang="ru-RU" sz="2500" i="1" dirty="0" smtClean="0"/>
              <a:t>а) </a:t>
            </a:r>
            <a:r>
              <a:rPr lang="ru-RU" sz="2500" dirty="0" smtClean="0"/>
              <a:t>и </a:t>
            </a:r>
            <a:r>
              <a:rPr lang="ru-RU" sz="2500" i="1" dirty="0" smtClean="0"/>
              <a:t>б) </a:t>
            </a:r>
            <a:r>
              <a:rPr lang="ru-RU" sz="2500" dirty="0" smtClean="0"/>
              <a:t>для этого оказываются непригодными. Случай </a:t>
            </a:r>
            <a:r>
              <a:rPr lang="ru-RU" sz="2500" i="1" dirty="0" smtClean="0"/>
              <a:t>г) </a:t>
            </a:r>
            <a:r>
              <a:rPr lang="ru-RU" sz="2500" dirty="0" smtClean="0"/>
              <a:t>не подходит вследствие того, что при отключении напряжения информация не сохраняется.</a:t>
            </a:r>
          </a:p>
          <a:p>
            <a:pPr marL="274320" indent="-274320">
              <a:defRPr/>
            </a:pPr>
            <a:r>
              <a:rPr lang="ru-RU" sz="2500" dirty="0" smtClean="0"/>
              <a:t>    Таким образом, для реализации энергонезависимого </a:t>
            </a:r>
            <a:r>
              <a:rPr lang="ru-RU" sz="2500" dirty="0" err="1" smtClean="0"/>
              <a:t>репрограммируемого</a:t>
            </a:r>
            <a:r>
              <a:rPr lang="ru-RU" sz="2500" dirty="0" smtClean="0"/>
              <a:t> полупроводникового запоминающего устройства (РПЗУ) необходим </a:t>
            </a:r>
            <a:r>
              <a:rPr lang="ru-RU" sz="2500" dirty="0" err="1" smtClean="0"/>
              <a:t>МДП-транзистор</a:t>
            </a:r>
            <a:r>
              <a:rPr lang="ru-RU" sz="2500" dirty="0" smtClean="0"/>
              <a:t>, в котором обратимым образом было бы возможно изменять пороговое напряжение VT за счет изменения встроенного в диэлектрик заряда </a:t>
            </a:r>
            <a:r>
              <a:rPr lang="ru-RU" sz="2500" dirty="0" err="1" smtClean="0"/>
              <a:t>Qох</a:t>
            </a:r>
            <a:r>
              <a:rPr lang="ru-RU" sz="2500" dirty="0" smtClean="0"/>
              <a:t>. </a:t>
            </a:r>
          </a:p>
          <a:p>
            <a:pPr marL="274320" indent="-274320">
              <a:buNone/>
              <a:defRPr/>
            </a:pPr>
            <a:r>
              <a:rPr lang="ru-RU" sz="2500" dirty="0" smtClean="0"/>
              <a:t>         Наиболее распространенными РПЗУ, в которых реализован этот принцип, являются РПЗУ на основе полевых транзисторов со структурой металл – нитрид – окисел – полупроводник (</a:t>
            </a:r>
            <a:r>
              <a:rPr lang="ru-RU" sz="2500" dirty="0" err="1" smtClean="0"/>
              <a:t>МНОП-транзисторы</a:t>
            </a:r>
            <a:r>
              <a:rPr lang="ru-RU" sz="2500" dirty="0" smtClean="0"/>
              <a:t>) и на основе полевых транзисторов с плавающим затвором.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dirty="0"/>
          </a:p>
        </p:txBody>
      </p: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24744"/>
            <a:ext cx="557212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32656"/>
            <a:ext cx="2555776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При подаче импульса положительного напряжения +</a:t>
            </a:r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500" baseline="-25000" dirty="0" smtClean="0">
                <a:latin typeface="Times New Roman" pitchFamily="18" charset="0"/>
                <a:cs typeface="Times New Roman" pitchFamily="18" charset="0"/>
              </a:rPr>
              <a:t>GS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на затвор вследствие разницы в величинах диэлектрических постоянных окисла и нитрида в окисле возникает сильное электрическое поле. Это поле вызывает туннельную инжекцию электронов из полупроводника через окисел в нитрид. Инжектированные электроны захватываются на глубине уровня ловушек в запрещенной зоне нитрида кремния, обуславливая отрицательный по знаку встроенный в диэлектрик заряд. После снятия напряжения с затвора инжектированный заряд длительное время хранится на ловушечных центрах, что соответствует существованию встроенного инверсионного канала;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5842337"/>
            <a:ext cx="6444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при подаче импульса отрицательного напряжения -</a:t>
            </a:r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500" baseline="-25000" dirty="0" smtClean="0">
                <a:latin typeface="Times New Roman" pitchFamily="18" charset="0"/>
                <a:cs typeface="Times New Roman" pitchFamily="18" charset="0"/>
              </a:rPr>
              <a:t>GS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на затвор происходит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туннелирование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электронов с ловушек в нитриде кремния в зону проводимости полупроводника, как показано на рисунке </a:t>
            </a:r>
            <a:r>
              <a:rPr lang="ru-RU" sz="1500" b="1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При снятии напряжения с затвора инверсионный канал исчезает.</a:t>
            </a:r>
            <a:endParaRPr lang="ru-RU" sz="1500" dirty="0"/>
          </a:p>
        </p:txBody>
      </p:sp>
    </p:spTree>
    <p:controls>
      <p:control spid="2050" name="ShockwaveFlash1" r:id="rId2" imgW="6588733" imgH="5401429"/>
    </p:controls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1949</TotalTime>
  <Words>1557</Words>
  <Application>Microsoft Office PowerPoint</Application>
  <PresentationFormat>Экран (4:3)</PresentationFormat>
  <Paragraphs>116</Paragraphs>
  <Slides>18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Городская</vt:lpstr>
      <vt:lpstr>МДП РПЗУ</vt:lpstr>
      <vt:lpstr>Слайд 2</vt:lpstr>
      <vt:lpstr>РПЗУ</vt:lpstr>
      <vt:lpstr>МДП</vt:lpstr>
      <vt:lpstr>Слайд 5</vt:lpstr>
      <vt:lpstr>МДП-транзистор как элемент памяти</vt:lpstr>
      <vt:lpstr>Слайд 7</vt:lpstr>
      <vt:lpstr>Слайд 8</vt:lpstr>
      <vt:lpstr>Слайд 9</vt:lpstr>
      <vt:lpstr>Слайд 10</vt:lpstr>
      <vt:lpstr>МОП-транзистор с плавающим затвором</vt:lpstr>
      <vt:lpstr>Слайд 12</vt:lpstr>
      <vt:lpstr>Слайд 13</vt:lpstr>
      <vt:lpstr>Механизм записи информационного заряда на плавающий затвор в p- и n-канальном МДП- транзисторе.</vt:lpstr>
      <vt:lpstr>Флэш-память</vt:lpstr>
      <vt:lpstr>Слайд 16</vt:lpstr>
      <vt:lpstr>Слайд 17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РПЗУ</dc:title>
  <dc:creator>Admin</dc:creator>
  <cp:lastModifiedBy>Гашков Никита</cp:lastModifiedBy>
  <cp:revision>194</cp:revision>
  <dcterms:created xsi:type="dcterms:W3CDTF">2009-11-25T21:47:55Z</dcterms:created>
  <dcterms:modified xsi:type="dcterms:W3CDTF">2016-12-12T22:14:17Z</dcterms:modified>
</cp:coreProperties>
</file>