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78" r:id="rId3"/>
    <p:sldId id="285" r:id="rId4"/>
    <p:sldId id="257" r:id="rId5"/>
    <p:sldId id="259" r:id="rId6"/>
    <p:sldId id="258" r:id="rId7"/>
    <p:sldId id="283" r:id="rId8"/>
    <p:sldId id="267" r:id="rId9"/>
    <p:sldId id="268" r:id="rId10"/>
    <p:sldId id="269" r:id="rId11"/>
    <p:sldId id="270" r:id="rId12"/>
    <p:sldId id="279" r:id="rId13"/>
    <p:sldId id="273" r:id="rId14"/>
    <p:sldId id="281" r:id="rId15"/>
    <p:sldId id="271" r:id="rId16"/>
    <p:sldId id="274" r:id="rId17"/>
    <p:sldId id="280" r:id="rId18"/>
    <p:sldId id="284" r:id="rId19"/>
  </p:sldIdLst>
  <p:sldSz cx="9144000" cy="5143500" type="screen16x9"/>
  <p:notesSz cx="6858000" cy="9144000"/>
  <p:embeddedFontLst>
    <p:embeddedFont>
      <p:font typeface="Lato" panose="020B060402020202020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Georgia" panose="02040502050405020303" pitchFamily="18" charset="0"/>
      <p:regular r:id="rId30"/>
      <p:bold r:id="rId31"/>
      <p:italic r:id="rId32"/>
      <p:boldItalic r:id="rId33"/>
    </p:embeddedFont>
    <p:embeddedFont>
      <p:font typeface="Raleway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5" d="100"/>
          <a:sy n="135" d="100"/>
        </p:scale>
        <p:origin x="-84" y="-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12233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abee5cd43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abee5cd43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abee5cd43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abee5cd43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abee5cd43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abee5cd43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4767263"/>
            <a:ext cx="3200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B4655-2E09-4D23-9ABF-C4EAA228A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305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4767263"/>
            <a:ext cx="3200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6CFA3-25A9-45F3-9027-4EE6986E0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173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200150"/>
            <a:ext cx="4623490" cy="10287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0" y="685800"/>
            <a:ext cx="2460731" cy="3429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228850"/>
            <a:ext cx="4623490" cy="13716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2245" y="4402932"/>
            <a:ext cx="1200150" cy="283369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1" y="4402932"/>
            <a:ext cx="5870744" cy="283369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EDFD-DAB6-4191-8235-49F6320F5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483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2245" y="4402932"/>
            <a:ext cx="1200150" cy="283369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1" y="4402932"/>
            <a:ext cx="5870744" cy="283369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EDFD-DAB6-4191-8235-49F6320F5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940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6267B-FDDB-4841-91AB-5855FA886F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8811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7772400" cy="1485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5800" y="3086100"/>
            <a:ext cx="7772400" cy="1485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8BC96-CFE1-4839-A00A-C36625AC36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421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20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30.wmf"/><Relationship Id="rId3" Type="http://schemas.openxmlformats.org/officeDocument/2006/relationships/image" Target="../media/image31.png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7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Тиристоры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2629100"/>
            <a:ext cx="28575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Line 7"/>
          <p:cNvSpPr>
            <a:spLocks noChangeShapeType="1"/>
          </p:cNvSpPr>
          <p:nvPr/>
        </p:nvSpPr>
        <p:spPr bwMode="auto">
          <a:xfrm flipV="1">
            <a:off x="4159091" y="1761660"/>
            <a:ext cx="1150938" cy="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5" name="Rectangle 0"/>
              <p:cNvSpPr>
                <a:spLocks noChangeArrowheads="1"/>
              </p:cNvSpPr>
              <p:nvPr/>
            </p:nvSpPr>
            <p:spPr bwMode="auto">
              <a:xfrm>
                <a:off x="1547813" y="1272031"/>
                <a:ext cx="604837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rgbClr val="000000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rgbClr val="000000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rgbClr val="000000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rgbClr val="000000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rgbClr val="000000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мере роста  </a:t>
                </a:r>
                <a:r>
                  <a:rPr lang="el-GR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ru-RU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alt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М, с ростом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ru-RU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ru-RU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ru-RU" alt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5" name="Rectangle 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812" y="1696042"/>
                <a:ext cx="6048375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1109" t="-7576" b="-257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8" name="Rectangle 3"/>
              <p:cNvSpPr>
                <a:spLocks noChangeArrowheads="1"/>
              </p:cNvSpPr>
              <p:nvPr/>
            </p:nvSpPr>
            <p:spPr bwMode="auto">
              <a:xfrm>
                <a:off x="762158" y="2108720"/>
                <a:ext cx="7254290" cy="1994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rgbClr val="000000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rgbClr val="000000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rgbClr val="000000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rgbClr val="000000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rgbClr val="000000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</a:defRPr>
                </a:lvl9pPr>
              </a:lstStyle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ru-RU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Это  и является условием переключения тиристора из состояния «закрыто» в состояние «открыто».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ru-RU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Напряжение переключения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ru-RU" altLang="ru-RU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перекл</m:t>
                        </m:r>
                      </m:sub>
                    </m:sSub>
                  </m:oMath>
                </a14:m>
                <a:r>
                  <a:rPr lang="ru-RU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составляет </a:t>
                </a:r>
                <a:r>
                  <a:rPr lang="ru-RU" alt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 тиристоров от </a:t>
                </a:r>
                <a:r>
                  <a:rPr lang="ru-RU" alt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20-50 В</a:t>
                </a:r>
                <a:r>
                  <a:rPr lang="ru-RU" alt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до </a:t>
                </a:r>
                <a:r>
                  <a:rPr lang="ru-RU" alt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1000-2000 В</a:t>
                </a:r>
                <a:r>
                  <a:rPr lang="ru-RU" alt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а ток переключения</a:t>
                </a:r>
                <a:endParaRPr lang="ru-RU" alt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ru-RU" altLang="ru-RU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перекл</m:t>
                        </m:r>
                      </m:sub>
                    </m:sSub>
                  </m:oMath>
                </a14:m>
                <a:r>
                  <a:rPr lang="ru-RU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alt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 долей микроампера до единиц миллиампера (в зависимости от площади).</a:t>
                </a:r>
              </a:p>
            </p:txBody>
          </p:sp>
        </mc:Choice>
        <mc:Fallback xmlns="">
          <p:sp>
            <p:nvSpPr>
              <p:cNvPr id="4108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158" y="2811626"/>
                <a:ext cx="7254290" cy="2195216"/>
              </a:xfrm>
              <a:prstGeom prst="rect">
                <a:avLst/>
              </a:prstGeom>
              <a:blipFill rotWithShape="1">
                <a:blip r:embed="rId4"/>
                <a:stretch>
                  <a:fillRect l="-672" t="-1389" b="-41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9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132751"/>
              </p:ext>
            </p:extLst>
          </p:nvPr>
        </p:nvGraphicFramePr>
        <p:xfrm>
          <a:off x="900460" y="1545636"/>
          <a:ext cx="3022600" cy="54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Формула" r:id="rId5" imgW="939600" imgH="215640" progId="Equation.3">
                  <p:embed/>
                </p:oleObj>
              </mc:Choice>
              <mc:Fallback>
                <p:oleObj name="Формула" r:id="rId5" imgW="939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460" y="1545636"/>
                        <a:ext cx="3022600" cy="540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086174"/>
              </p:ext>
            </p:extLst>
          </p:nvPr>
        </p:nvGraphicFramePr>
        <p:xfrm>
          <a:off x="5435601" y="1545637"/>
          <a:ext cx="2160587" cy="594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Формула" r:id="rId7" imgW="368280" imgH="203040" progId="Equation.3">
                  <p:embed/>
                </p:oleObj>
              </mc:Choice>
              <mc:Fallback>
                <p:oleObj name="Формула" r:id="rId7" imgW="368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1" y="1545637"/>
                        <a:ext cx="2160587" cy="594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Box 16"/>
          <p:cNvSpPr txBox="1">
            <a:spLocks noChangeArrowheads="1"/>
          </p:cNvSpPr>
          <p:nvPr/>
        </p:nvSpPr>
        <p:spPr bwMode="auto">
          <a:xfrm>
            <a:off x="-14958" y="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 dirty="0">
                <a:latin typeface="+mj-lt"/>
                <a:cs typeface="Times New Roman" panose="02020603050405020304" pitchFamily="18" charset="0"/>
              </a:rPr>
              <a:t>Условие </a:t>
            </a:r>
            <a:r>
              <a:rPr lang="ru-RU" altLang="ru-RU" sz="3600" dirty="0" smtClean="0">
                <a:latin typeface="+mj-lt"/>
                <a:cs typeface="Times New Roman" panose="02020603050405020304" pitchFamily="18" charset="0"/>
              </a:rPr>
              <a:t>переключения</a:t>
            </a:r>
            <a:endParaRPr lang="ru-RU" altLang="ru-RU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10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23093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0"/>
          <p:cNvSpPr txBox="1">
            <a:spLocks noChangeArrowheads="1"/>
          </p:cNvSpPr>
          <p:nvPr/>
        </p:nvSpPr>
        <p:spPr bwMode="auto">
          <a:xfrm>
            <a:off x="827584" y="1426750"/>
            <a:ext cx="7200478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ru-RU" sz="22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открытом состоянии (</a:t>
            </a:r>
            <a:r>
              <a:rPr lang="ru-RU" altLang="ru-RU" sz="2000" b="1" dirty="0">
                <a:latin typeface="Times New Roman" pitchFamily="18" charset="0"/>
                <a:cs typeface="Times New Roman" panose="02020603050405020304" pitchFamily="18" charset="0"/>
              </a:rPr>
              <a:t>α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велики) все три перехода смещены в прямом направлении. Это происходит вследствие накопления объемных зарядов в базах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n2, p2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тиристора.</a:t>
            </a:r>
          </a:p>
          <a:p>
            <a:pPr eaLnBrk="1" hangingPunct="1">
              <a:spcBef>
                <a:spcPct val="50000"/>
              </a:spcBef>
            </a:pPr>
            <a:endParaRPr lang="ru-RU" altLang="ru-RU" sz="2200" dirty="0"/>
          </a:p>
        </p:txBody>
      </p:sp>
      <p:sp>
        <p:nvSpPr>
          <p:cNvPr id="18437" name="Text Box 1"/>
          <p:cNvSpPr txBox="1">
            <a:spLocks noChangeArrowheads="1"/>
          </p:cNvSpPr>
          <p:nvPr/>
        </p:nvSpPr>
        <p:spPr bwMode="auto">
          <a:xfrm>
            <a:off x="812839" y="2733769"/>
            <a:ext cx="7023124" cy="183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тиристора из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"закрытого"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"открытое"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состояние связан с накоплением объемного заряда в базах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Б1 и Б2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из-за роста значения коэффициента передачи эмиттерного тока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коэффициента умножения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endParaRPr lang="ru-RU" altLang="ru-RU" sz="2200" dirty="0"/>
          </a:p>
        </p:txBody>
      </p:sp>
      <p:sp>
        <p:nvSpPr>
          <p:cNvPr id="18438" name="TextBox 10"/>
          <p:cNvSpPr txBox="1">
            <a:spLocks noChangeArrowheads="1"/>
          </p:cNvSpPr>
          <p:nvPr/>
        </p:nvSpPr>
        <p:spPr bwMode="auto">
          <a:xfrm>
            <a:off x="1643063" y="910829"/>
            <a:ext cx="5949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состояние</a:t>
            </a:r>
            <a:endParaRPr lang="ru-RU" alt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B4655-2E09-4D23-9ABF-C4EAA228AED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18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141685"/>
            <a:ext cx="7772400" cy="857250"/>
          </a:xfrm>
        </p:spPr>
        <p:txBody>
          <a:bodyPr/>
          <a:lstStyle/>
          <a:p>
            <a:r>
              <a:rPr lang="ru-RU" altLang="ru-RU" sz="2800" i="1" smtClean="0"/>
              <a:t>Зонные диаграммы и токи диодного тиристора в открытом состоянии</a:t>
            </a:r>
          </a:p>
        </p:txBody>
      </p:sp>
      <p:graphicFrame>
        <p:nvGraphicFramePr>
          <p:cNvPr id="4096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07950" y="1059657"/>
          <a:ext cx="9036050" cy="3942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Документ" r:id="rId3" imgW="5486400" imgH="2788920" progId="Word.Document.8">
                  <p:embed/>
                </p:oleObj>
              </mc:Choice>
              <mc:Fallback>
                <p:oleObj name="Документ" r:id="rId3" imgW="5486400" imgH="27889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059657"/>
                        <a:ext cx="9036050" cy="3942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6267B-FDDB-4841-91AB-5855FA886F51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233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2591"/>
            <a:ext cx="4371975" cy="47670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847" y="52591"/>
            <a:ext cx="4617094" cy="476705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EDFD-DAB6-4191-8235-49F6320F519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37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20" y="15012"/>
            <a:ext cx="9131580" cy="857250"/>
          </a:xfrm>
        </p:spPr>
        <p:txBody>
          <a:bodyPr/>
          <a:lstStyle/>
          <a:p>
            <a:pPr algn="ctr"/>
            <a:r>
              <a:rPr lang="ru-RU" sz="2000" dirty="0" smtClean="0"/>
              <a:t>Конкуренция диффузионного тока и тока рекомбинации</a:t>
            </a:r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6CFA3-25A9-45F3-9027-4EE6986E01C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548" y="756873"/>
            <a:ext cx="4850100" cy="282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7534"/>
            <a:ext cx="3905536" cy="57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31790"/>
            <a:ext cx="3905536" cy="69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23878"/>
            <a:ext cx="3744415" cy="768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83" y="1347615"/>
            <a:ext cx="3744053" cy="67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810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179512" y="1244551"/>
            <a:ext cx="5616624" cy="3286557"/>
          </a:xfrm>
        </p:spPr>
        <p:txBody>
          <a:bodyPr>
            <a:normAutofit fontScale="70000" lnSpcReduction="20000"/>
          </a:bodyPr>
          <a:lstStyle/>
          <a:p>
            <a:pPr marL="566928" indent="-457200"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области малых токов основная причина зависимости α от тока I связана с рекомбинацией в эмиттерном переходе. По мере роста прямого напряжения на p-n переходе диффузионная компонента тока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JpD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начинает превалировать над рекомбинационной 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рек, что эквивалентно возрастанию эффективности эмиттера, а следовательно, и увеличению коэффициента передачи эмиттерного тока α.</a:t>
            </a:r>
          </a:p>
          <a:p>
            <a:pPr marL="365760" indent="-256032" algn="ctr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2200" dirty="0" smtClean="0"/>
          </a:p>
        </p:txBody>
      </p:sp>
      <p:pic>
        <p:nvPicPr>
          <p:cNvPr id="19459" name="Picture 0" descr="70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1491630"/>
            <a:ext cx="2539411" cy="2317239"/>
          </a:xfrm>
          <a:noFill/>
        </p:spPr>
      </p:pic>
      <p:sp>
        <p:nvSpPr>
          <p:cNvPr id="19462" name="TextBox 10"/>
          <p:cNvSpPr txBox="1">
            <a:spLocks noChangeArrowheads="1"/>
          </p:cNvSpPr>
          <p:nvPr/>
        </p:nvSpPr>
        <p:spPr bwMode="auto">
          <a:xfrm>
            <a:off x="2071688" y="123478"/>
            <a:ext cx="448392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</a:t>
            </a:r>
            <a:r>
              <a:rPr lang="en-US" alt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э(</a:t>
            </a:r>
            <a:r>
              <a:rPr lang="en-US" alt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a):</a:t>
            </a:r>
            <a:endParaRPr lang="ru-RU" alt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6CFA3-25A9-45F3-9027-4EE6986E01C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11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76" y="51470"/>
            <a:ext cx="8571680" cy="1220964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/>
              <a:t>Лавинное умножение </a:t>
            </a:r>
            <a:r>
              <a:rPr lang="ru-RU" sz="2200" dirty="0"/>
              <a:t>в коллекторном </a:t>
            </a:r>
            <a:r>
              <a:rPr lang="ru-RU" sz="2200" dirty="0" smtClean="0"/>
              <a:t>переходе. Зависимость </a:t>
            </a:r>
            <a:r>
              <a:rPr lang="ru-RU" sz="2200" dirty="0"/>
              <a:t>коэффициента М от </a:t>
            </a:r>
            <a:r>
              <a:rPr lang="ru-RU" sz="2200" dirty="0" smtClean="0"/>
              <a:t>напряжения V</a:t>
            </a:r>
            <a:r>
              <a:rPr lang="ru-RU" sz="2200" baseline="-25000" dirty="0" smtClean="0"/>
              <a:t>G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776" y="1122782"/>
            <a:ext cx="8924924" cy="200824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dirty="0" smtClean="0"/>
              <a:t>Другой физический механизм, приводящий к накоплению объемных зарядов в базах тиристора,  связан  с  лавинным  умножением  в  коллекторном  переходе.  При  больших значениях  обратного  напряжения  на p‑n‑переходе  величина  электрического  поля Е  в области пространственного заряда может приблизиться к значению, соответствующему напряжению лавинного пробоя. В этом случае на длине свободного пробега λ электрон или дырка набирают энергию </a:t>
            </a:r>
            <a:r>
              <a:rPr lang="ru-RU" dirty="0" err="1" smtClean="0"/>
              <a:t>qλE</a:t>
            </a:r>
            <a:r>
              <a:rPr lang="ru-RU" dirty="0" smtClean="0"/>
              <a:t>, большую, чем ширина запрещенной зоны полупроводника </a:t>
            </a:r>
            <a:r>
              <a:rPr lang="ru-RU" dirty="0" err="1" smtClean="0"/>
              <a:t>qλE</a:t>
            </a:r>
            <a:r>
              <a:rPr lang="ru-RU" dirty="0" smtClean="0"/>
              <a:t>&gt;</a:t>
            </a:r>
            <a:r>
              <a:rPr lang="ru-RU" dirty="0" err="1" smtClean="0"/>
              <a:t>Еg</a:t>
            </a:r>
            <a:r>
              <a:rPr lang="ru-RU" dirty="0" smtClean="0"/>
              <a:t>, и вызывают генерацию новой электронно‑дырочной пары. Это явление аналогично лавинному пробою в стабилитронах.</a:t>
            </a:r>
          </a:p>
          <a:p>
            <a:r>
              <a:rPr lang="ru-RU" dirty="0" smtClean="0"/>
              <a:t> Если М – коэффициент ударной ионизации, определяемый как количество носителей, рожденных при лавинном умножении одной частицей, то М описывается эмпирической формулой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1732" y="4227934"/>
            <a:ext cx="8496300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dirty="0" smtClean="0"/>
              <a:t>.С формальной точки зрения, умножение в коллекторе эквивалентно росту коэффициента передачи и величине коллекторного тока.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046" y="3131024"/>
            <a:ext cx="2587228" cy="109691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EDFD-DAB6-4191-8235-49F6320F519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75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14350"/>
          </a:xfrm>
        </p:spPr>
        <p:txBody>
          <a:bodyPr/>
          <a:lstStyle/>
          <a:p>
            <a:pPr algn="ctr"/>
            <a:r>
              <a:rPr lang="ru-RU" altLang="ru-RU" sz="2000" dirty="0" smtClean="0">
                <a:solidFill>
                  <a:schemeClr val="bg2"/>
                </a:solidFill>
              </a:rPr>
              <a:t>ВАХ </a:t>
            </a:r>
            <a:r>
              <a:rPr lang="ru-RU" altLang="ru-RU" sz="2000" dirty="0" err="1" smtClean="0">
                <a:solidFill>
                  <a:schemeClr val="bg2"/>
                </a:solidFill>
              </a:rPr>
              <a:t>тринистора</a:t>
            </a:r>
            <a:endParaRPr lang="ru-RU" altLang="ru-RU" sz="2000" dirty="0" smtClean="0">
              <a:solidFill>
                <a:schemeClr val="bg2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8BC96-CFE1-4839-A00A-C36625AC361B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5837"/>
            <a:ext cx="3453601" cy="162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995936" y="62753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Аналогично рассмотрению для </a:t>
            </a:r>
            <a:r>
              <a:rPr lang="ru-RU" dirty="0" err="1"/>
              <a:t>динистора</a:t>
            </a:r>
            <a:r>
              <a:rPr lang="ru-RU" dirty="0"/>
              <a:t> в разделе 2, при наличии управляющего тока </a:t>
            </a:r>
            <a:r>
              <a:rPr lang="en-US" i="1" dirty="0"/>
              <a:t>I</a:t>
            </a:r>
            <a:r>
              <a:rPr lang="ru-RU" baseline="-25000" dirty="0"/>
              <a:t>у</a:t>
            </a:r>
            <a:r>
              <a:rPr lang="ru-RU" dirty="0"/>
              <a:t> запишем систему уравнений для тока тиристора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530048"/>
              </p:ext>
            </p:extLst>
          </p:nvPr>
        </p:nvGraphicFramePr>
        <p:xfrm>
          <a:off x="4215584" y="1328772"/>
          <a:ext cx="2516656" cy="666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Equation" r:id="rId4" imgW="1905000" imgH="508000" progId="Equation.DSMT4">
                  <p:embed/>
                </p:oleObj>
              </mc:Choice>
              <mc:Fallback>
                <p:oleObj name="Equation" r:id="rId4" imgW="1905000" imgH="5080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5584" y="1328772"/>
                        <a:ext cx="2516656" cy="6669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4006516" y="192367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Сумма всех токов, протекающих через переход П</a:t>
            </a:r>
            <a:r>
              <a:rPr lang="ru-RU" baseline="-25000" dirty="0"/>
              <a:t>3</a:t>
            </a:r>
            <a:r>
              <a:rPr lang="ru-RU" dirty="0"/>
              <a:t>, будет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231086"/>
              </p:ext>
            </p:extLst>
          </p:nvPr>
        </p:nvGraphicFramePr>
        <p:xfrm>
          <a:off x="4210566" y="2443283"/>
          <a:ext cx="2521674" cy="344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Equation" r:id="rId6" imgW="1739900" imgH="241300" progId="Equation.DSMT4">
                  <p:embed/>
                </p:oleObj>
              </mc:Choice>
              <mc:Fallback>
                <p:oleObj name="Equation" r:id="rId6" imgW="1739900" imgH="2413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0566" y="2443283"/>
                        <a:ext cx="2521674" cy="3444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179512" y="2787774"/>
            <a:ext cx="87849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Сохраняя обозначение тока тиристора как и ранее через знак </a:t>
            </a:r>
            <a:r>
              <a:rPr lang="en-US" i="1" dirty="0" smtClean="0"/>
              <a:t>I</a:t>
            </a:r>
            <a:r>
              <a:rPr lang="en-US" dirty="0" smtClean="0"/>
              <a:t> = </a:t>
            </a:r>
            <a:r>
              <a:rPr lang="en-US" i="1" dirty="0" smtClean="0"/>
              <a:t>I</a:t>
            </a:r>
            <a:r>
              <a:rPr lang="ru-RU" baseline="-25000" dirty="0" smtClean="0"/>
              <a:t>Э</a:t>
            </a:r>
            <a:r>
              <a:rPr lang="ru-RU" dirty="0" smtClean="0"/>
              <a:t> </a:t>
            </a:r>
            <a:r>
              <a:rPr lang="ru-RU" dirty="0"/>
              <a:t>, запишем</a:t>
            </a: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507968"/>
              </p:ext>
            </p:extLst>
          </p:nvPr>
        </p:nvGraphicFramePr>
        <p:xfrm>
          <a:off x="6876256" y="2709788"/>
          <a:ext cx="18097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Equation" r:id="rId8" imgW="1676400" imgH="711200" progId="Equation.DSMT4">
                  <p:embed/>
                </p:oleObj>
              </mc:Choice>
              <mc:Fallback>
                <p:oleObj name="Equation" r:id="rId8" imgW="1676400" imgH="7112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2709788"/>
                        <a:ext cx="180975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238218" y="3522958"/>
            <a:ext cx="84686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наличии лавинного умножения </a:t>
            </a:r>
            <a:r>
              <a:rPr lang="ru-RU" i="1" dirty="0"/>
              <a:t>М </a:t>
            </a:r>
            <a:r>
              <a:rPr lang="ru-RU" dirty="0"/>
              <a:t>в коллекторе П</a:t>
            </a:r>
            <a:r>
              <a:rPr lang="ru-RU" baseline="-25000" dirty="0"/>
              <a:t>3</a:t>
            </a:r>
            <a:r>
              <a:rPr lang="ru-RU" dirty="0"/>
              <a:t>, ток через коллекторный переход будет</a:t>
            </a: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359750"/>
              </p:ext>
            </p:extLst>
          </p:nvPr>
        </p:nvGraphicFramePr>
        <p:xfrm>
          <a:off x="6051998" y="3830735"/>
          <a:ext cx="2809650" cy="325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Equation" r:id="rId10" imgW="2057400" imgH="241300" progId="Equation.DSMT4">
                  <p:embed/>
                </p:oleObj>
              </mc:Choice>
              <mc:Fallback>
                <p:oleObj name="Equation" r:id="rId10" imgW="2057400" imgH="2413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1998" y="3830735"/>
                        <a:ext cx="2809650" cy="3251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251520" y="4227934"/>
            <a:ext cx="39196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Отсюда ВАХ тиристора на закрытом участке</a:t>
            </a:r>
          </a:p>
        </p:txBody>
      </p:sp>
      <p:sp>
        <p:nvSpPr>
          <p:cNvPr id="3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" name="Объект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693941"/>
              </p:ext>
            </p:extLst>
          </p:nvPr>
        </p:nvGraphicFramePr>
        <p:xfrm>
          <a:off x="4211960" y="4155926"/>
          <a:ext cx="2219890" cy="917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Equation" r:id="rId12" imgW="1905000" imgH="787400" progId="Equation.DSMT4">
                  <p:embed/>
                </p:oleObj>
              </mc:Choice>
              <mc:Fallback>
                <p:oleObj name="Equation" r:id="rId12" imgW="1905000" imgH="7874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4155926"/>
                        <a:ext cx="2219890" cy="9178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489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8BC96-CFE1-4839-A00A-C36625AC361B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580112" y="123478"/>
                <a:ext cx="3419872" cy="2593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endParaRPr lang="ru-RU" dirty="0"/>
              </a:p>
              <a:p>
                <a:r>
                  <a:rPr lang="ru-RU" i="1" dirty="0"/>
                  <a:t>В диодном режиме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=0,5</m:t>
                    </m:r>
                  </m:oMath>
                </a14:m>
                <a:endParaRPr lang="en-US" dirty="0" smtClean="0"/>
              </a:p>
              <a:p>
                <a:endParaRPr lang="ru-RU" dirty="0"/>
              </a:p>
              <a:p>
                <a:r>
                  <a:rPr lang="ru-RU" dirty="0"/>
                  <a:t>В точке переключения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𝑀</m:t>
                      </m:r>
                      <m:r>
                        <a:rPr lang="ru-RU" i="1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упр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пер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ru-RU" i="1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2+</m:t>
                              </m:r>
                              <m:f>
                                <m:f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упр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пер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23478"/>
                <a:ext cx="3419872" cy="2593915"/>
              </a:xfrm>
              <a:prstGeom prst="rect">
                <a:avLst/>
              </a:prstGeom>
              <a:blipFill rotWithShape="1">
                <a:blip r:embed="rId2"/>
                <a:stretch>
                  <a:fillRect l="-3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/>
          <p:nvPr/>
        </p:nvPicPr>
        <p:blipFill>
          <a:blip r:embed="rId3"/>
          <a:stretch>
            <a:fillRect/>
          </a:stretch>
        </p:blipFill>
        <p:spPr>
          <a:xfrm>
            <a:off x="251520" y="2611024"/>
            <a:ext cx="6624736" cy="25370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Таблица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698609"/>
                  </p:ext>
                </p:extLst>
              </p:nvPr>
            </p:nvGraphicFramePr>
            <p:xfrm>
              <a:off x="107504" y="1275606"/>
              <a:ext cx="5338252" cy="129272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63004"/>
                    <a:gridCol w="1583232"/>
                    <a:gridCol w="2292016"/>
                  </a:tblGrid>
                  <a:tr h="23164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u-RU" sz="120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/>
                                    </a:rPr>
                                    <m:t>упр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200" dirty="0">
                              <a:solidFill>
                                <a:schemeClr val="bg2"/>
                              </a:solidFill>
                              <a:effectLst/>
                            </a:rPr>
                            <a:t>, мА</a:t>
                          </a:r>
                          <a:endParaRPr lang="ru-RU" sz="1200" dirty="0">
                            <a:solidFill>
                              <a:schemeClr val="bg2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75492" marR="75492" marT="0" marB="0" anchor="ctr"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i="1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u-RU" sz="120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/>
                                    </a:rPr>
                                    <m:t>пер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200" dirty="0">
                              <a:solidFill>
                                <a:schemeClr val="bg2"/>
                              </a:solidFill>
                              <a:effectLst/>
                            </a:rPr>
                            <a:t>, мА</a:t>
                          </a:r>
                          <a:endParaRPr lang="ru-RU" sz="1200" dirty="0">
                            <a:solidFill>
                              <a:schemeClr val="bg2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75492" marR="75492" marT="0" marB="0" anchor="ctr"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i="1" smtClean="0">
                                        <a:solidFill>
                                          <a:schemeClr val="bg2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200">
                                        <a:solidFill>
                                          <a:schemeClr val="bg2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200">
                                        <a:solidFill>
                                          <a:schemeClr val="bg2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200" dirty="0">
                            <a:solidFill>
                              <a:schemeClr val="bg2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75492" marR="75492" marT="0" marB="0" anchor="ctr">
                        <a:solidFill>
                          <a:srgbClr val="EAEAEA"/>
                        </a:solidFill>
                      </a:tcPr>
                    </a:tc>
                  </a:tr>
                  <a:tr h="2122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2"/>
                              </a:solidFill>
                              <a:effectLst/>
                            </a:rPr>
                            <a:t>0</a:t>
                          </a:r>
                          <a:endParaRPr lang="ru-RU" sz="1200" dirty="0">
                            <a:solidFill>
                              <a:schemeClr val="bg2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75492" marR="75492" marT="0" marB="0" anchor="ctr"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2"/>
                              </a:solidFill>
                              <a:effectLst/>
                            </a:rPr>
                            <a:t>3</a:t>
                          </a:r>
                          <a:endParaRPr lang="ru-RU" sz="1200" dirty="0">
                            <a:solidFill>
                              <a:schemeClr val="bg2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75492" marR="75492" marT="0" marB="0" anchor="ctr"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2"/>
                              </a:solidFill>
                              <a:effectLst/>
                            </a:rPr>
                            <a:t>0,5</a:t>
                          </a:r>
                          <a:endParaRPr lang="ru-RU" sz="1200" dirty="0">
                            <a:solidFill>
                              <a:schemeClr val="bg2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75492" marR="75492" marT="0" marB="0" anchor="ctr">
                        <a:solidFill>
                          <a:srgbClr val="EAEAEA"/>
                        </a:solidFill>
                      </a:tcPr>
                    </a:tc>
                  </a:tr>
                  <a:tr h="2122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2"/>
                              </a:solidFill>
                              <a:effectLst/>
                            </a:rPr>
                            <a:t>1</a:t>
                          </a:r>
                          <a:endParaRPr lang="ru-RU" sz="1200" dirty="0">
                            <a:solidFill>
                              <a:schemeClr val="bg2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75492" marR="75492" marT="0" marB="0" anchor="ctr"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2"/>
                              </a:solidFill>
                              <a:effectLst/>
                            </a:rPr>
                            <a:t>2,5</a:t>
                          </a:r>
                          <a:endParaRPr lang="ru-RU" sz="1200" dirty="0">
                            <a:solidFill>
                              <a:schemeClr val="bg2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75492" marR="75492" marT="0" marB="0" anchor="ctr"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2"/>
                              </a:solidFill>
                              <a:effectLst/>
                            </a:rPr>
                            <a:t>1</a:t>
                          </a:r>
                          <a:r>
                            <a:rPr lang="en-US" sz="1200" dirty="0">
                              <a:solidFill>
                                <a:schemeClr val="bg2"/>
                              </a:solidFill>
                              <a:effectLst/>
                            </a:rPr>
                            <a:t>/(2+0,4)=1/2,4=0,41</a:t>
                          </a:r>
                          <a:endParaRPr lang="ru-RU" sz="1200" dirty="0">
                            <a:solidFill>
                              <a:schemeClr val="bg2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75492" marR="75492" marT="0" marB="0" anchor="ctr">
                        <a:solidFill>
                          <a:srgbClr val="EAEAEA"/>
                        </a:solidFill>
                      </a:tcPr>
                    </a:tc>
                  </a:tr>
                  <a:tr h="2122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2"/>
                              </a:solidFill>
                              <a:effectLst/>
                            </a:rPr>
                            <a:t>1,5</a:t>
                          </a:r>
                          <a:endParaRPr lang="ru-RU" sz="1200" dirty="0">
                            <a:solidFill>
                              <a:schemeClr val="bg2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75492" marR="75492" marT="0" marB="0" anchor="ctr"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2"/>
                              </a:solidFill>
                              <a:effectLst/>
                            </a:rPr>
                            <a:t>1,5</a:t>
                          </a:r>
                          <a:endParaRPr lang="ru-RU" sz="1200" dirty="0">
                            <a:solidFill>
                              <a:schemeClr val="bg2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75492" marR="75492" marT="0" marB="0" anchor="ctr"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2"/>
                              </a:solidFill>
                              <a:effectLst/>
                            </a:rPr>
                            <a:t>1</a:t>
                          </a:r>
                          <a:r>
                            <a:rPr lang="en-US" sz="1200" dirty="0">
                              <a:solidFill>
                                <a:schemeClr val="bg2"/>
                              </a:solidFill>
                              <a:effectLst/>
                            </a:rPr>
                            <a:t>/(2+1)=1/3=0,33</a:t>
                          </a:r>
                          <a:endParaRPr lang="ru-RU" sz="1200" dirty="0">
                            <a:solidFill>
                              <a:schemeClr val="bg2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75492" marR="75492" marT="0" marB="0" anchor="ctr">
                        <a:solidFill>
                          <a:srgbClr val="EAEAEA"/>
                        </a:solidFill>
                      </a:tcPr>
                    </a:tc>
                  </a:tr>
                  <a:tr h="2122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2"/>
                              </a:solidFill>
                              <a:effectLst/>
                            </a:rPr>
                            <a:t>2</a:t>
                          </a:r>
                          <a:endParaRPr lang="ru-RU" sz="1200" dirty="0">
                            <a:solidFill>
                              <a:schemeClr val="bg2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75492" marR="75492" marT="0" marB="0" anchor="ctr"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2"/>
                              </a:solidFill>
                              <a:effectLst/>
                            </a:rPr>
                            <a:t>1,3</a:t>
                          </a:r>
                          <a:endParaRPr lang="ru-RU" sz="1200">
                            <a:solidFill>
                              <a:schemeClr val="bg2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75492" marR="75492" marT="0" marB="0" anchor="ctr"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2"/>
                              </a:solidFill>
                              <a:effectLst/>
                            </a:rPr>
                            <a:t>1</a:t>
                          </a:r>
                          <a:r>
                            <a:rPr lang="en-US" sz="1200" dirty="0">
                              <a:solidFill>
                                <a:schemeClr val="bg2"/>
                              </a:solidFill>
                              <a:effectLst/>
                            </a:rPr>
                            <a:t>/(2+2/1,3)=1/3,7=0,29</a:t>
                          </a:r>
                          <a:endParaRPr lang="ru-RU" sz="1200" dirty="0">
                            <a:solidFill>
                              <a:schemeClr val="bg2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75492" marR="75492" marT="0" marB="0" anchor="ctr">
                        <a:solidFill>
                          <a:srgbClr val="EAEAEA"/>
                        </a:solidFill>
                      </a:tcPr>
                    </a:tc>
                  </a:tr>
                  <a:tr h="2122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2"/>
                              </a:solidFill>
                              <a:effectLst/>
                            </a:rPr>
                            <a:t>2,5</a:t>
                          </a:r>
                          <a:endParaRPr lang="ru-RU" sz="1200" dirty="0">
                            <a:solidFill>
                              <a:schemeClr val="bg2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75492" marR="75492" marT="0" marB="0" anchor="ctr"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2"/>
                              </a:solidFill>
                              <a:effectLst/>
                            </a:rPr>
                            <a:t>0,8</a:t>
                          </a:r>
                          <a:endParaRPr lang="ru-RU" sz="1200">
                            <a:solidFill>
                              <a:schemeClr val="bg2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75492" marR="75492" marT="0" marB="0" anchor="ctr"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2"/>
                              </a:solidFill>
                              <a:effectLst/>
                            </a:rPr>
                            <a:t>1</a:t>
                          </a:r>
                          <a:r>
                            <a:rPr lang="en-US" sz="1200" dirty="0">
                              <a:solidFill>
                                <a:schemeClr val="bg2"/>
                              </a:solidFill>
                              <a:effectLst/>
                            </a:rPr>
                            <a:t>/(2+2,5/0,8)=1/5=0,2</a:t>
                          </a:r>
                          <a:endParaRPr lang="ru-RU" sz="1200" dirty="0">
                            <a:solidFill>
                              <a:schemeClr val="bg2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75492" marR="75492" marT="0" marB="0" anchor="ctr">
                        <a:solidFill>
                          <a:srgbClr val="EAEAEA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Таблица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698609"/>
                  </p:ext>
                </p:extLst>
              </p:nvPr>
            </p:nvGraphicFramePr>
            <p:xfrm>
              <a:off x="107504" y="1275606"/>
              <a:ext cx="5338252" cy="129272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63004"/>
                    <a:gridCol w="1583232"/>
                    <a:gridCol w="2292016"/>
                  </a:tblGrid>
                  <a:tr h="23164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75492" marR="75492" marT="0" marB="0" anchor="ctr">
                        <a:blipFill rotWithShape="1">
                          <a:blip r:embed="rId4"/>
                          <a:stretch>
                            <a:fillRect l="-417" t="-7895" r="-265000" b="-4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75492" marR="75492" marT="0" marB="0" anchor="ctr">
                        <a:blipFill rotWithShape="1">
                          <a:blip r:embed="rId4"/>
                          <a:stretch>
                            <a:fillRect l="-93050" t="-7895" r="-145560" b="-4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75492" marR="75492" marT="0" marB="0" anchor="ctr">
                        <a:blipFill rotWithShape="1">
                          <a:blip r:embed="rId4"/>
                          <a:stretch>
                            <a:fillRect l="-132979" t="-7895" r="-266" b="-489474"/>
                          </a:stretch>
                        </a:blipFill>
                      </a:tcPr>
                    </a:tc>
                  </a:tr>
                  <a:tr h="2122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2"/>
                              </a:solidFill>
                              <a:effectLst/>
                            </a:rPr>
                            <a:t>0</a:t>
                          </a:r>
                          <a:endParaRPr lang="ru-RU" sz="1200" dirty="0">
                            <a:solidFill>
                              <a:schemeClr val="bg2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75492" marR="75492" marT="0" marB="0" anchor="ctr"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2"/>
                              </a:solidFill>
                              <a:effectLst/>
                            </a:rPr>
                            <a:t>3</a:t>
                          </a:r>
                          <a:endParaRPr lang="ru-RU" sz="1200" dirty="0">
                            <a:solidFill>
                              <a:schemeClr val="bg2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75492" marR="75492" marT="0" marB="0" anchor="ctr"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2"/>
                              </a:solidFill>
                              <a:effectLst/>
                            </a:rPr>
                            <a:t>0,5</a:t>
                          </a:r>
                          <a:endParaRPr lang="ru-RU" sz="1200" dirty="0">
                            <a:solidFill>
                              <a:schemeClr val="bg2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75492" marR="75492" marT="0" marB="0" anchor="ctr">
                        <a:solidFill>
                          <a:srgbClr val="EAEAEA"/>
                        </a:solidFill>
                      </a:tcPr>
                    </a:tc>
                  </a:tr>
                  <a:tr h="2122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2"/>
                              </a:solidFill>
                              <a:effectLst/>
                            </a:rPr>
                            <a:t>1</a:t>
                          </a:r>
                          <a:endParaRPr lang="ru-RU" sz="1200" dirty="0">
                            <a:solidFill>
                              <a:schemeClr val="bg2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75492" marR="75492" marT="0" marB="0" anchor="ctr"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2"/>
                              </a:solidFill>
                              <a:effectLst/>
                            </a:rPr>
                            <a:t>2,5</a:t>
                          </a:r>
                          <a:endParaRPr lang="ru-RU" sz="1200" dirty="0">
                            <a:solidFill>
                              <a:schemeClr val="bg2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75492" marR="75492" marT="0" marB="0" anchor="ctr"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2"/>
                              </a:solidFill>
                              <a:effectLst/>
                            </a:rPr>
                            <a:t>1</a:t>
                          </a:r>
                          <a:r>
                            <a:rPr lang="en-US" sz="1200" dirty="0">
                              <a:solidFill>
                                <a:schemeClr val="bg2"/>
                              </a:solidFill>
                              <a:effectLst/>
                            </a:rPr>
                            <a:t>/(2+0,4)=1/2,4=0,41</a:t>
                          </a:r>
                          <a:endParaRPr lang="ru-RU" sz="1200" dirty="0">
                            <a:solidFill>
                              <a:schemeClr val="bg2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75492" marR="75492" marT="0" marB="0" anchor="ctr">
                        <a:solidFill>
                          <a:srgbClr val="EAEAEA"/>
                        </a:solidFill>
                      </a:tcPr>
                    </a:tc>
                  </a:tr>
                  <a:tr h="2122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2"/>
                              </a:solidFill>
                              <a:effectLst/>
                            </a:rPr>
                            <a:t>1,5</a:t>
                          </a:r>
                          <a:endParaRPr lang="ru-RU" sz="1200" dirty="0">
                            <a:solidFill>
                              <a:schemeClr val="bg2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75492" marR="75492" marT="0" marB="0" anchor="ctr"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2"/>
                              </a:solidFill>
                              <a:effectLst/>
                            </a:rPr>
                            <a:t>1,5</a:t>
                          </a:r>
                          <a:endParaRPr lang="ru-RU" sz="1200" dirty="0">
                            <a:solidFill>
                              <a:schemeClr val="bg2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75492" marR="75492" marT="0" marB="0" anchor="ctr"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2"/>
                              </a:solidFill>
                              <a:effectLst/>
                            </a:rPr>
                            <a:t>1</a:t>
                          </a:r>
                          <a:r>
                            <a:rPr lang="en-US" sz="1200" dirty="0">
                              <a:solidFill>
                                <a:schemeClr val="bg2"/>
                              </a:solidFill>
                              <a:effectLst/>
                            </a:rPr>
                            <a:t>/(2+1)=1/3=0,33</a:t>
                          </a:r>
                          <a:endParaRPr lang="ru-RU" sz="1200" dirty="0">
                            <a:solidFill>
                              <a:schemeClr val="bg2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75492" marR="75492" marT="0" marB="0" anchor="ctr">
                        <a:solidFill>
                          <a:srgbClr val="EAEAEA"/>
                        </a:solidFill>
                      </a:tcPr>
                    </a:tc>
                  </a:tr>
                  <a:tr h="2122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2"/>
                              </a:solidFill>
                              <a:effectLst/>
                            </a:rPr>
                            <a:t>2</a:t>
                          </a:r>
                          <a:endParaRPr lang="ru-RU" sz="1200" dirty="0">
                            <a:solidFill>
                              <a:schemeClr val="bg2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75492" marR="75492" marT="0" marB="0" anchor="ctr"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2"/>
                              </a:solidFill>
                              <a:effectLst/>
                            </a:rPr>
                            <a:t>1,3</a:t>
                          </a:r>
                          <a:endParaRPr lang="ru-RU" sz="1200">
                            <a:solidFill>
                              <a:schemeClr val="bg2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75492" marR="75492" marT="0" marB="0" anchor="ctr"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2"/>
                              </a:solidFill>
                              <a:effectLst/>
                            </a:rPr>
                            <a:t>1</a:t>
                          </a:r>
                          <a:r>
                            <a:rPr lang="en-US" sz="1200" dirty="0">
                              <a:solidFill>
                                <a:schemeClr val="bg2"/>
                              </a:solidFill>
                              <a:effectLst/>
                            </a:rPr>
                            <a:t>/(2+2/1,3)=1/3,7=0,29</a:t>
                          </a:r>
                          <a:endParaRPr lang="ru-RU" sz="1200" dirty="0">
                            <a:solidFill>
                              <a:schemeClr val="bg2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75492" marR="75492" marT="0" marB="0" anchor="ctr">
                        <a:solidFill>
                          <a:srgbClr val="EAEAEA"/>
                        </a:solidFill>
                      </a:tcPr>
                    </a:tc>
                  </a:tr>
                  <a:tr h="2122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2"/>
                              </a:solidFill>
                              <a:effectLst/>
                            </a:rPr>
                            <a:t>2,5</a:t>
                          </a:r>
                          <a:endParaRPr lang="ru-RU" sz="1200" dirty="0">
                            <a:solidFill>
                              <a:schemeClr val="bg2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75492" marR="75492" marT="0" marB="0" anchor="ctr"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2"/>
                              </a:solidFill>
                              <a:effectLst/>
                            </a:rPr>
                            <a:t>0,8</a:t>
                          </a:r>
                          <a:endParaRPr lang="ru-RU" sz="1200">
                            <a:solidFill>
                              <a:schemeClr val="bg2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75492" marR="75492" marT="0" marB="0" anchor="ctr"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2"/>
                              </a:solidFill>
                              <a:effectLst/>
                            </a:rPr>
                            <a:t>1</a:t>
                          </a:r>
                          <a:r>
                            <a:rPr lang="en-US" sz="1200" dirty="0">
                              <a:solidFill>
                                <a:schemeClr val="bg2"/>
                              </a:solidFill>
                              <a:effectLst/>
                            </a:rPr>
                            <a:t>/(2+2,5/0,8)=1/5=0,2</a:t>
                          </a:r>
                          <a:endParaRPr lang="ru-RU" sz="1200" dirty="0">
                            <a:solidFill>
                              <a:schemeClr val="bg2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75492" marR="75492" marT="0" marB="0" anchor="ctr">
                        <a:solidFill>
                          <a:srgbClr val="EAEAEA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749" y="0"/>
                <a:ext cx="52802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dirty="0" smtClean="0"/>
                  <a:t>Расчет</a:t>
                </a:r>
                <a:r>
                  <a:rPr lang="en-US" sz="2000" dirty="0" smtClean="0"/>
                  <a:t> </a:t>
                </a:r>
                <a:r>
                  <a:rPr lang="ru-RU" sz="2000" dirty="0" smtClean="0"/>
                  <a:t>коэффициента усиления по току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𝛼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9" y="0"/>
                <a:ext cx="5280292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1270" b="-16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3774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9" y="86916"/>
            <a:ext cx="6408737" cy="857250"/>
          </a:xfrm>
        </p:spPr>
        <p:txBody>
          <a:bodyPr/>
          <a:lstStyle/>
          <a:p>
            <a:pPr>
              <a:defRPr/>
            </a:pPr>
            <a:r>
              <a:rPr lang="ru-RU" alt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Содержание:</a:t>
            </a:r>
            <a:endParaRPr lang="ru-RU" altLang="ru-RU" i="1" dirty="0" smtClean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347614"/>
            <a:ext cx="7628136" cy="3528392"/>
          </a:xfrm>
        </p:spPr>
        <p:txBody>
          <a:bodyPr/>
          <a:lstStyle/>
          <a:p>
            <a:pPr>
              <a:defRPr/>
            </a:pPr>
            <a:r>
              <a:rPr lang="ru-RU" sz="2000" i="1" dirty="0" smtClean="0"/>
              <a:t>Общие сведения</a:t>
            </a:r>
          </a:p>
          <a:p>
            <a:pPr>
              <a:defRPr/>
            </a:pPr>
            <a:r>
              <a:rPr lang="ru-RU" sz="2000" i="1" dirty="0" smtClean="0"/>
              <a:t>Зонная диаграмма</a:t>
            </a:r>
          </a:p>
          <a:p>
            <a:pPr>
              <a:defRPr/>
            </a:pPr>
            <a:r>
              <a:rPr lang="ru-RU" sz="2000" i="1" dirty="0" smtClean="0"/>
              <a:t>ВАХ </a:t>
            </a:r>
            <a:r>
              <a:rPr lang="ru-RU" sz="2000" i="1" dirty="0" err="1" smtClean="0"/>
              <a:t>динистора</a:t>
            </a:r>
            <a:r>
              <a:rPr lang="ru-RU" sz="2000" i="1" dirty="0" smtClean="0"/>
              <a:t> </a:t>
            </a:r>
          </a:p>
          <a:p>
            <a:pPr>
              <a:defRPr/>
            </a:pPr>
            <a:r>
              <a:rPr lang="ru-RU" sz="2000" i="1" dirty="0" smtClean="0"/>
              <a:t>Диаграммы и токи диодного тиристора в открытом состоянии </a:t>
            </a:r>
          </a:p>
          <a:p>
            <a:pPr>
              <a:defRPr/>
            </a:pPr>
            <a:r>
              <a:rPr lang="ru-RU" sz="2000" i="1" dirty="0" smtClean="0"/>
              <a:t>Влиянии рекомбинации в эмиттерных переходах на коэффициента передачи </a:t>
            </a:r>
          </a:p>
          <a:p>
            <a:pPr>
              <a:defRPr/>
            </a:pPr>
            <a:r>
              <a:rPr lang="ru-RU" altLang="ru-RU" sz="2000" i="1" dirty="0"/>
              <a:t>Умножение в коллекторном </a:t>
            </a:r>
            <a:r>
              <a:rPr lang="ru-RU" altLang="ru-RU" sz="2000" i="1" dirty="0" smtClean="0"/>
              <a:t>переходе. </a:t>
            </a:r>
            <a:r>
              <a:rPr lang="ru-RU" sz="2000" i="1" dirty="0" smtClean="0"/>
              <a:t>Зависимость М от напряжения </a:t>
            </a:r>
            <a:r>
              <a:rPr lang="en-US" altLang="ru-RU" sz="2000" i="1" dirty="0" smtClean="0"/>
              <a:t>V</a:t>
            </a:r>
            <a:r>
              <a:rPr lang="en-US" altLang="ru-RU" sz="2000" i="1" baseline="-25000" dirty="0" smtClean="0"/>
              <a:t>G</a:t>
            </a:r>
            <a:r>
              <a:rPr lang="ru-RU" altLang="ru-RU" sz="2000" i="1" dirty="0" smtClean="0"/>
              <a:t>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000" i="1" dirty="0" smtClean="0"/>
              <a:t>ВАХ </a:t>
            </a:r>
            <a:r>
              <a:rPr lang="ru-RU" altLang="ru-RU" sz="2000" i="1" dirty="0" err="1" smtClean="0"/>
              <a:t>тринистора</a:t>
            </a:r>
            <a:r>
              <a:rPr lang="ru-RU" altLang="ru-RU" sz="2000" i="1" dirty="0" smtClean="0"/>
              <a:t> </a:t>
            </a:r>
          </a:p>
          <a:p>
            <a:pPr>
              <a:defRPr/>
            </a:pPr>
            <a:endParaRPr lang="ru-RU" sz="2400" i="1" dirty="0" smtClean="0"/>
          </a:p>
          <a:p>
            <a:pPr>
              <a:defRPr/>
            </a:pPr>
            <a:endParaRPr lang="ru-RU" sz="2400" i="1" dirty="0" smtClean="0"/>
          </a:p>
          <a:p>
            <a:pPr>
              <a:defRPr/>
            </a:pPr>
            <a:endParaRPr lang="ru-RU" sz="2400" i="1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EDFD-DAB6-4191-8235-49F6320F519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771726"/>
      </p:ext>
    </p:extLst>
  </p:cSld>
  <p:clrMapOvr>
    <a:masterClrMapping/>
  </p:clrMapOvr>
  <p:transition advTm="184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Тиристорный</a:t>
            </a:r>
            <a:r>
              <a:rPr lang="ru-RU" dirty="0" smtClean="0"/>
              <a:t> эффект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6050" indent="0">
              <a:buNone/>
            </a:pPr>
            <a:r>
              <a:rPr lang="ru-RU" sz="1800" b="1" i="1" dirty="0" err="1"/>
              <a:t>Тиристорным</a:t>
            </a:r>
            <a:r>
              <a:rPr lang="ru-RU" sz="1800" b="1" i="1" dirty="0"/>
              <a:t> эффектом </a:t>
            </a:r>
            <a:r>
              <a:rPr lang="ru-RU" sz="1800" dirty="0"/>
              <a:t>называют способность полупроводниковых устройств обладать двумя устойчивыми состояниями с высоким и низким сопротивлением и многократно переключаться между этими двумя состояниями. </a:t>
            </a:r>
            <a:endParaRPr lang="ru-RU" sz="1800" dirty="0" smtClean="0"/>
          </a:p>
          <a:p>
            <a:pPr marL="146050" indent="0">
              <a:buNone/>
            </a:pPr>
            <a:r>
              <a:rPr lang="ru-RU" sz="1800" dirty="0" err="1" smtClean="0"/>
              <a:t>Тиристорным</a:t>
            </a:r>
            <a:r>
              <a:rPr lang="ru-RU" sz="1800" dirty="0" smtClean="0"/>
              <a:t> </a:t>
            </a:r>
            <a:r>
              <a:rPr lang="ru-RU" sz="1800" dirty="0"/>
              <a:t>эффектом обладают </a:t>
            </a:r>
            <a:r>
              <a:rPr lang="ru-RU" sz="1800" dirty="0" err="1"/>
              <a:t>динисторы</a:t>
            </a:r>
            <a:r>
              <a:rPr lang="ru-RU" sz="1800" dirty="0"/>
              <a:t>, </a:t>
            </a:r>
            <a:r>
              <a:rPr lang="ru-RU" sz="1800" dirty="0" err="1"/>
              <a:t>тринисторы</a:t>
            </a:r>
            <a:r>
              <a:rPr lang="ru-RU" sz="1800" dirty="0"/>
              <a:t>, </a:t>
            </a:r>
            <a:r>
              <a:rPr lang="ru-RU" sz="1800" dirty="0" err="1"/>
              <a:t>семисторы</a:t>
            </a:r>
            <a:r>
              <a:rPr lang="ru-RU" sz="1800" dirty="0"/>
              <a:t>, однопереходные транзисторы, </a:t>
            </a:r>
            <a:r>
              <a:rPr lang="ru-RU" sz="1800" dirty="0" smtClean="0"/>
              <a:t>переключатели (</a:t>
            </a:r>
            <a:r>
              <a:rPr lang="ru-RU" sz="1800" dirty="0" err="1" smtClean="0"/>
              <a:t>мемристоры</a:t>
            </a:r>
            <a:r>
              <a:rPr lang="ru-RU" sz="1800" dirty="0" smtClean="0"/>
              <a:t>) </a:t>
            </a:r>
            <a:r>
              <a:rPr lang="ru-RU" sz="1800" dirty="0"/>
              <a:t>на халькогенидных стеклах</a:t>
            </a:r>
            <a:r>
              <a:rPr lang="ru-RU" sz="1800" dirty="0" smtClean="0"/>
              <a:t>.</a:t>
            </a:r>
          </a:p>
          <a:p>
            <a:pPr marL="146050" indent="0">
              <a:buNone/>
            </a:pPr>
            <a:r>
              <a:rPr lang="ru-RU" sz="1800" dirty="0" smtClean="0"/>
              <a:t> </a:t>
            </a:r>
            <a:r>
              <a:rPr lang="ru-RU" sz="1800" dirty="0"/>
              <a:t>Наиболее распространенным прибором, реализующим </a:t>
            </a:r>
            <a:r>
              <a:rPr lang="ru-RU" sz="1800" dirty="0" err="1"/>
              <a:t>тиристорный</a:t>
            </a:r>
            <a:r>
              <a:rPr lang="ru-RU" sz="1800" dirty="0"/>
              <a:t> эффект, является тиристор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EDFD-DAB6-4191-8235-49F6320F519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074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727650" y="4975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Устройство тиристора</a:t>
            </a: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727650" y="13508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Тиристор – это полупроводниковый прибор с тремя и более р-n переходами, вольт-амперная характеристика которого имеет участок с отрицательным дифференциальным сопротивлением и который используется для </a:t>
            </a:r>
            <a:r>
              <a:rPr lang="ru" sz="1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переключения между состояниями с высоким  и низким сопротивлением. 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Тиристор представляет собой четырехслойный р1-n1-р2-n2 прибор, содержащий три последовательно соединенных р-n перехода (П1, П2 и П3). Обе внешние области называют эмиттерами (Э1, Э2), а внутренние области – базами (Б1, Б2) 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4700" y="3611925"/>
            <a:ext cx="4945149" cy="1531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4</a:t>
            </a:fld>
            <a:endParaRPr lang="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727650" y="4803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Вольт-амперная характеристика тиристора</a:t>
            </a:r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727650" y="1441200"/>
            <a:ext cx="2907600" cy="34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ВАХ тиристора имеет </a:t>
            </a:r>
            <a:r>
              <a:rPr lang="ru" sz="1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два состояния с высоким и низким сопротивлением и участок </a:t>
            </a:r>
            <a:r>
              <a:rPr lang="ru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 отрицательным дифференциальным </a:t>
            </a:r>
            <a:r>
              <a:rPr lang="ru" sz="1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сопротивлением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9550" y="1120525"/>
            <a:ext cx="5131100" cy="37344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5</a:t>
            </a:fld>
            <a:endParaRPr lang="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727650" y="4974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/>
              <a:t>Динистор</a:t>
            </a:r>
            <a:r>
              <a:rPr lang="ru-RU" dirty="0" smtClean="0"/>
              <a:t> и </a:t>
            </a:r>
            <a:r>
              <a:rPr lang="ru-RU" dirty="0" err="1" smtClean="0"/>
              <a:t>тринистор</a:t>
            </a:r>
            <a:endParaRPr dirty="0"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727650" y="118460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Прибор, не содержащий управляющих электродов, называется </a:t>
            </a:r>
            <a:r>
              <a:rPr lang="ru" sz="1600" i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диодным тиристором</a:t>
            </a:r>
            <a:r>
              <a:rPr lang="ru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или </a:t>
            </a:r>
            <a:r>
              <a:rPr lang="ru" sz="1600" i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динистором</a:t>
            </a:r>
            <a:r>
              <a:rPr lang="ru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. Такие приборы управляются напряжением, приложенным между основными электродами.</a:t>
            </a:r>
            <a:endParaRPr sz="16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Прибор, содержащий один управляющий электрод, называют </a:t>
            </a:r>
            <a:r>
              <a:rPr lang="ru" sz="1600" i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триодным тиристором</a:t>
            </a:r>
            <a:r>
              <a:rPr lang="ru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или </a:t>
            </a:r>
            <a:r>
              <a:rPr lang="ru" sz="1600" i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тринистором</a:t>
            </a:r>
            <a:r>
              <a:rPr lang="ru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. В зависимости от того, к какому слою полупроводника подключён управляющий электрод, тринисторы бывают управляемыми по аноду и по катоду. Наиболее распространены последние.</a:t>
            </a:r>
            <a:endParaRPr sz="16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475" y="3597625"/>
            <a:ext cx="5365040" cy="139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6</a:t>
            </a:fld>
            <a:endParaRPr lang="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273" y="645539"/>
            <a:ext cx="4011935" cy="437448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EDFD-DAB6-4191-8235-49F6320F519C}" type="slidenum">
              <a:rPr lang="ru-RU" smtClean="0"/>
              <a:t>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Закрытое состояние тиристора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2691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20" descr="PPT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220" y="2499742"/>
            <a:ext cx="443602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Box 21"/>
          <p:cNvSpPr txBox="1">
            <a:spLocks noChangeArrowheads="1"/>
          </p:cNvSpPr>
          <p:nvPr/>
        </p:nvSpPr>
        <p:spPr bwMode="auto">
          <a:xfrm>
            <a:off x="0" y="18084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 dirty="0">
                <a:latin typeface="Arial "/>
                <a:cs typeface="Times New Roman" panose="02020603050405020304" pitchFamily="18" charset="0"/>
              </a:rPr>
              <a:t>ВАХ</a:t>
            </a:r>
            <a:r>
              <a:rPr lang="ru-RU" altLang="ru-RU" sz="3200" dirty="0">
                <a:latin typeface="Arial "/>
                <a:cs typeface="Times New Roman" panose="02020603050405020304" pitchFamily="18" charset="0"/>
              </a:rPr>
              <a:t> </a:t>
            </a:r>
            <a:r>
              <a:rPr lang="ru-RU" altLang="ru-RU" sz="3200" dirty="0" err="1" smtClean="0">
                <a:latin typeface="Arial "/>
                <a:cs typeface="Times New Roman" panose="02020603050405020304" pitchFamily="18" charset="0"/>
              </a:rPr>
              <a:t>динистора</a:t>
            </a:r>
            <a:endParaRPr lang="ru-RU" altLang="ru-RU" sz="3200" dirty="0">
              <a:latin typeface="Arial 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4124" y="771550"/>
            <a:ext cx="793575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Двухтранзисторная модель для описания процессов в диодном 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тиристоре. </a:t>
            </a:r>
          </a:p>
          <a:p>
            <a:pPr marL="342900" lvl="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рис.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ледует, что тиристор можно рассматривать как соединение 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p-n-p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транзистора с 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n-p-n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транзистором, причем коллектор каждого из них соединен с базой другого. Центральный переход действует как коллектор дырок, инжектируемых переходом П1,и как коллектор электронов, инжектируемых переходом П2.</a:t>
            </a:r>
          </a:p>
          <a:p>
            <a:pPr marL="342900" lvl="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Представляя динистор как 2 транзистора ,запишем следующие соотношения:</a:t>
            </a:r>
          </a:p>
          <a:p>
            <a:pPr marL="342900" lvl="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8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629998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"/>
              <p:cNvSpPr txBox="1">
                <a:spLocks noChangeArrowheads="1"/>
              </p:cNvSpPr>
              <p:nvPr/>
            </p:nvSpPr>
            <p:spPr bwMode="auto">
              <a:xfrm>
                <a:off x="1013952" y="843558"/>
                <a:ext cx="7187488" cy="3385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rgbClr val="000000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rgbClr val="000000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rgbClr val="000000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rgbClr val="000000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rgbClr val="000000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Пусть: </a:t>
                </a:r>
                <a:r>
                  <a:rPr lang="ru-RU" alt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Iп1</a:t>
                </a:r>
                <a:r>
                  <a:rPr lang="ru-RU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alt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ток через переход </a:t>
                </a:r>
                <a:r>
                  <a:rPr lang="ru-RU" alt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П1, Iп2</a:t>
                </a:r>
                <a:r>
                  <a:rPr lang="ru-RU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ток через переход </a:t>
                </a:r>
                <a:r>
                  <a:rPr lang="ru-RU" alt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П2, Iп3</a:t>
                </a:r>
                <a:r>
                  <a:rPr lang="ru-RU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ток через переход </a:t>
                </a:r>
                <a:r>
                  <a:rPr lang="ru-RU" alt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П3</a:t>
                </a: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ru-RU" sz="2000" b="1" i="1" smtClean="0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ru-RU" altLang="ru-RU" sz="2000" b="1" i="1" smtClean="0">
                            <a:latin typeface="Cambria Math"/>
                          </a:rPr>
                          <m:t>П</m:t>
                        </m:r>
                        <m:r>
                          <a:rPr lang="ru-RU" altLang="ru-RU" sz="2000" b="1" i="1" smtClean="0">
                            <a:latin typeface="Cambria Math"/>
                          </a:rPr>
                          <m:t>𝟏</m:t>
                        </m:r>
                        <m:r>
                          <a:rPr lang="ru-RU" altLang="ru-RU" sz="2000" b="1" i="1" smtClean="0">
                            <a:latin typeface="Cambria Math"/>
                            <a:ea typeface="Cambria Math"/>
                          </a:rPr>
                          <m:t>→П</m:t>
                        </m:r>
                        <m:r>
                          <a:rPr lang="ru-RU" altLang="ru-RU" sz="2000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ru-RU" alt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часть тока </a:t>
                </a:r>
                <a:r>
                  <a:rPr lang="en-US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п1, дошедшая до коллекторного перехода </a:t>
                </a: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endParaRPr lang="ru-RU" altLang="ru-RU" sz="2000" b="1" dirty="0" smtClean="0">
                  <a:latin typeface="Times New Roman" pitchFamily="18" charset="0"/>
                </a:endParaRPr>
              </a:p>
              <a:p>
                <a:pPr algn="ctr" eaLnBrk="1" hangingPunct="1"/>
                <a:endParaRPr lang="ru-RU" altLang="ru-RU" sz="2000" b="1" dirty="0" smtClean="0"/>
              </a:p>
              <a:p>
                <a:pPr algn="ctr" eaLnBrk="1" hangingPunct="1"/>
                <a:endParaRPr lang="ru-RU" altLang="ru-RU" sz="2000" b="1" dirty="0" smtClean="0">
                  <a:latin typeface="Times New Roman" pitchFamily="18" charset="0"/>
                </a:endParaRPr>
              </a:p>
              <a:p>
                <a:pPr algn="ctr" eaLnBrk="1" hangingPunct="1"/>
                <a:endParaRPr lang="ru-RU" altLang="ru-RU" sz="2100" b="1" dirty="0"/>
              </a:p>
              <a:p>
                <a:pPr eaLnBrk="1" hangingPunct="1">
                  <a:spcBef>
                    <a:spcPct val="50000"/>
                  </a:spcBef>
                </a:pPr>
                <a:endParaRPr lang="ru-RU" altLang="ru-RU" sz="2200" dirty="0"/>
              </a:p>
            </p:txBody>
          </p:sp>
        </mc:Choice>
        <mc:Fallback xmlns="">
          <p:sp>
            <p:nvSpPr>
              <p:cNvPr id="5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3952" y="1124744"/>
                <a:ext cx="7187488" cy="4036490"/>
              </a:xfrm>
              <a:prstGeom prst="rect">
                <a:avLst/>
              </a:prstGeom>
              <a:blipFill rotWithShape="1">
                <a:blip r:embed="rId3"/>
                <a:stretch>
                  <a:fillRect l="-848" t="-7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Объект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970523842"/>
              </p:ext>
            </p:extLst>
          </p:nvPr>
        </p:nvGraphicFramePr>
        <p:xfrm>
          <a:off x="1619672" y="1599642"/>
          <a:ext cx="5400600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Формула" r:id="rId4" imgW="2476500" imgH="228600" progId="Equation.3">
                  <p:embed/>
                </p:oleObj>
              </mc:Choice>
              <mc:Fallback>
                <p:oleObj name="Формула" r:id="rId4" imgW="247650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599642"/>
                        <a:ext cx="5400600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2770983" y="1926235"/>
            <a:ext cx="719138" cy="215504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H="1">
            <a:off x="5312685" y="1958395"/>
            <a:ext cx="720725" cy="216694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051170"/>
              </p:ext>
            </p:extLst>
          </p:nvPr>
        </p:nvGraphicFramePr>
        <p:xfrm>
          <a:off x="1907704" y="2188990"/>
          <a:ext cx="4857750" cy="440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Формула" r:id="rId6" imgW="1904760" imgH="228600" progId="Equation.3">
                  <p:embed/>
                </p:oleObj>
              </mc:Choice>
              <mc:Fallback>
                <p:oleObj name="Формула" r:id="rId6" imgW="1904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188990"/>
                        <a:ext cx="4857750" cy="4405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59280513"/>
              </p:ext>
            </p:extLst>
          </p:nvPr>
        </p:nvGraphicFramePr>
        <p:xfrm>
          <a:off x="2233265" y="2754383"/>
          <a:ext cx="4389438" cy="513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Формула" r:id="rId8" imgW="1549080" imgH="241200" progId="Equation.3">
                  <p:embed/>
                </p:oleObj>
              </mc:Choice>
              <mc:Fallback>
                <p:oleObj name="Формула" r:id="rId8" imgW="1549080" imgH="241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265" y="2754383"/>
                        <a:ext cx="4389438" cy="513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54096" y="2535957"/>
            <a:ext cx="7274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стационарном случае токи через переходы П1,П2, и П3 равны, тогда: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4427984" y="3165816"/>
            <a:ext cx="0" cy="369094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graphicFrame>
        <p:nvGraphicFramePr>
          <p:cNvPr id="14" name="Объект 13" descr="PPTB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38109194"/>
              </p:ext>
            </p:extLst>
          </p:nvPr>
        </p:nvGraphicFramePr>
        <p:xfrm>
          <a:off x="2000228" y="3492307"/>
          <a:ext cx="5214937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Формула" r:id="rId10" imgW="2298700" imgH="431800" progId="Equation.3">
                  <p:embed/>
                </p:oleObj>
              </mc:Choice>
              <mc:Fallback>
                <p:oleObj name="Формула" r:id="rId10" imgW="2298700" imgH="4318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28" y="3492307"/>
                        <a:ext cx="5214937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69048" y="195486"/>
            <a:ext cx="75178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9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38396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931</Words>
  <Application>Microsoft Office PowerPoint</Application>
  <PresentationFormat>Экран (16:9)</PresentationFormat>
  <Paragraphs>101</Paragraphs>
  <Slides>18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Arial</vt:lpstr>
      <vt:lpstr>Lato</vt:lpstr>
      <vt:lpstr>Cambria Math</vt:lpstr>
      <vt:lpstr>Times New Roman</vt:lpstr>
      <vt:lpstr>Calibri</vt:lpstr>
      <vt:lpstr>Georgia</vt:lpstr>
      <vt:lpstr>Arial </vt:lpstr>
      <vt:lpstr>Raleway</vt:lpstr>
      <vt:lpstr>Streamline</vt:lpstr>
      <vt:lpstr>Формула</vt:lpstr>
      <vt:lpstr>Документ</vt:lpstr>
      <vt:lpstr>Equation</vt:lpstr>
      <vt:lpstr>Тиристоры</vt:lpstr>
      <vt:lpstr>Содержание:</vt:lpstr>
      <vt:lpstr>Тиристорный эффект</vt:lpstr>
      <vt:lpstr>Устройство тиристора</vt:lpstr>
      <vt:lpstr>Вольт-амперная характеристика тиристора</vt:lpstr>
      <vt:lpstr>Динистор и тринистор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Зонные диаграммы и токи диодного тиристора в открытом состоянии</vt:lpstr>
      <vt:lpstr>Презентация PowerPoint</vt:lpstr>
      <vt:lpstr>Конкуренция диффузионного тока и тока рекомбинации</vt:lpstr>
      <vt:lpstr>Презентация PowerPoint</vt:lpstr>
      <vt:lpstr>Лавинное умножение в коллекторном переходе. Зависимость коэффициента М от напряжения VG. </vt:lpstr>
      <vt:lpstr>ВАХ тринистора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Тиристоры</dc:title>
  <cp:lastModifiedBy>user</cp:lastModifiedBy>
  <cp:revision>31</cp:revision>
  <dcterms:modified xsi:type="dcterms:W3CDTF">2020-04-23T09:09:02Z</dcterms:modified>
</cp:coreProperties>
</file>