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6" r:id="rId1"/>
  </p:sldMasterIdLst>
  <p:notesMasterIdLst>
    <p:notesMasterId r:id="rId18"/>
  </p:notesMasterIdLst>
  <p:sldIdLst>
    <p:sldId id="256" r:id="rId2"/>
    <p:sldId id="258" r:id="rId3"/>
    <p:sldId id="272" r:id="rId4"/>
    <p:sldId id="257" r:id="rId5"/>
    <p:sldId id="260" r:id="rId6"/>
    <p:sldId id="259" r:id="rId7"/>
    <p:sldId id="267" r:id="rId8"/>
    <p:sldId id="261" r:id="rId9"/>
    <p:sldId id="262" r:id="rId10"/>
    <p:sldId id="263" r:id="rId11"/>
    <p:sldId id="264" r:id="rId12"/>
    <p:sldId id="265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1950" y="-8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48E0B-FF46-41BE-9954-F6EC4522F178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2839A-0067-42A0-B175-869C383F5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180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1C52F-2C27-4188-AB2B-4A4B56BE2671}" type="datetime1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761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9A96-E642-41B5-BC0C-A058A30AB3D4}" type="datetime1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176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D85A-66EA-44FB-A4E4-5AC345634EA6}" type="datetime1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09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2B18-684F-43AC-803F-F6F2CA741BFB}" type="datetime1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93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3F024-457A-47DD-924F-7364DD7C7BAB}" type="datetime1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84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7569-E9E3-4E66-9F14-5572C511035A}" type="datetime1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170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0EE8-04D4-4A82-8D84-19A9DBA89E07}" type="datetime1">
              <a:rPr lang="ru-RU" smtClean="0"/>
              <a:t>16.04.2020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88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93A8-5948-4395-B486-ADB93A32B883}" type="datetime1">
              <a:rPr lang="ru-RU" smtClean="0"/>
              <a:t>16.04.2020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21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F6031-AD68-4CA8-B251-AA48C3BEC4E3}" type="datetime1">
              <a:rPr lang="ru-RU" smtClean="0"/>
              <a:t>16.04.2020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963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19F9-7E13-427E-8BA3-02B072C8ADC4}" type="datetime1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3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BFB5-0BDD-4304-8784-56B46BA6A88D}" type="datetime1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6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8D5F4F1-D0B2-47B7-9821-5A021DA2AAF7}" type="datetime1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C9832-469F-4025-B471-8DCCE28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30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2260600"/>
            <a:ext cx="12192000" cy="1467430"/>
          </a:xfrm>
        </p:spPr>
        <p:txBody>
          <a:bodyPr>
            <a:normAutofit/>
          </a:bodyPr>
          <a:lstStyle/>
          <a:p>
            <a:r>
              <a:rPr lang="ru-RU" sz="7200" dirty="0" smtClean="0">
                <a:latin typeface="Arial" pitchFamily="34" charset="0"/>
                <a:cs typeface="Arial" pitchFamily="34" charset="0"/>
              </a:rPr>
              <a:t>МДП полевой транзистор</a:t>
            </a: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08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2"/>
          </a:xfrm>
        </p:spPr>
        <p:txBody>
          <a:bodyPr>
            <a:noAutofit/>
          </a:bodyPr>
          <a:lstStyle/>
          <a:p>
            <a:pPr algn="ctr"/>
            <a:r>
              <a:rPr lang="ru-RU" sz="4800" dirty="0">
                <a:latin typeface="Arial" pitchFamily="34" charset="0"/>
                <a:cs typeface="Arial" pitchFamily="34" charset="0"/>
              </a:rPr>
              <a:t>Характеристики 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МДП-транзистора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800" dirty="0" smtClean="0">
                <a:latin typeface="Arial" pitchFamily="34" charset="0"/>
                <a:cs typeface="Arial" pitchFamily="34" charset="0"/>
              </a:rPr>
            </a:br>
            <a:r>
              <a:rPr lang="ru-RU" sz="48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4800" dirty="0">
                <a:latin typeface="Arial" pitchFamily="34" charset="0"/>
                <a:cs typeface="Arial" pitchFamily="34" charset="0"/>
              </a:rPr>
              <a:t>области отсечки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87" y="1495044"/>
            <a:ext cx="4271963" cy="1958686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262922" y="1524000"/>
                <a:ext cx="5929078" cy="5333999"/>
              </a:xfrm>
            </p:spPr>
            <p:txBody>
              <a:bodyPr>
                <a:normAutofit/>
              </a:bodyPr>
              <a:lstStyle/>
              <a:p>
                <a:r>
                  <a:rPr lang="ru-RU" dirty="0"/>
                  <a:t>При значительных величинах напряжения исток-сток и относительно коротких каналах в области отсечки наблюдается эффект модуляции длины </a:t>
                </a:r>
                <a:r>
                  <a:rPr lang="ru-RU" dirty="0" smtClean="0"/>
                  <a:t>канала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ru-RU" dirty="0" smtClean="0"/>
              </a:p>
              <a:p>
                <a:r>
                  <a:rPr lang="ru-RU" dirty="0" err="1" smtClean="0"/>
                  <a:t>Вах</a:t>
                </a:r>
                <a:r>
                  <a:rPr lang="ru-RU" dirty="0" smtClean="0"/>
                  <a:t> МДП-транзистора с учетом длины модуляции канала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𝐷𝑆</m:t>
                        </m:r>
                      </m:sub>
                    </m:sSub>
                    <m:r>
                      <a:rPr lang="ru-RU" sz="20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𝑊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2</m:t>
                        </m:r>
                        <m:r>
                          <a:rPr lang="en-US" sz="2000" i="1">
                            <a:latin typeface="Cambria Math"/>
                          </a:rPr>
                          <m:t>𝐿</m:t>
                        </m:r>
                      </m:den>
                    </m:f>
                    <m:sSub>
                      <m:sSubPr>
                        <m:ctrlPr>
                          <a:rPr lang="ru-RU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000" i="1"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ru-RU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000" i="1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𝑜𝑥</m:t>
                        </m:r>
                      </m:sub>
                    </m:sSub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/>
                                  </a:rPr>
                                  <m:t>𝐺𝑆</m:t>
                                </m:r>
                              </m:sub>
                            </m:sSub>
                            <m:r>
                              <a:rPr lang="ru-RU" sz="2000" i="1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/>
                                  </a:rPr>
                                  <m:t>𝑇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ru-RU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1−</m:t>
                        </m:r>
                        <m:f>
                          <m:f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000" i="1">
                                <a:latin typeface="Cambria Math"/>
                              </a:rPr>
                              <m:t>𝐿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ru-RU" sz="200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ru-RU" sz="2000" i="1">
                                    <a:latin typeface="Cambria Math"/>
                                  </a:rPr>
                                  <m:t>𝜀</m:t>
                                </m:r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000" i="1">
                                        <a:latin typeface="Cambria Math"/>
                                      </a:rPr>
                                      <m:t>𝜀</m:t>
                                    </m:r>
                                  </m:e>
                                  <m:sub>
                                    <m:r>
                                      <a:rPr lang="ru-RU" sz="2000" i="1">
                                        <a:latin typeface="Cambria Math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ru-RU" sz="2000" i="1">
                                    <a:latin typeface="Cambria Math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𝐷𝑆</m:t>
                                    </m:r>
                                  </m:sub>
                                </m:sSub>
                                <m:r>
                                  <a:rPr lang="ru-RU" sz="20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𝑇</m:t>
                                    </m:r>
                                  </m:sub>
                                </m:sSub>
                                <m:r>
                                  <a:rPr lang="ru-RU" sz="2000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𝐺</m:t>
                                    </m:r>
                                  </m:sub>
                                </m:sSub>
                                <m:r>
                                  <a:rPr lang="ru-RU" sz="2000" i="1">
                                    <a:latin typeface="Cambria Math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ru-RU" sz="2000" i="1">
                                    <a:latin typeface="Cambria Math"/>
                                  </a:rPr>
                                  <m:t>𝑞</m:t>
                                </m:r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ru-RU" sz="2000" i="1">
                                        <a:latin typeface="Cambria Math"/>
                                      </a:rPr>
                                      <m:t>𝐴</m:t>
                                    </m:r>
                                  </m:sub>
                                </m:sSub>
                              </m:den>
                            </m:f>
                          </m:e>
                        </m:rad>
                      </m:den>
                    </m:f>
                  </m:oMath>
                </a14:m>
                <a:endParaRPr lang="ru-RU" sz="20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262922" y="1524000"/>
                <a:ext cx="5929078" cy="5333999"/>
              </a:xfrm>
              <a:blipFill rotWithShape="1">
                <a:blip r:embed="rId3"/>
                <a:stretch>
                  <a:fillRect l="-1542" t="-18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7599"/>
            <a:ext cx="6262922" cy="2978107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91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2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>
                <a:latin typeface="Arial" pitchFamily="34" charset="0"/>
                <a:cs typeface="Arial" pitchFamily="34" charset="0"/>
              </a:rPr>
              <a:t>Эффект смещения подложки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4"/>
              <p:cNvSpPr>
                <a:spLocks noGrp="1"/>
              </p:cNvSpPr>
              <p:nvPr>
                <p:ph idx="1"/>
              </p:nvPr>
            </p:nvSpPr>
            <p:spPr>
              <a:xfrm>
                <a:off x="711200" y="1622044"/>
                <a:ext cx="10934700" cy="4943856"/>
              </a:xfrm>
            </p:spPr>
            <p:txBody>
              <a:bodyPr>
                <a:normAutofit/>
              </a:bodyPr>
              <a:lstStyle/>
              <a:p>
                <a:r>
                  <a:rPr lang="ru-RU" sz="4000" dirty="0" smtClean="0"/>
                  <a:t>Увеличение </a:t>
                </a:r>
                <a:r>
                  <a:rPr lang="ru-RU" sz="4000" dirty="0"/>
                  <a:t>заряда ионизованных акцепторов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>
                          <a:latin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ru-RU" sz="4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ru-RU" sz="40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4000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𝜀</m:t>
                          </m:r>
                          <m:sSub>
                            <m:sSubPr>
                              <m:ctrlPr>
                                <a:rPr lang="ru-RU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4000" i="1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ru-RU" sz="4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ru-RU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ru-RU" sz="4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ru-RU" sz="4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𝑆𝑆</m:t>
                              </m:r>
                            </m:sub>
                          </m:sSub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rad>
                    </m:oMath>
                  </m:oMathPara>
                </a14:m>
                <a:r>
                  <a:rPr lang="ru-RU" sz="4000" dirty="0" smtClean="0"/>
                  <a:t/>
                </a:r>
                <a:br>
                  <a:rPr lang="ru-RU" sz="4000" dirty="0" smtClean="0"/>
                </a:br>
                <a:endParaRPr lang="ru-RU" sz="4000" dirty="0"/>
              </a:p>
              <a:p>
                <a:r>
                  <a:rPr lang="ru-RU" sz="4000" dirty="0"/>
                  <a:t>Изменение порогового напряжения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ru-RU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ru-RU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ru-RU" sz="4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𝑂𝑋</m:t>
                              </m:r>
                            </m:sub>
                          </m:sSub>
                        </m:den>
                      </m:f>
                      <m:r>
                        <a:rPr lang="ru-RU" sz="40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4000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ru-RU" sz="40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4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ru-RU" sz="4000" i="1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  <m:sSub>
                                <m:sSubPr>
                                  <m:ctrlPr>
                                    <a:rPr lang="ru-RU" sz="4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ru-RU" sz="4000" i="1">
                                      <a:latin typeface="Cambria Math" panose="02040503050406030204" pitchFamily="18" charset="0"/>
                                    </a:rPr>
                                    <m:t>𝜀</m:t>
                                  </m:r>
                                </m:e>
                                <m:sub>
                                  <m:r>
                                    <a:rPr lang="ru-RU" sz="4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ru-RU" sz="40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ru-RU" sz="40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  <m:t>𝑂𝑋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ru-RU" sz="4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r>
                        <a:rPr lang="ru-RU" sz="4000" i="1">
                          <a:latin typeface="Cambria Math" panose="02040503050406030204" pitchFamily="18" charset="0"/>
                        </a:rPr>
                        <m:t>[</m:t>
                      </m:r>
                      <m:rad>
                        <m:radPr>
                          <m:degHide m:val="on"/>
                          <m:ctrlPr>
                            <a:rPr lang="ru-RU" sz="4000" i="1">
                              <a:latin typeface="Cambria Math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ru-RU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ru-RU" sz="4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ru-RU" sz="4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𝑆𝑆</m:t>
                              </m:r>
                            </m:sub>
                          </m:sSub>
                        </m:e>
                      </m:rad>
                      <m:r>
                        <a:rPr lang="ru-RU" sz="4000" i="1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ru-RU" sz="4000" i="1">
                              <a:latin typeface="Cambria Math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ru-RU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ru-RU" sz="4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ru-RU" sz="4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rad>
                      <m:r>
                        <a:rPr lang="ru-RU" sz="4000" i="1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ru-RU" sz="4000" dirty="0"/>
              </a:p>
              <a:p>
                <a:endParaRPr lang="ru-RU" sz="4400" dirty="0"/>
              </a:p>
            </p:txBody>
          </p:sp>
        </mc:Choice>
        <mc:Fallback xmlns=""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1200" y="1622044"/>
                <a:ext cx="10934700" cy="4943856"/>
              </a:xfrm>
              <a:blipFill rotWithShape="1">
                <a:blip r:embed="rId2"/>
                <a:stretch>
                  <a:fillRect l="-1673" t="-34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87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2"/>
          </a:xfrm>
        </p:spPr>
        <p:txBody>
          <a:bodyPr>
            <a:normAutofit/>
          </a:bodyPr>
          <a:lstStyle/>
          <a:p>
            <a:pPr algn="ctr"/>
            <a:r>
              <a:rPr lang="ru-RU" sz="6000" dirty="0">
                <a:latin typeface="Arial" pitchFamily="34" charset="0"/>
                <a:cs typeface="Arial" pitchFamily="34" charset="0"/>
              </a:rPr>
              <a:t>Эффект смещения подложки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3638"/>
            <a:ext cx="6178093" cy="3866562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192" y="1030999"/>
            <a:ext cx="5680108" cy="5211645"/>
          </a:xfr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25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2"/>
          </a:xfrm>
        </p:spPr>
        <p:txBody>
          <a:bodyPr>
            <a:normAutofit/>
          </a:bodyPr>
          <a:lstStyle/>
          <a:p>
            <a:pPr algn="ctr"/>
            <a:r>
              <a:rPr lang="ru-RU" sz="6000" dirty="0" err="1">
                <a:latin typeface="Arial" pitchFamily="34" charset="0"/>
                <a:cs typeface="Arial" pitchFamily="34" charset="0"/>
              </a:rPr>
              <a:t>Малосигнальные</a:t>
            </a:r>
            <a:r>
              <a:rPr lang="ru-RU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6000" dirty="0" smtClean="0">
                <a:latin typeface="Arial" pitchFamily="34" charset="0"/>
                <a:cs typeface="Arial" pitchFamily="34" charset="0"/>
              </a:rPr>
              <a:t>параметры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ru-RU" sz="3600" dirty="0" smtClean="0"/>
                  <a:t>Крутизна характеристики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𝐷𝑆</m:t>
                            </m:r>
                          </m:sub>
                        </m:sSub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</m:sub>
                        </m:sSub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𝑐𝑜𝑛𝑠𝑡</m:t>
                    </m:r>
                  </m:oMath>
                </a14:m>
                <a:endParaRPr lang="en-US" sz="3600" b="0" dirty="0" smtClean="0"/>
              </a:p>
              <a:p>
                <a:r>
                  <a:rPr lang="ru-RU" sz="3600" dirty="0" smtClean="0"/>
                  <a:t>Внутреннее сопротивление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𝐷𝑆</m:t>
                            </m:r>
                          </m:sub>
                        </m:sSub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𝐷𝑆</m:t>
                            </m:r>
                          </m:sub>
                        </m:sSub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𝐺𝑆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𝑐𝑜𝑛𝑠𝑡</m:t>
                    </m:r>
                  </m:oMath>
                </a14:m>
                <a:endParaRPr lang="ru-RU" sz="3600" dirty="0" smtClean="0"/>
              </a:p>
              <a:p>
                <a:r>
                  <a:rPr lang="ru-RU" sz="3600" dirty="0" smtClean="0"/>
                  <a:t>Коэффициент усиления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μ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𝐷𝑆</m:t>
                            </m:r>
                          </m:sub>
                        </m:sSub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 smtClean="0"/>
                  <a:t>,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𝑐𝑜𝑛𝑠𝑡</m:t>
                    </m:r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μ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ru-RU" sz="3600" dirty="0"/>
              </a:p>
              <a:p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49" t="-7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63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536700"/>
          </a:xfrm>
        </p:spPr>
        <p:txBody>
          <a:bodyPr>
            <a:noAutofit/>
          </a:bodyPr>
          <a:lstStyle/>
          <a:p>
            <a:pPr algn="ctr"/>
            <a:r>
              <a:rPr lang="ru-RU" sz="5400" dirty="0" err="1" smtClean="0">
                <a:latin typeface="Arial" pitchFamily="34" charset="0"/>
                <a:cs typeface="Arial" pitchFamily="34" charset="0"/>
              </a:rPr>
              <a:t>Малосигнальные</a:t>
            </a:r>
            <a:r>
              <a:rPr lang="ru-RU" sz="5400" dirty="0" smtClean="0">
                <a:latin typeface="Arial" pitchFamily="34" charset="0"/>
                <a:cs typeface="Arial" pitchFamily="34" charset="0"/>
              </a:rPr>
              <a:t> параметры 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5400" dirty="0" smtClean="0">
                <a:latin typeface="Arial" pitchFamily="34" charset="0"/>
                <a:cs typeface="Arial" pitchFamily="34" charset="0"/>
              </a:rPr>
            </a:br>
            <a:r>
              <a:rPr lang="ru-RU" sz="5400" dirty="0" smtClean="0">
                <a:latin typeface="Arial" pitchFamily="34" charset="0"/>
                <a:cs typeface="Arial" pitchFamily="34" charset="0"/>
              </a:rPr>
              <a:t>в области плавного канала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511301" y="1930400"/>
                <a:ext cx="9849426" cy="4249737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480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ru-RU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  <m:sSub>
                      <m:sSubPr>
                        <m:ctrlPr>
                          <a:rPr lang="ru-RU" sz="4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ru-RU" sz="4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С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𝑜𝑥</m:t>
                        </m:r>
                      </m:sub>
                    </m:sSub>
                  </m:oMath>
                </a14:m>
                <a:endParaRPr lang="en-US" sz="48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4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f>
                          <m:f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num>
                          <m:den>
                            <m:r>
                              <a:rPr lang="ru-RU" sz="4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den>
                        </m:f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4800" i="1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4800" i="1">
                                <a:latin typeface="Cambria Math" panose="02040503050406030204" pitchFamily="18" charset="0"/>
                              </a:rPr>
                              <m:t>С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𝑜𝑥</m:t>
                            </m:r>
                          </m:sub>
                        </m:sSub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sub>
                        </m:sSub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𝐷𝑆</m:t>
                            </m:r>
                          </m:sub>
                        </m:sSub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)]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US" sz="4800" dirty="0" smtClean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4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μ</m:t>
                    </m:r>
                    <m:r>
                      <a:rPr lang="en-US" sz="4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en-US" sz="4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sz="4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48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𝐷𝑆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sub>
                        </m:s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𝐷𝑆</m:t>
                            </m:r>
                          </m:sub>
                        </m:sSub>
                      </m:den>
                    </m:f>
                    <m:r>
                      <a:rPr lang="en-US" sz="4800" b="0" i="0" dirty="0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11301" y="1930400"/>
                <a:ext cx="9849426" cy="4249737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84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549400"/>
          </a:xfrm>
        </p:spPr>
        <p:txBody>
          <a:bodyPr>
            <a:noAutofit/>
          </a:bodyPr>
          <a:lstStyle/>
          <a:p>
            <a:pPr algn="ctr"/>
            <a:r>
              <a:rPr lang="ru-RU" sz="5400" dirty="0" err="1">
                <a:latin typeface="Arial" pitchFamily="34" charset="0"/>
                <a:cs typeface="Arial" pitchFamily="34" charset="0"/>
              </a:rPr>
              <a:t>Малосигнальные</a:t>
            </a:r>
            <a:r>
              <a:rPr lang="ru-RU" sz="5400" dirty="0">
                <a:latin typeface="Arial" pitchFamily="34" charset="0"/>
                <a:cs typeface="Arial" pitchFamily="34" charset="0"/>
              </a:rPr>
              <a:t> параметры 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5400" dirty="0" smtClean="0">
                <a:latin typeface="Arial" pitchFamily="34" charset="0"/>
                <a:cs typeface="Arial" pitchFamily="34" charset="0"/>
              </a:rPr>
            </a:br>
            <a:r>
              <a:rPr lang="ru-RU" sz="54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5400" dirty="0">
                <a:latin typeface="Arial" pitchFamily="34" charset="0"/>
                <a:cs typeface="Arial" pitchFamily="34" charset="0"/>
              </a:rPr>
              <a:t>области </a:t>
            </a:r>
            <a:r>
              <a:rPr lang="ru-RU" sz="5400" dirty="0" smtClean="0">
                <a:latin typeface="Arial" pitchFamily="34" charset="0"/>
                <a:cs typeface="Arial" pitchFamily="34" charset="0"/>
              </a:rPr>
              <a:t>отсечки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4"/>
              <p:cNvSpPr>
                <a:spLocks noGrp="1"/>
              </p:cNvSpPr>
              <p:nvPr>
                <p:ph idx="1"/>
              </p:nvPr>
            </p:nvSpPr>
            <p:spPr>
              <a:xfrm>
                <a:off x="1041399" y="1828800"/>
                <a:ext cx="10319327" cy="4351337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480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ru-RU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  <m:sSub>
                      <m:sSubPr>
                        <m:ctrlPr>
                          <a:rPr lang="ru-RU" sz="4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ru-RU" sz="4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С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𝑜𝑥</m:t>
                        </m:r>
                      </m:sub>
                    </m:sSub>
                  </m:oMath>
                </a14:m>
                <a:r>
                  <a:rPr lang="ru-RU" sz="4800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US" sz="48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ru-RU" sz="4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sz="4800" dirty="0" smtClean="0"/>
                  <a:t>)=2</a:t>
                </a:r>
                <a:r>
                  <a:rPr lang="ru-RU" sz="4800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𝐺𝑆</m:t>
                        </m:r>
                      </m:sub>
                    </m:sSub>
                    <m:r>
                      <a:rPr lang="en-US" sz="48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ru-RU" sz="4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sz="4800" dirty="0" smtClean="0"/>
                  <a:t>)</a:t>
                </a:r>
                <a:endParaRPr lang="ru-RU" sz="48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4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𝐷𝑆</m:t>
                            </m:r>
                          </m:sub>
                        </m:s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sub>
                        </m:sSub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𝐷𝑆</m:t>
                            </m:r>
                          </m:sub>
                        </m:sSub>
                      </m:den>
                    </m:f>
                    <m:f>
                      <m:fPr>
                        <m:ctrlPr>
                          <a:rPr lang="en-US" sz="4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sz="4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endParaRPr lang="ru-RU" sz="4800" dirty="0" smtClean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4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μ</m:t>
                    </m:r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𝐷𝑆</m:t>
                            </m:r>
                          </m:sub>
                        </m:s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sub>
                        </m:s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sub>
                        </m:s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4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den>
                    </m:f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en-US" sz="4800" dirty="0" smtClean="0"/>
                  <a:t>&gt;&gt;1</a:t>
                </a:r>
              </a:p>
              <a:p>
                <a:endParaRPr lang="ru-RU" sz="4800" dirty="0"/>
              </a:p>
            </p:txBody>
          </p:sp>
        </mc:Choice>
        <mc:Fallback xmlns=""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1399" y="1828800"/>
                <a:ext cx="10319327" cy="4351337"/>
              </a:xfrm>
              <a:blipFill rotWithShape="1">
                <a:blip r:embed="rId2"/>
                <a:stretch>
                  <a:fillRect t="-12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4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7145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Arial" pitchFamily="34" charset="0"/>
                <a:cs typeface="Arial" pitchFamily="34" charset="0"/>
              </a:rPr>
              <a:t>Эквивалентная схема и быстродействие МДП-транзистора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32" y="1765300"/>
            <a:ext cx="5528597" cy="497840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200" y="2006600"/>
                <a:ext cx="6019800" cy="474980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ru-RU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e>
                    </m:acc>
                    <m:r>
                      <a:rPr lang="ru-RU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ru-RU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m:rPr>
                        <m:sty m:val="p"/>
                      </m:rPr>
                      <a:rPr lang="ru-RU">
                        <a:latin typeface="Cambria Math"/>
                      </a:rPr>
                      <m:t>sin</m:t>
                    </m:r>
                    <m:r>
                      <a:rPr lang="ru-RU">
                        <a:latin typeface="Cambria Math"/>
                      </a:rPr>
                      <m:t>⁡</m:t>
                    </m:r>
                    <m:r>
                      <a:rPr lang="ru-RU" i="1">
                        <a:latin typeface="Cambria Math"/>
                      </a:rPr>
                      <m:t>(</m:t>
                    </m:r>
                    <m:r>
                      <a:rPr lang="ru-RU" i="1">
                        <a:latin typeface="Cambria Math"/>
                      </a:rPr>
                      <m:t>𝜔</m:t>
                    </m:r>
                    <m:r>
                      <a:rPr lang="ru-RU" i="1">
                        <a:latin typeface="Cambria Math"/>
                      </a:rPr>
                      <m:t>𝑡</m:t>
                    </m:r>
                    <m:r>
                      <a:rPr lang="ru-RU" i="1">
                        <a:latin typeface="Cambria Math"/>
                      </a:rPr>
                      <m:t>)</m:t>
                    </m:r>
                  </m:oMath>
                </a14:m>
                <a:r>
                  <a:rPr lang="ru-RU" dirty="0" smtClean="0"/>
                  <a:t>-напряжение</a:t>
                </a:r>
                <a:br>
                  <a:rPr lang="ru-RU" dirty="0" smtClean="0"/>
                </a:br>
                <a:endParaRPr lang="ru-RU" dirty="0" smtClean="0"/>
              </a:p>
              <a:p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ru-RU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ru-RU" i="1">
                        <a:latin typeface="Cambria Math"/>
                      </a:rPr>
                      <m:t>=</m:t>
                    </m:r>
                    <m:r>
                      <a:rPr lang="ru-RU" i="1">
                        <a:latin typeface="Cambria Math"/>
                      </a:rPr>
                      <m:t>𝑆</m:t>
                    </m:r>
                    <m:r>
                      <a:rPr lang="ru-RU" i="1">
                        <a:latin typeface="Cambria Math"/>
                      </a:rPr>
                      <m:t>∗</m:t>
                    </m:r>
                    <m:acc>
                      <m:accPr>
                        <m:chr m:val="̃"/>
                        <m:ctrlPr>
                          <a:rPr lang="ru-RU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e>
                    </m:acc>
                  </m:oMath>
                </a14:m>
                <a:r>
                  <a:rPr lang="ru-RU" dirty="0" smtClean="0"/>
                  <a:t>-ток стоковой цепи</a:t>
                </a:r>
                <a:br>
                  <a:rPr lang="ru-RU" dirty="0" smtClean="0"/>
                </a:br>
                <a:endParaRPr lang="ru-RU" dirty="0" smtClean="0"/>
              </a:p>
              <a:p>
                <a14:m>
                  <m:oMath xmlns:m="http://schemas.openxmlformats.org/officeDocument/2006/math">
                    <m:r>
                      <a:rPr lang="ru-RU" i="1">
                        <a:latin typeface="Cambria Math"/>
                      </a:rPr>
                      <m:t> </m:t>
                    </m:r>
                    <m:acc>
                      <m:accPr>
                        <m:chr m:val="̃"/>
                        <m:ctrlPr>
                          <a:rPr lang="ru-RU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ru-RU" i="1">
                        <a:latin typeface="Cambria Math"/>
                      </a:rPr>
                      <m:t>=</m:t>
                    </m:r>
                    <m:acc>
                      <m:accPr>
                        <m:chr m:val="̃"/>
                        <m:ctrlPr>
                          <a:rPr lang="ru-RU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e>
                    </m:acc>
                    <m:r>
                      <a:rPr lang="ru-RU" i="1">
                        <a:latin typeface="Cambria Math"/>
                      </a:rPr>
                      <m:t>2</m:t>
                    </m:r>
                    <m:r>
                      <a:rPr lang="ru-RU" i="1">
                        <a:latin typeface="Cambria Math"/>
                      </a:rPr>
                      <m:t>𝜋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𝑜𝑥</m:t>
                        </m:r>
                      </m:sub>
                    </m:sSub>
                    <m:r>
                      <a:rPr lang="ru-RU" i="1">
                        <a:latin typeface="Cambria Math"/>
                      </a:rPr>
                      <m:t>𝑊𝐿</m:t>
                    </m:r>
                  </m:oMath>
                </a14:m>
                <a:r>
                  <a:rPr lang="ru-RU" dirty="0" smtClean="0"/>
                  <a:t>-паразитный ток</a:t>
                </a:r>
                <a:br>
                  <a:rPr lang="ru-RU" dirty="0" smtClean="0"/>
                </a:br>
                <a:endParaRPr lang="ru-RU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ru-RU" i="1">
                            <a:latin typeface="Cambria Math"/>
                          </a:rPr>
                          <m:t>𝑚𝑎𝑥</m:t>
                        </m:r>
                      </m:sub>
                    </m:sSub>
                    <m:r>
                      <a:rPr lang="ru-RU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i="1">
                                <a:latin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ru-RU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𝐺𝑆</m:t>
                            </m:r>
                          </m:sub>
                        </m:sSub>
                        <m:r>
                          <a:rPr lang="ru-RU" i="1">
                            <a:latin typeface="Cambria Math"/>
                          </a:rPr>
                          <m:t>−</m:t>
                        </m:r>
                        <m:r>
                          <a:rPr lang="ru-RU" i="1">
                            <a:latin typeface="Cambria Math"/>
                          </a:rPr>
                          <m:t>𝑉</m:t>
                        </m:r>
                        <m:r>
                          <a:rPr lang="ru-RU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2</m:t>
                        </m:r>
                        <m:r>
                          <a:rPr lang="ru-RU" i="1">
                            <a:latin typeface="Cambria Math"/>
                          </a:rPr>
                          <m:t>𝜋</m:t>
                        </m:r>
                        <m:sSup>
                          <m:sSupPr>
                            <m:ctrlPr>
                              <a:rPr lang="ru-RU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i="1">
                                <a:latin typeface="Cambria Math"/>
                              </a:rPr>
                              <m:t>𝐿</m:t>
                            </m:r>
                          </m:e>
                          <m:sup>
                            <m:r>
                              <a:rPr lang="ru-RU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dirty="0" smtClean="0"/>
                  <a:t>-максимальная частота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200" y="2006600"/>
                <a:ext cx="6019800" cy="4749800"/>
              </a:xfrm>
              <a:blipFill rotWithShape="1">
                <a:blip r:embed="rId3"/>
                <a:stretch>
                  <a:fillRect t="-20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40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2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Основные элементы структуры МДП-транзистора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66544"/>
            <a:ext cx="6941658" cy="3127756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0240" y="1545844"/>
            <a:ext cx="4963160" cy="5045456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 smtClean="0">
                <a:latin typeface="Arial" pitchFamily="34" charset="0"/>
                <a:cs typeface="Arial" pitchFamily="34" charset="0"/>
              </a:rPr>
              <a:t>Основной элемент для этих транзисторов – структура </a:t>
            </a:r>
            <a:br>
              <a:rPr lang="ru-RU" sz="8000" dirty="0" smtClean="0">
                <a:latin typeface="Arial" pitchFamily="34" charset="0"/>
                <a:cs typeface="Arial" pitchFamily="34" charset="0"/>
              </a:rPr>
            </a:br>
            <a:r>
              <a:rPr lang="ru-RU" sz="8000" dirty="0" smtClean="0">
                <a:latin typeface="Arial" pitchFamily="34" charset="0"/>
                <a:cs typeface="Arial" pitchFamily="34" charset="0"/>
              </a:rPr>
              <a:t>металл-диэлектрик-полупроводник. </a:t>
            </a:r>
            <a:br>
              <a:rPr lang="ru-RU" sz="8000" dirty="0" smtClean="0">
                <a:latin typeface="Arial" pitchFamily="34" charset="0"/>
                <a:cs typeface="Arial" pitchFamily="34" charset="0"/>
              </a:rPr>
            </a:br>
            <a:endParaRPr lang="ru-RU" sz="8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8000" dirty="0">
                <a:latin typeface="Arial" pitchFamily="34" charset="0"/>
                <a:cs typeface="Arial" pitchFamily="34" charset="0"/>
              </a:rPr>
              <a:t>Затвор – </a:t>
            </a:r>
            <a:r>
              <a:rPr lang="ru-RU" sz="8000" dirty="0" smtClean="0">
                <a:latin typeface="Arial" pitchFamily="34" charset="0"/>
                <a:cs typeface="Arial" pitchFamily="34" charset="0"/>
              </a:rPr>
              <a:t>это управляющий электрод</a:t>
            </a:r>
            <a:br>
              <a:rPr lang="ru-RU" sz="8000" dirty="0" smtClean="0">
                <a:latin typeface="Arial" pitchFamily="34" charset="0"/>
                <a:cs typeface="Arial" pitchFamily="34" charset="0"/>
              </a:rPr>
            </a:br>
            <a:endParaRPr lang="ru-RU" sz="8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8000" dirty="0">
                <a:latin typeface="Arial" pitchFamily="34" charset="0"/>
                <a:cs typeface="Arial" pitchFamily="34" charset="0"/>
              </a:rPr>
              <a:t>Подложка – </a:t>
            </a:r>
            <a:r>
              <a:rPr lang="ru-RU" sz="8000" dirty="0" smtClean="0">
                <a:latin typeface="Arial" pitchFamily="34" charset="0"/>
                <a:cs typeface="Arial" pitchFamily="34" charset="0"/>
              </a:rPr>
              <a:t>монокристаллический полупроводник, на котором изготавливается МДП-транзистор</a:t>
            </a:r>
            <a:br>
              <a:rPr lang="ru-RU" sz="8000" dirty="0" smtClean="0">
                <a:latin typeface="Arial" pitchFamily="34" charset="0"/>
                <a:cs typeface="Arial" pitchFamily="34" charset="0"/>
              </a:rPr>
            </a:br>
            <a:endParaRPr lang="ru-RU" sz="8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8000" dirty="0" smtClean="0">
                <a:latin typeface="Arial" pitchFamily="34" charset="0"/>
                <a:cs typeface="Arial" pitchFamily="34" charset="0"/>
              </a:rPr>
              <a:t>Две сильнолегированные области </a:t>
            </a:r>
            <a:r>
              <a:rPr lang="ru-RU" sz="8000" dirty="0">
                <a:latin typeface="Arial" pitchFamily="34" charset="0"/>
                <a:cs typeface="Arial" pitchFamily="34" charset="0"/>
              </a:rPr>
              <a:t>– </a:t>
            </a:r>
            <a:r>
              <a:rPr lang="ru-RU" sz="8000" dirty="0" smtClean="0">
                <a:latin typeface="Arial" pitchFamily="34" charset="0"/>
                <a:cs typeface="Arial" pitchFamily="34" charset="0"/>
              </a:rPr>
              <a:t> исток и сток</a:t>
            </a:r>
            <a:br>
              <a:rPr lang="ru-RU" sz="8000" dirty="0" smtClean="0">
                <a:latin typeface="Arial" pitchFamily="34" charset="0"/>
                <a:cs typeface="Arial" pitchFamily="34" charset="0"/>
              </a:rPr>
            </a:br>
            <a:endParaRPr lang="ru-RU" sz="8000" dirty="0">
              <a:latin typeface="Arial" pitchFamily="34" charset="0"/>
              <a:cs typeface="Arial" pitchFamily="34" charset="0"/>
            </a:endParaRPr>
          </a:p>
          <a:p>
            <a:r>
              <a:rPr lang="ru-RU" sz="8000" dirty="0">
                <a:latin typeface="Arial" pitchFamily="34" charset="0"/>
                <a:cs typeface="Arial" pitchFamily="34" charset="0"/>
              </a:rPr>
              <a:t>Канал – </a:t>
            </a:r>
            <a:r>
              <a:rPr lang="ru-RU" sz="8000" dirty="0" smtClean="0">
                <a:latin typeface="Arial" pitchFamily="34" charset="0"/>
                <a:cs typeface="Arial" pitchFamily="34" charset="0"/>
              </a:rPr>
              <a:t>область подложки под истоком, стоком и затвором</a:t>
            </a:r>
            <a:br>
              <a:rPr lang="ru-RU" sz="8000" dirty="0" smtClean="0">
                <a:latin typeface="Arial" pitchFamily="34" charset="0"/>
                <a:cs typeface="Arial" pitchFamily="34" charset="0"/>
              </a:rPr>
            </a:br>
            <a:endParaRPr lang="ru-RU" sz="8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8000" dirty="0" err="1" smtClean="0">
                <a:latin typeface="Arial" pitchFamily="34" charset="0"/>
                <a:cs typeface="Arial" pitchFamily="34" charset="0"/>
              </a:rPr>
              <a:t>Подзатворный</a:t>
            </a:r>
            <a:r>
              <a:rPr lang="ru-RU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8000" dirty="0">
                <a:latin typeface="Arial" pitchFamily="34" charset="0"/>
                <a:cs typeface="Arial" pitchFamily="34" charset="0"/>
              </a:rPr>
              <a:t>диэлектрик – </a:t>
            </a:r>
            <a:r>
              <a:rPr lang="ru-RU" sz="8000" dirty="0" smtClean="0">
                <a:latin typeface="Arial" pitchFamily="34" charset="0"/>
                <a:cs typeface="Arial" pitchFamily="34" charset="0"/>
              </a:rPr>
              <a:t>диэлектрический слой между затвором и каналом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31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20193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dirty="0">
                <a:latin typeface="Arial" pitchFamily="34" charset="0"/>
                <a:cs typeface="Arial" pitchFamily="34" charset="0"/>
              </a:rPr>
              <a:t> зависимости от технологии изготовления различают две разновидности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МДП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транзисторов</a:t>
            </a:r>
            <a:r>
              <a:rPr lang="ru-RU" dirty="0">
                <a:latin typeface="Arial" pitchFamily="34" charset="0"/>
                <a:cs typeface="Arial" pitchFamily="34" charset="0"/>
              </a:rPr>
              <a:t>: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со встроенным каналом</a:t>
            </a:r>
            <a:r>
              <a:rPr lang="ru-RU" dirty="0">
                <a:latin typeface="Arial" pitchFamily="34" charset="0"/>
                <a:cs typeface="Arial" pitchFamily="34" charset="0"/>
              </a:rPr>
              <a:t>, созданным в процессе изготовления, и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 индуцированным каналом</a:t>
            </a:r>
            <a:r>
              <a:rPr lang="ru-RU" dirty="0">
                <a:latin typeface="Arial" pitchFamily="34" charset="0"/>
                <a:cs typeface="Arial" pitchFamily="34" charset="0"/>
              </a:rPr>
              <a:t>, который наводится электрическим полем под действием напряжения на затворе. Канал может быть 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–типа </a:t>
            </a:r>
            <a:r>
              <a:rPr lang="ru-RU" dirty="0">
                <a:latin typeface="Arial" pitchFamily="34" charset="0"/>
                <a:cs typeface="Arial" pitchFamily="34" charset="0"/>
              </a:rPr>
              <a:t>и 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–типа</a:t>
            </a:r>
            <a:r>
              <a:rPr lang="ru-RU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2050" name="Picture 2" descr="Картинки по запросу мдп полевой транзисто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2027132"/>
            <a:ext cx="10137280" cy="4729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56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2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latin typeface="Arial" pitchFamily="34" charset="0"/>
                <a:cs typeface="Arial" pitchFamily="34" charset="0"/>
              </a:rPr>
              <a:t>Принцип работы МДП-транзистора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>
          <a:xfrm>
            <a:off x="159326" y="1397000"/>
            <a:ext cx="5822373" cy="5461000"/>
          </a:xfrm>
        </p:spPr>
        <p:txBody>
          <a:bodyPr>
            <a:noAutofit/>
          </a:bodyPr>
          <a:lstStyle/>
          <a:p>
            <a:r>
              <a:rPr lang="ru-RU" sz="2600" b="1" dirty="0" smtClean="0">
                <a:latin typeface="Arial" pitchFamily="34" charset="0"/>
                <a:cs typeface="Arial" pitchFamily="34" charset="0"/>
              </a:rPr>
              <a:t>Эффект поля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. Эффект поля состоит в том, что под действием внешнего электрического поля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изменяется концентрация свободных носителей заряда в приповерхностной области полупроводника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В зависимости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от знака и величины приложенного напряжения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, приложенного к затвору наблюдаются 4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состояния ОПЗ: обогащение, обеднение, сильная и слабая инверсии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7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202680" y="1380744"/>
                <a:ext cx="5824219" cy="499465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</m:oMath>
                </a14:m>
                <a:r>
                  <a:rPr lang="en-US" dirty="0" smtClean="0"/>
                  <a:t> - </a:t>
                </a:r>
                <a:r>
                  <a:rPr lang="ru-RU" dirty="0" smtClean="0"/>
                  <a:t>напряжение на затворе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𝐷𝑆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-</a:t>
                </a:r>
                <a:r>
                  <a:rPr lang="en-US" dirty="0" smtClean="0"/>
                  <a:t> </a:t>
                </a:r>
                <a:r>
                  <a:rPr lang="ru-RU" dirty="0" smtClean="0"/>
                  <a:t>напряжение на стоке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𝑆𝑆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-</a:t>
                </a:r>
                <a:r>
                  <a:rPr lang="en-US" dirty="0" smtClean="0"/>
                  <a:t> </a:t>
                </a:r>
                <a:r>
                  <a:rPr lang="ru-RU" dirty="0" smtClean="0"/>
                  <a:t>напряжение на подложке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𝐷𝑆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-</a:t>
                </a:r>
                <a:r>
                  <a:rPr lang="en-US" dirty="0" smtClean="0"/>
                  <a:t> </a:t>
                </a:r>
                <a:r>
                  <a:rPr lang="ru-RU" dirty="0" smtClean="0"/>
                  <a:t>ток между истоком и стоком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𝑠𝑠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-</a:t>
                </a:r>
                <a:r>
                  <a:rPr lang="en-US" dirty="0" smtClean="0"/>
                  <a:t> </a:t>
                </a:r>
                <a:r>
                  <a:rPr lang="ru-RU" dirty="0" smtClean="0"/>
                  <a:t>ток в цепи «затвор-канал»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/>
                          </a:rPr>
                          <m:t>  </m:t>
                        </m:r>
                      </m:sub>
                    </m:sSub>
                  </m:oMath>
                </a14:m>
                <a:r>
                  <a:rPr lang="en-US" dirty="0" smtClean="0"/>
                  <a:t>- </a:t>
                </a:r>
                <a:r>
                  <a:rPr lang="ru-RU" dirty="0" smtClean="0"/>
                  <a:t>пороговое</a:t>
                </a:r>
                <a:r>
                  <a:rPr lang="en-US" dirty="0" smtClean="0"/>
                  <a:t> </a:t>
                </a:r>
                <a:r>
                  <a:rPr lang="ru-RU" dirty="0" smtClean="0"/>
                  <a:t>напряжение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ru-RU" dirty="0" smtClean="0"/>
                  <a:t>(напряжение на затворе,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ru-RU" dirty="0" smtClean="0"/>
                  <a:t>при котором происходит формирование инверсионного канала.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8" name="Объект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202680" y="1380744"/>
                <a:ext cx="5824219" cy="4994656"/>
              </a:xfrm>
              <a:blipFill rotWithShape="1">
                <a:blip r:embed="rId2"/>
                <a:stretch>
                  <a:fillRect t="-19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89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854700" y="1325562"/>
            <a:ext cx="6184900" cy="51387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Может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работать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только 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области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слабой и сильной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инверсии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т.е. в том случае, когда инверсионный канал между истоком и стоком отделен от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квазинейтрального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объема подложки областью обеднения. </a:t>
            </a:r>
          </a:p>
          <a:p>
            <a:endParaRPr lang="ru-RU" dirty="0" smtClean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121920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 smtClean="0">
                <a:latin typeface="Arial" pitchFamily="34" charset="0"/>
                <a:cs typeface="Arial" pitchFamily="34" charset="0"/>
              </a:rPr>
              <a:t>Принцип работы МДП-транзистора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1965325"/>
            <a:ext cx="5581650" cy="333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08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2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Выбор знаков напряжений в МДП-транзисторе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362700" y="1879600"/>
                <a:ext cx="5727700" cy="4864100"/>
              </a:xfrm>
            </p:spPr>
            <p:txBody>
              <a:bodyPr/>
              <a:lstStyle/>
              <a:p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знак напряжения на стоке нужно выбрать так, чтобы стоковый переход был смещен в обратном направлении.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dirty="0" smtClean="0">
                    <a:latin typeface="Arial" pitchFamily="34" charset="0"/>
                    <a:cs typeface="Arial" pitchFamily="34" charset="0"/>
                  </a:rPr>
                </a:br>
                <a:endParaRPr lang="ru-RU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Для 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n-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канальных транзисторов это условие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𝐷𝑆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&gt; 0.</a:t>
                </a:r>
                <a:br>
                  <a:rPr lang="en-US" dirty="0" smtClean="0">
                    <a:latin typeface="Arial" pitchFamily="34" charset="0"/>
                    <a:cs typeface="Arial" pitchFamily="34" charset="0"/>
                  </a:rPr>
                </a:br>
                <a:endParaRPr lang="en-US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dirty="0">
                    <a:latin typeface="Arial" pitchFamily="34" charset="0"/>
                    <a:cs typeface="Arial" pitchFamily="34" charset="0"/>
                  </a:rPr>
                  <a:t>Для 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p-</a:t>
                </a:r>
                <a:r>
                  <a:rPr lang="ru-RU" dirty="0">
                    <a:latin typeface="Arial" pitchFamily="34" charset="0"/>
                    <a:cs typeface="Arial" pitchFamily="34" charset="0"/>
                  </a:rPr>
                  <a:t>канальных транзисторов это условие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𝐷𝑆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endParaRPr lang="en-US" dirty="0" smtClean="0">
                  <a:latin typeface="Arial" pitchFamily="34" charset="0"/>
                  <a:cs typeface="Arial" pitchFamily="34" charset="0"/>
                </a:endParaRPr>
              </a:p>
              <a:p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362700" y="1879600"/>
                <a:ext cx="5727700" cy="4864100"/>
              </a:xfrm>
              <a:blipFill rotWithShape="1">
                <a:blip r:embed="rId2"/>
                <a:stretch>
                  <a:fillRect l="-1704" t="-2130" r="-14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212850"/>
            <a:ext cx="5905356" cy="263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47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25600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Arial" pitchFamily="34" charset="0"/>
                <a:cs typeface="Arial" pitchFamily="34" charset="0"/>
              </a:rPr>
              <a:t>Характеристики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МДП-транзистора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ru-RU" sz="4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области плавного канала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157" y="1778000"/>
            <a:ext cx="4662718" cy="4847773"/>
          </a:xfr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93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2"/>
          </a:xfrm>
        </p:spPr>
        <p:txBody>
          <a:bodyPr/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Характеристики МДП-транзистора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в области плавного канала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235712" y="1466403"/>
                <a:ext cx="5237988" cy="512237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W -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ширина канала</a:t>
                </a:r>
              </a:p>
              <a:p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L -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длина канала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-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подвижность электрона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𝑜𝑥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-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удельная емкость </a:t>
                </a:r>
                <a:r>
                  <a:rPr lang="ru-RU" dirty="0" err="1" smtClean="0">
                    <a:latin typeface="Arial" pitchFamily="34" charset="0"/>
                    <a:cs typeface="Arial" pitchFamily="34" charset="0"/>
                  </a:rPr>
                  <a:t>подзатворного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 диэлектрика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𝐷𝑆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-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напряжение </a:t>
                </a:r>
                <a:r>
                  <a:rPr lang="ru-RU" dirty="0">
                    <a:latin typeface="Arial" pitchFamily="34" charset="0"/>
                    <a:cs typeface="Arial" pitchFamily="34" charset="0"/>
                  </a:rPr>
                  <a:t>на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стоке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𝐷𝑆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-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ток </a:t>
                </a:r>
                <a:r>
                  <a:rPr lang="ru-RU" dirty="0">
                    <a:latin typeface="Arial" pitchFamily="34" charset="0"/>
                    <a:cs typeface="Arial" pitchFamily="34" charset="0"/>
                  </a:rPr>
                  <a:t>между истоком и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стоком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-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пороговое напряжение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/>
                </a:r>
                <a:br>
                  <a:rPr lang="en-US" dirty="0" smtClean="0">
                    <a:latin typeface="Arial" pitchFamily="34" charset="0"/>
                    <a:cs typeface="Arial" pitchFamily="34" charset="0"/>
                  </a:rPr>
                </a:b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ru-RU" dirty="0">
                    <a:latin typeface="Arial" pitchFamily="34" charset="0"/>
                    <a:cs typeface="Arial" pitchFamily="34" charset="0"/>
                  </a:rPr>
                  <a:t>напряжение на </a:t>
                </a:r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затворе, </a:t>
                </a:r>
                <a:r>
                  <a:rPr lang="ru-RU" dirty="0">
                    <a:latin typeface="Arial" pitchFamily="34" charset="0"/>
                    <a:cs typeface="Arial" pitchFamily="34" charset="0"/>
                  </a:rPr>
                  <a:t>при котором происходит формирование инверсионного канала</a:t>
                </a:r>
              </a:p>
              <a:p>
                <a:endParaRPr lang="ru-RU" dirty="0">
                  <a:latin typeface="Arial" pitchFamily="34" charset="0"/>
                  <a:cs typeface="Arial" pitchFamily="34" charset="0"/>
                </a:endParaRPr>
              </a:p>
              <a:p>
                <a:endParaRPr lang="ru-RU" dirty="0" smtClean="0">
                  <a:latin typeface="Arial" pitchFamily="34" charset="0"/>
                  <a:cs typeface="Arial" pitchFamily="34" charset="0"/>
                </a:endParaRPr>
              </a:p>
              <a:p>
                <a:endParaRPr lang="ru-RU" dirty="0" smtClean="0">
                  <a:latin typeface="Arial" pitchFamily="34" charset="0"/>
                  <a:cs typeface="Arial" pitchFamily="34" charset="0"/>
                </a:endParaRPr>
              </a:p>
              <a:p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35712" y="1466403"/>
                <a:ext cx="5237988" cy="5122373"/>
              </a:xfrm>
              <a:blipFill rotWithShape="1">
                <a:blip r:embed="rId2"/>
                <a:stretch>
                  <a:fillRect l="-1630" t="-2619" r="-1630" b="-1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842000" y="1901444"/>
                <a:ext cx="5721531" cy="638556"/>
              </a:xfrm>
            </p:spPr>
            <p:txBody>
              <a:bodyPr>
                <a:normAutofit fontScale="92500" lnSpcReduction="1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𝐷𝑆</m:t>
                        </m:r>
                      </m:sub>
                    </m:sSub>
                  </m:oMath>
                </a14:m>
                <a:r>
                  <a:rPr lang="ru-RU" sz="28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С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𝑜𝑥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u-RU" sz="2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sz="2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e>
                        </m:d>
                        <m:sSub>
                          <m:sSub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𝐷𝑆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ru-RU" sz="2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𝐷𝑆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US" sz="2400" b="0" dirty="0" smtClean="0"/>
              </a:p>
              <a:p>
                <a:endParaRPr lang="ru-RU" sz="2800" dirty="0"/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842000" y="1901444"/>
                <a:ext cx="5721531" cy="638556"/>
              </a:xfrm>
              <a:blipFill rotWithShape="1">
                <a:blip r:embed="rId3"/>
                <a:stretch>
                  <a:fillRect t="-7619" b="-9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684" y="2654300"/>
            <a:ext cx="6447925" cy="3934477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2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latin typeface="Arial" pitchFamily="34" charset="0"/>
                <a:cs typeface="Arial" pitchFamily="34" charset="0"/>
              </a:rPr>
              <a:t>Характеристики МДП-транзистора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800" dirty="0" smtClean="0">
                <a:latin typeface="Arial" pitchFamily="34" charset="0"/>
                <a:cs typeface="Arial" pitchFamily="34" charset="0"/>
              </a:rPr>
            </a:br>
            <a:r>
              <a:rPr lang="ru-RU" sz="4800" dirty="0" smtClean="0">
                <a:latin typeface="Arial" pitchFamily="34" charset="0"/>
                <a:cs typeface="Arial" pitchFamily="34" charset="0"/>
              </a:rPr>
              <a:t>в области отсечки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25" y="1439069"/>
            <a:ext cx="4819650" cy="220980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09715" y="1609344"/>
                <a:ext cx="5891785" cy="485495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𝐷𝑆</m:t>
                        </m:r>
                      </m:sub>
                    </m:sSub>
                  </m:oMath>
                </a14:m>
                <a:r>
                  <a:rPr lang="ru-RU" sz="20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ru-RU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𝑜𝑥</m:t>
                        </m:r>
                      </m:sub>
                    </m:sSub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u-RU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𝐺𝑆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 smtClean="0"/>
                  <a:t> </a:t>
                </a:r>
                <a:r>
                  <a:rPr lang="ru-RU" b="1" dirty="0" smtClean="0"/>
                  <a:t>ток стока для области отсечки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ru-RU" dirty="0" smtClean="0"/>
              </a:p>
              <a:p>
                <a:r>
                  <a:rPr lang="ru-RU" dirty="0" smtClean="0"/>
                  <a:t>При значительных величинах напряжения исток-сток и относительно коротких каналах в области отсечки наблюдается </a:t>
                </a:r>
                <a:r>
                  <a:rPr lang="ru-RU" b="1" dirty="0" smtClean="0"/>
                  <a:t>эффект модуляции длины канала</a:t>
                </a:r>
                <a:endParaRPr lang="ru-RU" b="1" dirty="0"/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09715" y="1609344"/>
                <a:ext cx="5891785" cy="4854956"/>
              </a:xfrm>
              <a:blipFill rotWithShape="1">
                <a:blip r:embed="rId3"/>
                <a:stretch>
                  <a:fillRect l="-1551" t="-2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" y="3834595"/>
            <a:ext cx="5740399" cy="283094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9832-469F-4025-B471-8DCCE28A196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19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973</TotalTime>
  <Words>701</Words>
  <Application>Microsoft Office PowerPoint</Application>
  <PresentationFormat>Произвольный</PresentationFormat>
  <Paragraphs>82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HDOfficeLightV0</vt:lpstr>
      <vt:lpstr>МДП полевой транзистор</vt:lpstr>
      <vt:lpstr>Основные элементы структуры МДП-транзистора</vt:lpstr>
      <vt:lpstr>Презентация PowerPoint</vt:lpstr>
      <vt:lpstr>Принцип работы МДП-транзистора</vt:lpstr>
      <vt:lpstr>Презентация PowerPoint</vt:lpstr>
      <vt:lpstr>Выбор знаков напряжений в МДП-транзисторе</vt:lpstr>
      <vt:lpstr>Характеристики МДП-транзистора  в области плавного канала</vt:lpstr>
      <vt:lpstr>Характеристики МДП-транзистора  в области плавного канала</vt:lpstr>
      <vt:lpstr>Характеристики МДП-транзистора в области отсечки</vt:lpstr>
      <vt:lpstr>Характеристики МДП-транзистора в области отсечки</vt:lpstr>
      <vt:lpstr>Эффект смещения подложки</vt:lpstr>
      <vt:lpstr>Эффект смещения подложки</vt:lpstr>
      <vt:lpstr>Малосигнальные параметры</vt:lpstr>
      <vt:lpstr>Малосигнальные параметры  в области плавного канала</vt:lpstr>
      <vt:lpstr>Малосигнальные параметры  в области отсечки</vt:lpstr>
      <vt:lpstr>Эквивалентная схема и быстродействие МДП-транзистора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МДП полевой транзистор</dc:title>
  <dc:creator>Максим</dc:creator>
  <cp:lastModifiedBy>arton@sampo.ru</cp:lastModifiedBy>
  <cp:revision>47</cp:revision>
  <dcterms:created xsi:type="dcterms:W3CDTF">2017-12-24T15:16:02Z</dcterms:created>
  <dcterms:modified xsi:type="dcterms:W3CDTF">2020-04-16T09:23:42Z</dcterms:modified>
</cp:coreProperties>
</file>