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7" r:id="rId5"/>
    <p:sldId id="276" r:id="rId6"/>
    <p:sldId id="259" r:id="rId7"/>
    <p:sldId id="263" r:id="rId8"/>
    <p:sldId id="264" r:id="rId9"/>
    <p:sldId id="260" r:id="rId10"/>
    <p:sldId id="275" r:id="rId11"/>
    <p:sldId id="265" r:id="rId12"/>
    <p:sldId id="278" r:id="rId13"/>
    <p:sldId id="277" r:id="rId14"/>
    <p:sldId id="279" r:id="rId15"/>
    <p:sldId id="280" r:id="rId16"/>
    <p:sldId id="267" r:id="rId17"/>
    <p:sldId id="268" r:id="rId18"/>
    <p:sldId id="269" r:id="rId19"/>
    <p:sldId id="270" r:id="rId20"/>
    <p:sldId id="271" r:id="rId21"/>
    <p:sldId id="272" r:id="rId22"/>
    <p:sldId id="266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8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7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3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4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7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7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9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5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2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2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6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E7091-F971-4E73-A6C8-ABF390DA9657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D55CEB-B933-42F0-8015-0DAEF6E7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ciklopediya-tehniki.ru/promyshlennost-na-p/datchik-peremesheniya.html%2019.03.18" TargetMode="External"/><Relationship Id="rId7" Type="http://schemas.openxmlformats.org/officeDocument/2006/relationships/hyperlink" Target="https://dmliefer.ru/katalog/kip/ustrojstva-izmerenija-peremeshhenija-i-polozhenija%2019.03.18" TargetMode="External"/><Relationship Id="rId2" Type="http://schemas.openxmlformats.org/officeDocument/2006/relationships/hyperlink" Target="https://www.adorama.com/alc/0012961/article/FAQ-Whats-a-Backside-Illuminated-Sensor%2020.03.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pel.ru/lib/ne/2010/6/8-novyie-mems-datchiki-stmicroelectronics" TargetMode="External"/><Relationship Id="rId5" Type="http://schemas.openxmlformats.org/officeDocument/2006/relationships/hyperlink" Target="https://3dnews.ru/600098%2021.03.18" TargetMode="External"/><Relationship Id="rId4" Type="http://schemas.openxmlformats.org/officeDocument/2006/relationships/hyperlink" Target="http://www.devicesearch.ru.com/article/3648%2019.03.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077" y="817685"/>
            <a:ext cx="8423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Датчики освещённости, перемещения, видеоконтроля. Микрофоны для МЭМС. МЭМС для охранных систем.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151935" y="4796937"/>
            <a:ext cx="315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Выполнила </a:t>
            </a:r>
            <a:r>
              <a:rPr lang="ru-RU" dirty="0" err="1" smtClean="0"/>
              <a:t>Корожнева</a:t>
            </a:r>
            <a:r>
              <a:rPr lang="ru-RU" dirty="0" smtClean="0"/>
              <a:t> Алина</a:t>
            </a:r>
          </a:p>
          <a:p>
            <a:pPr algn="just"/>
            <a:r>
              <a:rPr lang="ru-RU" dirty="0" smtClean="0"/>
              <a:t>Александровна, группа 21414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6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50" y="357554"/>
            <a:ext cx="822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Область </a:t>
            </a:r>
            <a:r>
              <a:rPr lang="ru-RU" sz="3200" b="1" dirty="0" smtClean="0"/>
              <a:t>применения </a:t>
            </a:r>
            <a:r>
              <a:rPr lang="ru-RU" sz="3200" b="1" dirty="0" smtClean="0"/>
              <a:t>датчика перемещения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4550" y="1781175"/>
            <a:ext cx="79372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наполнения резервуаров жидкими и сыпучими материалами;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</a:t>
            </a:r>
            <a:r>
              <a:rPr lang="ru-RU" dirty="0"/>
              <a:t>налива прозрачных упаковок на автоматических линиях;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составе сенсорных панелей и клавиатур промышленного оборудования;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выполнения счетных </a:t>
            </a:r>
            <a:r>
              <a:rPr lang="ru-RU" dirty="0" smtClean="0"/>
              <a:t>операций;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линиях конвейеров для получения информации о наличии предметов,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определения </a:t>
            </a:r>
            <a:r>
              <a:rPr lang="ru-RU" dirty="0"/>
              <a:t>их количественных и размерных характеристик;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</a:t>
            </a:r>
            <a:r>
              <a:rPr lang="ru-RU" dirty="0"/>
              <a:t>присутствия на объектах соответствующих наклеек,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меток</a:t>
            </a:r>
            <a:r>
              <a:rPr lang="ru-RU" dirty="0"/>
              <a:t>, надписей; отслеживание уровня, прозрачности, цвета;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измерение </a:t>
            </a:r>
            <a:r>
              <a:rPr lang="ru-RU" dirty="0"/>
              <a:t>расстояния (дальномеры</a:t>
            </a:r>
            <a:r>
              <a:rPr lang="ru-RU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 системах управления освещением;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решения задач дистанционного контроля и управления;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системах автоматической охранной сигнализации.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064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722" y="397804"/>
            <a:ext cx="520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Датчики видеоконтроля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07845" y="6101862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0"/>
            <a:ext cx="51537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Видеоконтроль</a:t>
            </a:r>
            <a:r>
              <a:rPr lang="ru-RU" sz="2000" dirty="0"/>
              <a:t> - получение, обработка, </a:t>
            </a:r>
            <a:endParaRPr lang="ru-RU" sz="2000" dirty="0" smtClean="0"/>
          </a:p>
          <a:p>
            <a:r>
              <a:rPr lang="ru-RU" sz="2000" dirty="0" smtClean="0"/>
              <a:t>передача</a:t>
            </a:r>
            <a:r>
              <a:rPr lang="ru-RU" sz="2000" dirty="0"/>
              <a:t>, регистрация и хранение </a:t>
            </a:r>
            <a:endParaRPr lang="ru-RU" sz="2000" dirty="0" smtClean="0"/>
          </a:p>
          <a:p>
            <a:r>
              <a:rPr lang="ru-RU" sz="2000" dirty="0" smtClean="0"/>
              <a:t>телевизионных изображений</a:t>
            </a:r>
            <a:r>
              <a:rPr lang="ru-RU" sz="2000" dirty="0"/>
              <a:t> из </a:t>
            </a:r>
            <a:r>
              <a:rPr lang="ru-RU" sz="2000" dirty="0" smtClean="0"/>
              <a:t>охраняемой</a:t>
            </a:r>
          </a:p>
          <a:p>
            <a:r>
              <a:rPr lang="ru-RU" sz="2000" dirty="0"/>
              <a:t> зоны, анализ информации и </a:t>
            </a:r>
            <a:r>
              <a:rPr lang="ru-RU" sz="2000" dirty="0" smtClean="0"/>
              <a:t>принятие</a:t>
            </a:r>
          </a:p>
          <a:p>
            <a:r>
              <a:rPr lang="ru-RU" sz="2000" dirty="0"/>
              <a:t> соответствующего </a:t>
            </a:r>
            <a:r>
              <a:rPr lang="ru-RU" sz="2000" dirty="0" smtClean="0"/>
              <a:t>решения оператором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1028" name="Picture 4" descr="ÐÐ°ÑÑÐ¸Ð½ÐºÐ¸ Ð¿Ð¾ Ð·Ð°Ð¿ÑÐ¾ÑÑ Ð²Ð¸Ð´ÐµÐ¾ÐºÐ¾Ð½ÑÑÐ¾Ð»Ñ  Ð´Ð°ÑÑ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62" y="1420919"/>
            <a:ext cx="4109823" cy="386973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668" y="369277"/>
            <a:ext cx="746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Схема </a:t>
            </a:r>
            <a:r>
              <a:rPr lang="ru-RU" sz="3600" b="1" dirty="0" smtClean="0"/>
              <a:t>датчика со скрытой камерой</a:t>
            </a:r>
            <a:endParaRPr lang="ru-RU" sz="3600" b="1" dirty="0"/>
          </a:p>
        </p:txBody>
      </p:sp>
      <p:pic>
        <p:nvPicPr>
          <p:cNvPr id="3074" name="Picture 2" descr="ÐÐ°ÑÑÐ¸Ðº Ð´Ð²Ð¸Ð¶ÐµÐ½Ð¸Ñ Ñ ÐºÐ°Ð¼ÐµÑÐ¾Ð¹ SWAN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57" y="1205902"/>
            <a:ext cx="4235450" cy="44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4324" y="5829300"/>
            <a:ext cx="507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smtClean="0"/>
              <a:t>4. Устройство </a:t>
            </a:r>
            <a:r>
              <a:rPr lang="ru-RU" dirty="0"/>
              <a:t>датчика со скрытой камерой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58787" y="2486025"/>
            <a:ext cx="50055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Принцип работы</a:t>
            </a:r>
            <a:r>
              <a:rPr lang="ru-RU" dirty="0"/>
              <a:t>. Видео и аудио сигнал </a:t>
            </a:r>
            <a:endParaRPr lang="ru-RU" dirty="0" smtClean="0"/>
          </a:p>
          <a:p>
            <a:r>
              <a:rPr lang="ru-RU" dirty="0" smtClean="0"/>
              <a:t>передаётся </a:t>
            </a:r>
            <a:r>
              <a:rPr lang="ru-RU" dirty="0"/>
              <a:t>на пультовую охрану, </a:t>
            </a:r>
            <a:r>
              <a:rPr lang="ru-RU" dirty="0" smtClean="0"/>
              <a:t>приборы</a:t>
            </a:r>
          </a:p>
          <a:p>
            <a:r>
              <a:rPr lang="ru-RU" dirty="0" smtClean="0"/>
              <a:t> </a:t>
            </a:r>
            <a:r>
              <a:rPr lang="ru-RU" dirty="0" err="1"/>
              <a:t>видеорегистрации</a:t>
            </a:r>
            <a:r>
              <a:rPr lang="ru-RU" dirty="0"/>
              <a:t> и </a:t>
            </a:r>
            <a:r>
              <a:rPr lang="ru-RU" dirty="0" err="1"/>
              <a:t>видеозахвата</a:t>
            </a:r>
            <a:r>
              <a:rPr lang="ru-RU" dirty="0"/>
              <a:t> записывают </a:t>
            </a:r>
            <a:endParaRPr lang="ru-RU" dirty="0" smtClean="0"/>
          </a:p>
          <a:p>
            <a:r>
              <a:rPr lang="ru-RU" dirty="0" smtClean="0"/>
              <a:t>происходящие </a:t>
            </a:r>
            <a:r>
              <a:rPr lang="ru-RU" dirty="0"/>
              <a:t>на жёсткие диски, </a:t>
            </a:r>
            <a:r>
              <a:rPr lang="ru-RU" dirty="0" smtClean="0"/>
              <a:t>серверные</a:t>
            </a:r>
          </a:p>
          <a:p>
            <a:r>
              <a:rPr lang="ru-RU" dirty="0" smtClean="0"/>
              <a:t> </a:t>
            </a:r>
            <a:r>
              <a:rPr lang="ru-RU" dirty="0"/>
              <a:t>хранилища, прочие накопители информации.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07845" y="6101862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972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722" y="397804"/>
            <a:ext cx="7462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Преимущество видеоконтроля через </a:t>
            </a:r>
            <a:r>
              <a:rPr lang="ru-RU" sz="2800" b="1" dirty="0" smtClean="0"/>
              <a:t>датчики</a:t>
            </a:r>
            <a:endParaRPr lang="ru-RU" sz="2800" b="1" dirty="0"/>
          </a:p>
        </p:txBody>
      </p:sp>
      <p:pic>
        <p:nvPicPr>
          <p:cNvPr id="3" name="Picture 2" descr="ÐÐ°ÑÑÐ¸Ð½ÐºÐ¸ Ð¿Ð¾ Ð·Ð°Ð¿ÑÐ¾ÑÑ Ð²Ð¸Ð´ÐµÐ¾ÐºÐ¾Ð½ÑÑÐ¾Ð»Ñ  Ð´Ð°ÑÑ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03" y="1829513"/>
            <a:ext cx="6117955" cy="30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4950" y="2533650"/>
            <a:ext cx="38738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Больший срок службы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Автономная работа, с записью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на встроенную карту памяти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Передача данных на телефон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07845" y="6101862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408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075" y="333375"/>
            <a:ext cx="889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Камеры наблюдения оснащённые датчиком движения</a:t>
            </a:r>
            <a:endParaRPr lang="ru-RU" sz="2800" b="1" dirty="0"/>
          </a:p>
        </p:txBody>
      </p:sp>
      <p:pic>
        <p:nvPicPr>
          <p:cNvPr id="4100" name="Picture 4" descr="ÐºÐ°Ð¼ÐµÑÑ Ð´Ð»Ñ Ð½Ð°ÑÑÐ¶Ð½Ð¾Ð³Ð¾ Ð¿ÑÐ¸Ð¼ÐµÐ½ÐµÐ½Ð¸Ñ  Ð² ÑÐ´Ð°ÑÐ¾Ð¿ÑÐ¾ÑÐ½ÑÐ¹ ÐºÑÐ¿Ð¾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373187"/>
            <a:ext cx="44291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350" y="2249597"/>
            <a:ext cx="55410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Камеры такого типа </a:t>
            </a:r>
            <a:r>
              <a:rPr lang="ru-RU" sz="2800" dirty="0" smtClean="0"/>
              <a:t>используются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для записи только </a:t>
            </a:r>
            <a:r>
              <a:rPr lang="ru-RU" sz="2800" dirty="0" smtClean="0"/>
              <a:t>тех </a:t>
            </a:r>
            <a:r>
              <a:rPr lang="ru-RU" sz="2800" dirty="0"/>
              <a:t>моментов </a:t>
            </a:r>
            <a:endParaRPr lang="ru-RU" sz="2800" dirty="0" smtClean="0"/>
          </a:p>
          <a:p>
            <a:r>
              <a:rPr lang="ru-RU" sz="2800" dirty="0" smtClean="0"/>
              <a:t>времени</a:t>
            </a:r>
            <a:r>
              <a:rPr lang="ru-RU" sz="2800" dirty="0"/>
              <a:t>, в которых присутствует </a:t>
            </a:r>
            <a:endParaRPr lang="ru-RU" sz="2800" dirty="0" smtClean="0"/>
          </a:p>
          <a:p>
            <a:r>
              <a:rPr lang="ru-RU" sz="2800" dirty="0" smtClean="0"/>
              <a:t>какое-либо </a:t>
            </a:r>
            <a:r>
              <a:rPr lang="ru-RU" sz="2800" dirty="0"/>
              <a:t>движение. 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507845" y="6101862"/>
            <a:ext cx="544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853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447675"/>
            <a:ext cx="473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Преимущество и недостатки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266825"/>
            <a:ext cx="105791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Преимущества:</a:t>
            </a:r>
          </a:p>
          <a:p>
            <a:pPr marL="285750" indent="-285750">
              <a:buFont typeface="Corbel" panose="020B0503020204020204" pitchFamily="34" charset="0"/>
              <a:buChar char="†"/>
            </a:pPr>
            <a:r>
              <a:rPr lang="ru-RU" sz="2000" dirty="0"/>
              <a:t>запись только самых необходимых моментов, что позволяет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сэкономить </a:t>
            </a:r>
            <a:r>
              <a:rPr lang="ru-RU" sz="2000" dirty="0"/>
              <a:t>время при просмотре поиске необходимого времени;</a:t>
            </a:r>
          </a:p>
          <a:p>
            <a:pPr marL="285750" indent="-285750">
              <a:buFont typeface="Corbel" panose="020B0503020204020204" pitchFamily="34" charset="0"/>
              <a:buChar char="†"/>
            </a:pPr>
            <a:r>
              <a:rPr lang="ru-RU" sz="2000" dirty="0"/>
              <a:t>возможность записи видео в высоком качестве, не забивая носитель ненужными данными;</a:t>
            </a:r>
          </a:p>
          <a:p>
            <a:pPr marL="285750" indent="-285750">
              <a:buFont typeface="Corbel" panose="020B0503020204020204" pitchFamily="34" charset="0"/>
              <a:buChar char="†"/>
            </a:pPr>
            <a:r>
              <a:rPr lang="ru-RU" sz="2000" dirty="0"/>
              <a:t>возможность долгой автономной работы (в моделях с наличием аккумулятора);</a:t>
            </a:r>
          </a:p>
          <a:p>
            <a:pPr marL="285750" indent="-285750">
              <a:buFont typeface="Corbel" panose="020B0503020204020204" pitchFamily="34" charset="0"/>
              <a:buChar char="†"/>
            </a:pPr>
            <a:r>
              <a:rPr lang="ru-RU" sz="2000" dirty="0"/>
              <a:t>можно обойтись без установки отдельного сервера хранения </a:t>
            </a:r>
            <a:r>
              <a:rPr lang="ru-RU" sz="2000" dirty="0" smtClean="0"/>
              <a:t>данных,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так </a:t>
            </a:r>
            <a:r>
              <a:rPr lang="ru-RU" sz="2000" dirty="0"/>
              <a:t>как можно подобрать модель с разъемом под карты памяти;</a:t>
            </a:r>
          </a:p>
          <a:p>
            <a:pPr marL="285750" indent="-285750">
              <a:buFont typeface="Corbel" panose="020B0503020204020204" pitchFamily="34" charset="0"/>
              <a:buChar char="†"/>
            </a:pPr>
            <a:r>
              <a:rPr lang="ru-RU" sz="2000" dirty="0"/>
              <a:t>компактные размеры позволят установить устройство в труднодоступном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скрытом </a:t>
            </a:r>
            <a:r>
              <a:rPr lang="ru-RU" sz="2000" dirty="0"/>
              <a:t>от глаз месте;</a:t>
            </a:r>
          </a:p>
          <a:p>
            <a:pPr marL="285750" indent="-285750">
              <a:buFont typeface="Corbel" panose="020B0503020204020204" pitchFamily="34" charset="0"/>
              <a:buChar char="†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314825"/>
            <a:ext cx="1053987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Недостатки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285750" indent="-285750">
              <a:buFont typeface="Corbel" panose="020B0503020204020204" pitchFamily="34" charset="0"/>
              <a:buChar char="−"/>
            </a:pPr>
            <a:r>
              <a:rPr lang="ru-RU" sz="2000" dirty="0"/>
              <a:t>процесс записи начинается только в момент начала движения в поле действия </a:t>
            </a:r>
            <a:r>
              <a:rPr lang="ru-RU" sz="2000" dirty="0" smtClean="0"/>
              <a:t>объектива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что </a:t>
            </a:r>
            <a:r>
              <a:rPr lang="ru-RU" sz="2000" dirty="0"/>
              <a:t>дает возможность злоумышленникам причинить вред имуществу дистанционно;</a:t>
            </a:r>
          </a:p>
          <a:p>
            <a:pPr marL="285750" indent="-285750">
              <a:buFont typeface="Corbel" panose="020B0503020204020204" pitchFamily="34" charset="0"/>
              <a:buChar char="−"/>
            </a:pPr>
            <a:r>
              <a:rPr lang="ru-RU" sz="2000" dirty="0"/>
              <a:t>при неправильно отрегулированной чувствительности сенсора – </a:t>
            </a:r>
            <a:r>
              <a:rPr lang="ru-RU" sz="2000" dirty="0" smtClean="0"/>
              <a:t>камера может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переключаться </a:t>
            </a:r>
            <a:r>
              <a:rPr lang="ru-RU" sz="2000" dirty="0"/>
              <a:t>в активный режим при попадании в поле зрения небольшого животного.</a:t>
            </a:r>
          </a:p>
          <a:p>
            <a:pPr marL="285750" indent="-285750">
              <a:buFont typeface="Corbel" panose="020B0503020204020204" pitchFamily="34" charset="0"/>
              <a:buChar char="−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07845" y="6101862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  <a:r>
              <a:rPr lang="en-US" sz="3200" dirty="0" smtClean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058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875" y="485775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Микрофоны для МЭМС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9700" y="2247900"/>
            <a:ext cx="5915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Микрофон</a:t>
            </a:r>
            <a:r>
              <a:rPr lang="ru-RU" sz="2800" dirty="0" smtClean="0"/>
              <a:t>  — электроакустический прибор,</a:t>
            </a:r>
          </a:p>
          <a:p>
            <a:r>
              <a:rPr lang="ru-RU" sz="2800" dirty="0" smtClean="0"/>
              <a:t> преобразовывающий звуковые колебания </a:t>
            </a:r>
          </a:p>
          <a:p>
            <a:r>
              <a:rPr lang="ru-RU" sz="2800" dirty="0" smtClean="0"/>
              <a:t>в колебания электрического тока, устройство ввода.</a:t>
            </a:r>
            <a:endParaRPr lang="ru-RU" sz="2800" dirty="0"/>
          </a:p>
        </p:txBody>
      </p:sp>
      <p:pic>
        <p:nvPicPr>
          <p:cNvPr id="9218" name="Picture 2" descr="ÐÐ°ÑÑÐ¸Ð½ÐºÐ¸ Ð¿Ð¾ Ð·Ð°Ð¿ÑÐ¾ÑÑ Ð¼Ð¸ÐºÑÐ¾ÑÐ¾Ð½ Ñ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2151062"/>
            <a:ext cx="4762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07845" y="6101862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043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3dnews.ru/assets/external/illustrations/2010/10/13/600098/mems-mi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9" y="1654355"/>
            <a:ext cx="9026525" cy="39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9480" y="342900"/>
            <a:ext cx="8002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Структура и принцип действия микрофона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589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3dnews.ru/assets/external/illustrations/2010/10/13/600098/mems-mi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68300"/>
            <a:ext cx="6673850" cy="49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366" y="5534025"/>
            <a:ext cx="8232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Микроэлектромеханический</a:t>
            </a:r>
            <a:r>
              <a:rPr lang="ru-RU" sz="2400" b="1" dirty="0" smtClean="0"/>
              <a:t> </a:t>
            </a:r>
            <a:r>
              <a:rPr lang="ru-RU" sz="2400" b="1" dirty="0"/>
              <a:t>микрофон под микроскопом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Диаметр мембраны чуть больше половины миллиметра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466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3dnews.ru/assets/external/illustrations/2010/10/13/600098/mems-mi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95249"/>
            <a:ext cx="5715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4550" y="5648325"/>
            <a:ext cx="9600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Самый миниатюрный MEMS-микрофон компании </a:t>
            </a:r>
            <a:r>
              <a:rPr lang="ru-RU" b="1" dirty="0" err="1" smtClean="0"/>
              <a:t>Akustica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(площадь кристалла – 1 </a:t>
            </a:r>
            <a:r>
              <a:rPr lang="ru-RU" b="1" dirty="0" err="1"/>
              <a:t>кв.мм</a:t>
            </a:r>
            <a:r>
              <a:rPr lang="ru-RU" b="1" dirty="0"/>
              <a:t>) теряется рядом со своими более крупными родственниками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483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7845" y="6101862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46384" y="422031"/>
            <a:ext cx="498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Датчики освещённости</a:t>
            </a:r>
            <a:endParaRPr lang="ru-RU" sz="3600" b="1" dirty="0"/>
          </a:p>
        </p:txBody>
      </p:sp>
      <p:pic>
        <p:nvPicPr>
          <p:cNvPr id="1030" name="Picture 6" descr="ÐÐ°ÑÑÐ¸Ð½ÐºÐ¸ Ð¿Ð¾ Ð·Ð°Ð¿ÑÐ¾ÑÑ Ð´Ð°ÑÑÐ¸ÐºÐ¸ Ð¾ÑÐ²ÐµÑÐµÐ½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91" y="1371600"/>
            <a:ext cx="5337600" cy="3675184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5820" y="2413378"/>
            <a:ext cx="57719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Датчик освещенности (освещения) </a:t>
            </a:r>
            <a:endParaRPr lang="ru-RU" sz="2400" b="1" dirty="0" smtClean="0"/>
          </a:p>
          <a:p>
            <a:r>
              <a:rPr lang="ru-RU" sz="2400" b="1" dirty="0" smtClean="0"/>
              <a:t>или сумеречный </a:t>
            </a:r>
            <a:r>
              <a:rPr lang="ru-RU" sz="2400" b="1" dirty="0"/>
              <a:t>выключатель</a:t>
            </a:r>
            <a:r>
              <a:rPr lang="ru-RU" sz="2400" dirty="0"/>
              <a:t> – это </a:t>
            </a:r>
            <a:endParaRPr lang="ru-RU" sz="2400" dirty="0" smtClean="0"/>
          </a:p>
          <a:p>
            <a:r>
              <a:rPr lang="ru-RU" sz="2400" dirty="0" smtClean="0"/>
              <a:t>устройство  </a:t>
            </a:r>
            <a:r>
              <a:rPr lang="ru-RU" sz="2400" dirty="0"/>
              <a:t>автоматического управления </a:t>
            </a:r>
            <a:endParaRPr lang="ru-RU" sz="2400" dirty="0" smtClean="0"/>
          </a:p>
          <a:p>
            <a:r>
              <a:rPr lang="ru-RU" sz="2400" dirty="0" smtClean="0"/>
              <a:t>источниками света,  </a:t>
            </a:r>
            <a:r>
              <a:rPr lang="ru-RU" sz="2400" dirty="0"/>
              <a:t>в зависимости </a:t>
            </a:r>
            <a:endParaRPr lang="ru-RU" sz="2400" dirty="0" smtClean="0"/>
          </a:p>
          <a:p>
            <a:r>
              <a:rPr lang="ru-RU" sz="2400" dirty="0" smtClean="0"/>
              <a:t>от </a:t>
            </a:r>
            <a:r>
              <a:rPr lang="ru-RU" sz="2400" dirty="0"/>
              <a:t>уровня </a:t>
            </a:r>
            <a:r>
              <a:rPr lang="ru-RU" sz="2400" dirty="0" smtClean="0"/>
              <a:t>освещенности окружающего </a:t>
            </a:r>
          </a:p>
          <a:p>
            <a:r>
              <a:rPr lang="ru-RU" sz="2400" dirty="0" smtClean="0"/>
              <a:t>пространства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63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712" y="314325"/>
            <a:ext cx="66260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МЭМС для охранных </a:t>
            </a:r>
            <a:r>
              <a:rPr lang="ru-RU" sz="4000" b="1" dirty="0" smtClean="0"/>
              <a:t>систем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2530" y="1790700"/>
            <a:ext cx="77164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Охранная система </a:t>
            </a:r>
            <a:r>
              <a:rPr lang="ru-RU" sz="2000" dirty="0" smtClean="0"/>
              <a:t>— автоматизированный комплекс</a:t>
            </a:r>
          </a:p>
          <a:p>
            <a:r>
              <a:rPr lang="ru-RU" sz="2000" dirty="0" smtClean="0"/>
              <a:t> для защиты различных объектов имущества </a:t>
            </a:r>
          </a:p>
          <a:p>
            <a:r>
              <a:rPr lang="ru-RU" sz="2000" dirty="0" smtClean="0"/>
              <a:t>(зданий, включая прилегающую к ним территорию, </a:t>
            </a:r>
          </a:p>
          <a:p>
            <a:r>
              <a:rPr lang="ru-RU" sz="2000" dirty="0" smtClean="0"/>
              <a:t>отдельных помещений, автомобилей, водного транспорта,</a:t>
            </a:r>
          </a:p>
          <a:p>
            <a:r>
              <a:rPr lang="ru-RU" sz="2000" dirty="0" smtClean="0"/>
              <a:t> сейфов и пр.) от процессов или явлений криминального характера.</a:t>
            </a:r>
            <a:endParaRPr lang="ru-RU" sz="2000" dirty="0"/>
          </a:p>
        </p:txBody>
      </p:sp>
      <p:pic>
        <p:nvPicPr>
          <p:cNvPr id="14338" name="Picture 2" descr="ÐÐ°ÑÑÐ¸Ð½ÐºÐ¸ Ð¿Ð¾ Ð·Ð°Ð¿ÑÐ¾ÑÑ Ð¾ÑÑÐ°Ð½Ð½Ð°Ñ ÑÐ¸ÑÑÐµÐ¼Ð° Ñ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499770"/>
            <a:ext cx="5734049" cy="32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07845" y="6101862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91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650" y="342900"/>
            <a:ext cx="5753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Датчики для охранных систем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75" y="1685925"/>
            <a:ext cx="39497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Датчик движения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Датчик освещённости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Датчик перемещения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Датчик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Акселерометры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124" name="Picture 4" descr="ÐÐ°ÑÑÐ¸Ð½ÐºÐ¸ Ð¿Ð¾ Ð·Ð°Ð¿ÑÐ¾ÑÑ Ð´Ð°ÑÑÐ¸ÐºÐ¸ Ð´Ð»Ñ Ð¾ÑÑÐ°Ð½Ð½ÑÑ ÑÐ¸ÑÑÐµ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41512"/>
            <a:ext cx="6362700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07845" y="6101862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899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4925" y="342900"/>
            <a:ext cx="264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LSM303DLH</a:t>
            </a:r>
          </a:p>
        </p:txBody>
      </p:sp>
      <p:pic>
        <p:nvPicPr>
          <p:cNvPr id="15362" name="Picture 2" descr="Ð¡ÑÑÑÐºÑÑÑÐ½Ð°Ñ ÑÑÐµÐ¼Ð° Ð¼Ð¾Ð´ÑÐ»Ñ ÑÐ¸ÑÑÐ¾Ð²Ð¾Ð³Ð¾ ÐºÐ¾Ð¼Ð¿Ð°ÑÐ° LSM303DL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43" y="1914526"/>
            <a:ext cx="772841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07845" y="6101862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039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7845" y="6101862"/>
            <a:ext cx="586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76450" y="485775"/>
            <a:ext cx="285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Список литературы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0650" y="1295400"/>
            <a:ext cx="9801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en-US" dirty="0"/>
              <a:t> FAQ: What’s a Back Side-Illuminated Sensor?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: Режим доступа - </a:t>
            </a:r>
            <a:r>
              <a:rPr lang="en-US" dirty="0">
                <a:hlinkClick r:id="rId2"/>
              </a:rPr>
              <a:t>https://www.adorama.com/alc/0012961/article/FAQ-Whats-a-Backside-Illuminated-Sensor</a:t>
            </a:r>
            <a:r>
              <a:rPr lang="ru-RU" dirty="0">
                <a:hlinkClick r:id="rId2"/>
              </a:rPr>
              <a:t> 20.03.18</a:t>
            </a:r>
            <a:endParaRPr lang="ru-RU" dirty="0"/>
          </a:p>
          <a:p>
            <a:r>
              <a:rPr lang="ru-RU" dirty="0" smtClean="0"/>
              <a:t>2. Датчик освещённости (освещения)</a:t>
            </a:r>
            <a:r>
              <a:rPr lang="en-US" dirty="0" smtClean="0"/>
              <a:t> | </a:t>
            </a:r>
            <a:r>
              <a:rPr lang="ru-RU" dirty="0" smtClean="0"/>
              <a:t>Сумеречный выключатель </a:t>
            </a:r>
            <a:r>
              <a:rPr lang="en-US" dirty="0" smtClean="0"/>
              <a:t>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</a:t>
            </a:r>
            <a:r>
              <a:rPr lang="ru-RU" dirty="0" smtClean="0"/>
              <a:t>: Режим </a:t>
            </a:r>
            <a:r>
              <a:rPr lang="ru-RU" smtClean="0"/>
              <a:t>доступа –  </a:t>
            </a:r>
            <a:r>
              <a:rPr lang="en-US" dirty="0"/>
              <a:t>https</a:t>
            </a:r>
            <a:r>
              <a:rPr lang="en-US" dirty="0" smtClean="0"/>
              <a:t>://rozetkaonline.ru/poleznie-stati-o-rozetkah-i-vikluchateliah/item/37-datchik-osveshchennosti-osveshcheniya-sumerechnyj-vyklyuchatel</a:t>
            </a:r>
            <a:r>
              <a:rPr lang="ru-RU" dirty="0" smtClean="0"/>
              <a:t>  20.03.18</a:t>
            </a:r>
          </a:p>
          <a:p>
            <a:r>
              <a:rPr lang="ru-RU" dirty="0" smtClean="0"/>
              <a:t>3.Датчик перемещения </a:t>
            </a:r>
            <a:r>
              <a:rPr lang="en-US" dirty="0" smtClean="0"/>
              <a:t>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</a:t>
            </a:r>
            <a:r>
              <a:rPr lang="ru-RU" dirty="0" smtClean="0"/>
              <a:t>: Режим доступа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enciklopediya-tehniki.ru/promyshlennost-na-p/datchik-peremesheniya.html</a:t>
            </a:r>
            <a:r>
              <a:rPr lang="ru-RU" dirty="0" smtClean="0">
                <a:hlinkClick r:id="rId3"/>
              </a:rPr>
              <a:t> 19.03.18</a:t>
            </a:r>
            <a:endParaRPr lang="ru-RU" dirty="0" smtClean="0"/>
          </a:p>
          <a:p>
            <a:r>
              <a:rPr lang="ru-RU" dirty="0"/>
              <a:t>4. Датчики перемещения (индуктивный, оптический, емкостной и другие типы</a:t>
            </a:r>
            <a:r>
              <a:rPr lang="ru-RU" dirty="0" smtClean="0"/>
              <a:t>)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: Режим доступа </a:t>
            </a:r>
            <a:r>
              <a:rPr lang="ru-RU" dirty="0" smtClean="0"/>
              <a:t>–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www.devicesearch.ru.com/article/3648</a:t>
            </a:r>
            <a:r>
              <a:rPr lang="ru-RU" dirty="0" smtClean="0">
                <a:hlinkClick r:id="rId4"/>
              </a:rPr>
              <a:t> 19.03.18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/>
              <a:t>MEMS: </a:t>
            </a:r>
            <a:r>
              <a:rPr lang="ru-RU" dirty="0" err="1"/>
              <a:t>микроэлектромеханические</a:t>
            </a:r>
            <a:r>
              <a:rPr lang="ru-RU" dirty="0"/>
              <a:t> системы, часть 1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: Режим доступа –</a:t>
            </a:r>
          </a:p>
          <a:p>
            <a:r>
              <a:rPr lang="en-US" dirty="0">
                <a:hlinkClick r:id="rId5"/>
              </a:rPr>
              <a:t>https://3dnews.ru/600098</a:t>
            </a:r>
            <a:r>
              <a:rPr lang="ru-RU" dirty="0">
                <a:hlinkClick r:id="rId5"/>
              </a:rPr>
              <a:t> 21.03.18</a:t>
            </a:r>
            <a:endParaRPr lang="ru-RU" dirty="0"/>
          </a:p>
          <a:p>
            <a:r>
              <a:rPr lang="ru-RU" dirty="0" smtClean="0"/>
              <a:t>6. </a:t>
            </a:r>
            <a:r>
              <a:rPr lang="ru-RU" dirty="0"/>
              <a:t>Новые МЭМС-датчики </a:t>
            </a:r>
            <a:r>
              <a:rPr lang="en-US" dirty="0"/>
              <a:t>STMicroelectronics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: Режим доступа – </a:t>
            </a:r>
            <a:r>
              <a:rPr lang="en-US" dirty="0">
                <a:hlinkClick r:id="rId6"/>
              </a:rPr>
              <a:t>https://www.compel.ru/lib/ne/2010/6/8-novyie-mems-datchiki-stmicroelectronics</a:t>
            </a:r>
            <a:r>
              <a:rPr lang="ru-RU" dirty="0"/>
              <a:t> 21.03.18</a:t>
            </a:r>
            <a:br>
              <a:rPr lang="ru-RU" dirty="0"/>
            </a:br>
            <a:r>
              <a:rPr lang="ru-RU" dirty="0"/>
              <a:t>7</a:t>
            </a:r>
            <a:r>
              <a:rPr lang="ru-RU" dirty="0" smtClean="0"/>
              <a:t>. Устройства </a:t>
            </a:r>
            <a:r>
              <a:rPr lang="ru-RU" dirty="0"/>
              <a:t>измерения перемещения и </a:t>
            </a:r>
            <a:r>
              <a:rPr lang="ru-RU" dirty="0" smtClean="0"/>
              <a:t>положения</a:t>
            </a:r>
            <a:r>
              <a:rPr lang="ru-RU" sz="2000" dirty="0" smtClean="0"/>
              <a:t>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: Режим доступа –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dmliefer.ru/katalog/kip/ustrojstva-izmerenija-peremeshhenija-i-polozhenija</a:t>
            </a:r>
            <a:r>
              <a:rPr lang="ru-RU" dirty="0" smtClean="0">
                <a:hlinkClick r:id="rId7"/>
              </a:rPr>
              <a:t> 19.03.18</a:t>
            </a:r>
            <a:endParaRPr lang="ru-RU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420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chiki osveshcheniia skhem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1" y="1568869"/>
            <a:ext cx="9670253" cy="32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9668" y="369277"/>
            <a:ext cx="705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Структура датчика освещённости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90875" y="5162550"/>
            <a:ext cx="565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1. Пример подключения датчика освещённости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2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438" y="369277"/>
            <a:ext cx="751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Принцип работы датчика освещённости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50" y="1716331"/>
            <a:ext cx="8639175" cy="395287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4" name="TextBox 3"/>
          <p:cNvSpPr txBox="1"/>
          <p:nvPr/>
        </p:nvSpPr>
        <p:spPr>
          <a:xfrm>
            <a:off x="11507845" y="6101862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762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50" y="357554"/>
            <a:ext cx="8302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Область </a:t>
            </a:r>
            <a:r>
              <a:rPr lang="ru-RU" sz="3200" b="1" dirty="0" smtClean="0"/>
              <a:t>применения </a:t>
            </a:r>
            <a:r>
              <a:rPr lang="ru-RU" sz="3200" b="1" dirty="0" smtClean="0"/>
              <a:t>датчика </a:t>
            </a:r>
            <a:r>
              <a:rPr lang="ru-RU" sz="3200" b="1" dirty="0" smtClean="0"/>
              <a:t>освещённости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22231" y="1863969"/>
            <a:ext cx="42655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Аксессуары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Промышленные </a:t>
            </a:r>
            <a:r>
              <a:rPr lang="ru-RU" dirty="0" smtClean="0"/>
              <a:t>датчики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Обнаружение приближения </a:t>
            </a:r>
            <a:r>
              <a:rPr lang="ru-RU" dirty="0" smtClean="0"/>
              <a:t>объектов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Смартфоны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Уличное освещение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632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384" y="422031"/>
            <a:ext cx="489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Датчики перемещения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07845" y="6101862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6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48623" y="2404908"/>
            <a:ext cx="67413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Датчик </a:t>
            </a:r>
            <a:r>
              <a:rPr lang="ru-RU" sz="2000" b="1" dirty="0" smtClean="0"/>
              <a:t>перемещения</a:t>
            </a:r>
            <a:r>
              <a:rPr lang="ru-RU" sz="2000" dirty="0"/>
              <a:t> -</a:t>
            </a:r>
            <a:r>
              <a:rPr lang="ru-RU" sz="2400" dirty="0"/>
              <a:t> </a:t>
            </a:r>
            <a:r>
              <a:rPr lang="ru-RU" sz="2000" dirty="0"/>
              <a:t>представляет собой </a:t>
            </a:r>
            <a:endParaRPr lang="ru-RU" sz="2000" dirty="0" smtClean="0"/>
          </a:p>
          <a:p>
            <a:r>
              <a:rPr lang="ru-RU" sz="2000" dirty="0" smtClean="0"/>
              <a:t>измерительный </a:t>
            </a:r>
            <a:r>
              <a:rPr lang="ru-RU" sz="2000" dirty="0"/>
              <a:t>преобразователь с входной </a:t>
            </a:r>
            <a:r>
              <a:rPr lang="ru-RU" sz="2000" dirty="0" smtClean="0"/>
              <a:t>величиной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виде механических перемещений, которые </a:t>
            </a:r>
            <a:r>
              <a:rPr lang="ru-RU" sz="2000" dirty="0" smtClean="0"/>
              <a:t>преобразуют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контролируемую величину в сигнал, который </a:t>
            </a:r>
            <a:r>
              <a:rPr lang="ru-RU" sz="2000" dirty="0" smtClean="0"/>
              <a:t>можно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измерить, передать, сохранить, обработать, </a:t>
            </a:r>
            <a:endParaRPr lang="ru-RU" sz="2000" dirty="0" smtClean="0"/>
          </a:p>
          <a:p>
            <a:r>
              <a:rPr lang="ru-RU" sz="2000" dirty="0" smtClean="0"/>
              <a:t>зарегистрировать</a:t>
            </a:r>
            <a:r>
              <a:rPr lang="ru-RU" sz="2000" dirty="0"/>
              <a:t>. Также можно оказать им влияние </a:t>
            </a:r>
            <a:r>
              <a:rPr lang="ru-RU" sz="2000" dirty="0" smtClean="0"/>
              <a:t>на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управляемые процессы.</a:t>
            </a:r>
            <a:endParaRPr lang="ru-RU" sz="2400" dirty="0"/>
          </a:p>
        </p:txBody>
      </p:sp>
      <p:pic>
        <p:nvPicPr>
          <p:cNvPr id="4100" name="Picture 4" descr="ÐÐ°ÑÑÐ¸Ð½ÐºÐ¸ Ð¿Ð¾ Ð·Ð°Ð¿ÑÐ¾ÑÑ Ð´Ð°ÑÑÐ¸Ðº Ð¿ÐµÑÐµÐ¼ÐµÑÐµÐ½Ð¸Ñ Ñ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26" y="1754065"/>
            <a:ext cx="4485055" cy="3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7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668" y="369277"/>
            <a:ext cx="623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Виды датчиков перемещения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49668" y="1533525"/>
            <a:ext cx="460094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3200" dirty="0" smtClean="0"/>
              <a:t>Ёмкостные </a:t>
            </a:r>
            <a:r>
              <a:rPr lang="ru-RU" sz="3200" dirty="0" err="1" smtClean="0"/>
              <a:t>датчикик</a:t>
            </a:r>
            <a:endParaRPr lang="ru-RU" sz="3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3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3200" dirty="0" smtClean="0"/>
              <a:t>Индуктивный датчик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3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3200" dirty="0" smtClean="0"/>
              <a:t>Оптический датчик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3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3200" dirty="0" smtClean="0"/>
              <a:t>Токовихревые датчики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3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3200" dirty="0" smtClean="0"/>
              <a:t>Тросовые </a:t>
            </a:r>
            <a:r>
              <a:rPr lang="ru-RU" sz="3200" dirty="0"/>
              <a:t>датчик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5" name="AutoShape 6" descr="ÐÐ°ÑÑÐ¸Ð½ÐºÐ¸ Ð¿Ð¾ Ð·Ð°Ð¿ÑÐ¾ÑÑ ÑÐ»ÑÑÑÐ°Ð·Ð²ÑÐºÐ¾Ð²Ð¾Ð¹ Ð´Ð°ÑÑÐ¸Ðº Ð´Ð²Ð¸Ð¶ÐµÐ½Ð¸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507845" y="6101862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594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668" y="369277"/>
            <a:ext cx="941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Схема (индуктивного) датчика перемещения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07845" y="6101862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8</a:t>
            </a:r>
            <a:endParaRPr lang="ru-RU" sz="3200" dirty="0"/>
          </a:p>
        </p:txBody>
      </p:sp>
      <p:pic>
        <p:nvPicPr>
          <p:cNvPr id="8198" name="Picture 6" descr="ÐÐ°ÑÑÐ¸Ð½ÐºÐ¸ Ð¿Ð¾ Ð·Ð°Ð¿ÑÐ¾ÑÑ ÑÑÐµÐ¼Ð° Ð´Ð°ÑÑÐ¸ÐºÐ° Ð¿ÐµÑÐµÐ¼ÐµÑ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774668"/>
            <a:ext cx="8045450" cy="36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6529" y="5732530"/>
            <a:ext cx="874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smtClean="0"/>
              <a:t>2. </a:t>
            </a:r>
            <a:r>
              <a:rPr lang="ru-RU" dirty="0"/>
              <a:t> Индуктивный датчик </a:t>
            </a:r>
            <a:r>
              <a:rPr lang="ru-RU" dirty="0" smtClean="0"/>
              <a:t>перемещения (дифференциальная </a:t>
            </a:r>
            <a:r>
              <a:rPr lang="ru-RU" dirty="0"/>
              <a:t>схема построения )</a:t>
            </a:r>
          </a:p>
        </p:txBody>
      </p:sp>
    </p:spTree>
    <p:extLst>
      <p:ext uri="{BB962C8B-B14F-4D97-AF65-F5344CB8AC3E}">
        <p14:creationId xmlns:p14="http://schemas.microsoft.com/office/powerpoint/2010/main" val="78165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668" y="369277"/>
            <a:ext cx="9326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Принцип </a:t>
            </a:r>
            <a:r>
              <a:rPr lang="ru-RU" sz="2800" b="1" dirty="0" smtClean="0"/>
              <a:t>действия (индуктивного) </a:t>
            </a:r>
            <a:r>
              <a:rPr lang="ru-RU" sz="2800" b="1" dirty="0" smtClean="0"/>
              <a:t>датчика перемещения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507845" y="6101862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9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49668" y="5381625"/>
            <a:ext cx="8716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smtClean="0"/>
              <a:t>3. </a:t>
            </a:r>
            <a:r>
              <a:rPr lang="ru-RU" dirty="0" smtClean="0"/>
              <a:t>(1) Индуктивный датчик перемещения на трансформаторе</a:t>
            </a:r>
          </a:p>
          <a:p>
            <a:r>
              <a:rPr lang="ru-RU" dirty="0" smtClean="0"/>
              <a:t>(2) Индуктивный датчик перемещения для объектов из </a:t>
            </a:r>
            <a:r>
              <a:rPr lang="ru-RU" dirty="0" err="1" smtClean="0"/>
              <a:t>ферромагнитных</a:t>
            </a:r>
            <a:r>
              <a:rPr lang="ru-RU" dirty="0" smtClean="0"/>
              <a:t> материалов</a:t>
            </a:r>
            <a:endParaRPr lang="ru-RU" dirty="0"/>
          </a:p>
        </p:txBody>
      </p:sp>
      <p:pic>
        <p:nvPicPr>
          <p:cNvPr id="6154" name="Picture 10" descr="Ð¡ÑÐµÐ¼Ð° Ð¸Ð½Ð´ÑÐºÑÐ¸Ð²Ð½Ð¾Ð³Ð¾ Ð´Ð°ÑÑÐ¸ÐºÐ° Ð¿ÐµÑÐµÐ¼ÐµÑÐµÐ½Ð¸Ñ Ð½Ð° ÑÑÐ°Ð½ÑÑÐ¾ÑÐ¼Ð°ÑÐ¾Ñ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121752"/>
            <a:ext cx="4587875" cy="39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¡ÑÐµÐ¼Ð° Ð¸Ð½Ð´ÑÐºÑÐ¸Ð²Ð½Ð¾Ð³Ð¾ Ð´Ð°ÑÑÐ¸ÐºÐ° Ð¿ÐµÑÐµÐ¼ÐµÑÐµÐ½Ð¸Ñ Ð´Ð»Ñ Ð¾Ð±ÑÐµÐºÑÐ¾Ð² Ð¸Ð· ÑÐµÑÑÐ¾Ð¼Ð°Ð³Ð½Ð¸ÑÐ½ÑÑ Ð¼Ð°ÑÐµÑÐ¸Ð°Ð»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1016534"/>
            <a:ext cx="5372101" cy="40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06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453</TotalTime>
  <Words>691</Words>
  <Application>Microsoft Office PowerPoint</Application>
  <PresentationFormat>Широкоэкранный</PresentationFormat>
  <Paragraphs>160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Corbel</vt:lpstr>
      <vt:lpstr>Courier New</vt:lpstr>
      <vt:lpstr>Wingdings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2018-03-22T17:26:28Z</dcterms:created>
  <dcterms:modified xsi:type="dcterms:W3CDTF">2018-03-23T07:04:11Z</dcterms:modified>
</cp:coreProperties>
</file>