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E88E-F256-45AA-8ACA-8DF9B93820D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4D6E-69EE-4A20-86DE-7956C79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4D6E-69EE-4A20-86DE-7956C799C42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4D6E-69EE-4A20-86DE-7956C799C42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F3A8-5763-493E-BDE4-286224315B59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3136-93A2-4354-894D-B82A637C2C14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029B-AD32-49A4-AC9C-9B5DB7303E87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972A-D131-4B78-BAD6-6AB79CBB041E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BFB0-E27A-474D-8DB6-FAD2CE359671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352B-C5CD-451F-B52D-75F54011C979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8B6F-6FA3-49CF-8A6B-230F436CDE51}" type="datetime1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6093-F991-438F-B8FD-F50DD0CF5682}" type="datetime1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3DD7-2EF5-477B-B35F-98DCD818986E}" type="datetime1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335-E82B-4DEC-BE48-D1A30B0CD1B6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79FC-93F0-473A-80AC-B6C5BED3F8B3}" type="datetime1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8E97-C9C7-4AA5-8AB1-228CC934ED75}" type="datetime1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eninc.com/industry-solutions/mems/" TargetMode="External"/><Relationship Id="rId3" Type="http://schemas.openxmlformats.org/officeDocument/2006/relationships/hyperlink" Target="https://www.coventor.com/mems-solutions/accelerometers/" TargetMode="External"/><Relationship Id="rId7" Type="http://schemas.openxmlformats.org/officeDocument/2006/relationships/hyperlink" Target="http://docplayer.ru/28270261-Mikroelektromehanicheskie-sistemy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sol.ru/" TargetMode="External"/><Relationship Id="rId5" Type="http://schemas.openxmlformats.org/officeDocument/2006/relationships/hyperlink" Target="http://www.coventor.com/wordpress/wp-content/uploads/2011/11/PID1751769.pdf" TargetMode="External"/><Relationship Id="rId4" Type="http://schemas.openxmlformats.org/officeDocument/2006/relationships/hyperlink" Target="https://www.ansys.com/products/platform/multiphysics-simulation/mem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4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01000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Пакеты программ для компьютерного моделирования МЭМС. </a:t>
            </a:r>
            <a:br>
              <a:rPr lang="ru-RU" sz="3600" b="1" dirty="0" smtClean="0"/>
            </a:br>
            <a:r>
              <a:rPr lang="en-US" sz="3600" b="1" dirty="0" smtClean="0"/>
              <a:t>COMSOL </a:t>
            </a:r>
            <a:r>
              <a:rPr lang="en-US" sz="3600" b="1" dirty="0" err="1" smtClean="0"/>
              <a:t>Multiphisics</a:t>
            </a:r>
            <a:r>
              <a:rPr lang="en-US" sz="3600" b="1" dirty="0" smtClean="0"/>
              <a:t>;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> </a:t>
            </a:r>
            <a:r>
              <a:rPr lang="en-US" sz="3600" b="1" dirty="0" err="1" smtClean="0"/>
              <a:t>Conventor</a:t>
            </a:r>
            <a:r>
              <a:rPr lang="en-US" sz="3600" b="1" dirty="0" smtClean="0"/>
              <a:t> SEMulator3D;  ANSYS.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958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Колобова Е.Н.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4 курс, 21414 гр.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Термоприводы</a:t>
            </a:r>
            <a:r>
              <a:rPr lang="ru-RU" b="1" i="1" dirty="0" smtClean="0"/>
              <a:t> и термическое напряжение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2034" t="21827" r="22881" b="24286"/>
          <a:stretch>
            <a:fillRect/>
          </a:stretch>
        </p:blipFill>
        <p:spPr bwMode="auto">
          <a:xfrm>
            <a:off x="228600" y="1143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6649" t="77378" r="16648" b="13496"/>
          <a:stretch>
            <a:fillRect/>
          </a:stretch>
        </p:blipFill>
        <p:spPr bwMode="auto">
          <a:xfrm>
            <a:off x="0" y="5638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Моделирование в среде SEMulator3D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6675" t="29660" r="40994" b="20147"/>
          <a:stretch>
            <a:fillRect/>
          </a:stretch>
        </p:blipFill>
        <p:spPr bwMode="auto">
          <a:xfrm>
            <a:off x="1295400" y="25146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МЭМС+  и  </a:t>
            </a:r>
            <a:r>
              <a:rPr lang="ru-RU" sz="3600" b="1" dirty="0" err="1" smtClean="0"/>
              <a:t>CoventorWare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5116" t="14603" r="41475" b="7838"/>
          <a:stretch>
            <a:fillRect/>
          </a:stretch>
        </p:blipFill>
        <p:spPr bwMode="auto">
          <a:xfrm>
            <a:off x="990600" y="8382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14110" t="31909" r="39711" b="20228"/>
          <a:stretch>
            <a:fillRect/>
          </a:stretch>
        </p:blipFill>
        <p:spPr bwMode="auto">
          <a:xfrm>
            <a:off x="685800" y="1600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Новая методология гибридного дизайна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7637" t="21368" r="43560" b="28775"/>
          <a:stretch>
            <a:fillRect/>
          </a:stretch>
        </p:blipFill>
        <p:spPr bwMode="auto">
          <a:xfrm>
            <a:off x="1066800" y="16002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Электромеханический анализ и проектирование системы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8920" t="23647" r="42918" b="32479"/>
          <a:stretch>
            <a:fillRect/>
          </a:stretch>
        </p:blipFill>
        <p:spPr bwMode="auto">
          <a:xfrm>
            <a:off x="1295400" y="1524000"/>
            <a:ext cx="62198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Подробный анализ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0844" t="27920" r="44682" b="24501"/>
          <a:stretch>
            <a:fillRect/>
          </a:stretch>
        </p:blipFill>
        <p:spPr bwMode="auto">
          <a:xfrm>
            <a:off x="609600" y="12954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МЭМС  и ИС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7157" t="21083" r="41154" b="16809"/>
          <a:stretch>
            <a:fillRect/>
          </a:stretch>
        </p:blipFill>
        <p:spPr bwMode="auto">
          <a:xfrm>
            <a:off x="914400" y="1136186"/>
            <a:ext cx="7543800" cy="57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ANSYS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ANSYS </a:t>
            </a:r>
            <a:r>
              <a:rPr lang="en-US" sz="4400" b="1" dirty="0" err="1" smtClean="0"/>
              <a:t>Wokrbench</a:t>
            </a:r>
            <a:r>
              <a:rPr lang="ru-RU" sz="4400" b="1" dirty="0" smtClean="0"/>
              <a:t>:</a:t>
            </a:r>
            <a:endParaRPr lang="en-US" sz="4400" b="1" dirty="0" smtClean="0"/>
          </a:p>
          <a:p>
            <a:pPr marL="914400" lvl="1" indent="-514350"/>
            <a:r>
              <a:rPr lang="en-US" sz="4400" b="1" dirty="0" err="1" smtClean="0"/>
              <a:t>DesignModeler</a:t>
            </a:r>
            <a:endParaRPr lang="en-US" sz="4400" b="1" dirty="0" smtClean="0"/>
          </a:p>
          <a:p>
            <a:pPr marL="914400" lvl="1" indent="-514350"/>
            <a:r>
              <a:rPr lang="en-US" sz="4400" b="1" dirty="0" smtClean="0"/>
              <a:t>Meshing</a:t>
            </a:r>
          </a:p>
          <a:p>
            <a:pPr marL="914400" lvl="1" indent="-514350"/>
            <a:r>
              <a:rPr lang="en-US" sz="4400" b="1" dirty="0" err="1" smtClean="0"/>
              <a:t>DesignXplorer</a:t>
            </a:r>
            <a:endParaRPr lang="ru-RU" sz="4400" b="1" dirty="0" smtClean="0"/>
          </a:p>
          <a:p>
            <a:pPr marL="514350" indent="-514350">
              <a:buNone/>
            </a:pPr>
            <a:r>
              <a:rPr lang="ru-RU" sz="4400" b="1" dirty="0" smtClean="0"/>
              <a:t>2. Механика деформируемого твёрдого тела:</a:t>
            </a:r>
          </a:p>
          <a:p>
            <a:pPr marL="914400" lvl="1" indent="-514350"/>
            <a:r>
              <a:rPr lang="en-US" sz="4400" b="1" dirty="0" err="1" smtClean="0"/>
              <a:t>Multiphysics</a:t>
            </a:r>
            <a:endParaRPr lang="en-US" sz="4400" b="1" dirty="0" smtClean="0"/>
          </a:p>
          <a:p>
            <a:pPr marL="914400" lvl="1" indent="-514350"/>
            <a:r>
              <a:rPr lang="en-US" sz="4400" b="1" dirty="0" smtClean="0"/>
              <a:t>Mechanical</a:t>
            </a:r>
            <a:r>
              <a:rPr lang="ru-RU" sz="4400" b="1" dirty="0" smtClean="0"/>
              <a:t>:</a:t>
            </a:r>
            <a:endParaRPr lang="en-US" sz="4400" b="1" dirty="0" smtClean="0"/>
          </a:p>
          <a:p>
            <a:pPr marL="1314450" lvl="2" indent="-514350"/>
            <a:r>
              <a:rPr lang="en-US" sz="4400" b="1" dirty="0" err="1" smtClean="0"/>
              <a:t>Stractural</a:t>
            </a:r>
            <a:endParaRPr lang="en-US" sz="4400" b="1" dirty="0" smtClean="0"/>
          </a:p>
          <a:p>
            <a:pPr marL="1314450" lvl="2" indent="-514350"/>
            <a:r>
              <a:rPr lang="en-US" sz="4400" b="1" dirty="0" smtClean="0"/>
              <a:t>Professional</a:t>
            </a:r>
          </a:p>
          <a:p>
            <a:pPr marL="514350" indent="-514350">
              <a:buNone/>
            </a:pPr>
            <a:r>
              <a:rPr lang="en-US" sz="4400" b="1" dirty="0" smtClean="0"/>
              <a:t>3. </a:t>
            </a:r>
            <a:r>
              <a:rPr lang="ru-RU" sz="4400" b="1" dirty="0" smtClean="0"/>
              <a:t>Вычислительная гидродинамика</a:t>
            </a:r>
          </a:p>
          <a:p>
            <a:pPr marL="514350" indent="-514350">
              <a:buNone/>
            </a:pPr>
            <a:r>
              <a:rPr lang="ru-RU" sz="4400" b="1" dirty="0" smtClean="0"/>
              <a:t>4. Электромагнетизм и проектирование электронных устройств:</a:t>
            </a:r>
          </a:p>
          <a:p>
            <a:pPr marL="914400" lvl="1" indent="-514350"/>
            <a:r>
              <a:rPr lang="en-US" sz="4400" b="1" dirty="0" err="1" smtClean="0"/>
              <a:t>Emag</a:t>
            </a:r>
            <a:endParaRPr lang="en-US" sz="4400" b="1" dirty="0" smtClean="0"/>
          </a:p>
          <a:p>
            <a:pPr marL="914400" lvl="1" indent="-514350"/>
            <a:r>
              <a:rPr lang="en-US" sz="4400" b="1" dirty="0" smtClean="0"/>
              <a:t>Maxwell</a:t>
            </a:r>
          </a:p>
          <a:p>
            <a:pPr marL="914400" lvl="1" indent="-514350"/>
            <a:r>
              <a:rPr lang="en-US" sz="4400" b="1" dirty="0" smtClean="0"/>
              <a:t>HFSS</a:t>
            </a:r>
          </a:p>
          <a:p>
            <a:pPr marL="514350" indent="-514350">
              <a:buNone/>
            </a:pPr>
            <a:endParaRPr lang="en-US" sz="3600" dirty="0" smtClean="0"/>
          </a:p>
          <a:p>
            <a:pPr marL="1314450" lvl="2" indent="-514350"/>
            <a:endParaRPr lang="en-US" sz="2500" dirty="0" smtClean="0"/>
          </a:p>
          <a:p>
            <a:pPr marL="914400" lvl="1" indent="-514350">
              <a:buNone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en-US" dirty="0" smtClean="0"/>
              <a:t>NSYS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3089" t="30769" r="43399" b="16809"/>
          <a:stretch>
            <a:fillRect/>
          </a:stretch>
        </p:blipFill>
        <p:spPr bwMode="auto">
          <a:xfrm>
            <a:off x="1905000" y="1447800"/>
            <a:ext cx="556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Шаги моделирования: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физических эффектов и связь между ними</a:t>
            </a:r>
          </a:p>
          <a:p>
            <a:r>
              <a:rPr lang="ru-RU" dirty="0" smtClean="0"/>
              <a:t>Геометрия прибора</a:t>
            </a:r>
          </a:p>
          <a:p>
            <a:r>
              <a:rPr lang="ru-RU" dirty="0" smtClean="0"/>
              <a:t>Входные параметры</a:t>
            </a:r>
          </a:p>
          <a:p>
            <a:r>
              <a:rPr lang="ru-RU" dirty="0" smtClean="0"/>
              <a:t>Выбор программы и моделирование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525000" cy="68580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20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1542" t="30305" r="4396" b="12452"/>
          <a:stretch>
            <a:fillRect/>
          </a:stretch>
        </p:blipFill>
        <p:spPr bwMode="auto">
          <a:xfrm>
            <a:off x="0" y="457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228600" y="5181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MEMS с тепловым приводом, смоделированное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Ansys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Mechanical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использованием расширения MEMS ACT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Электромеханический анализ.</a:t>
            </a:r>
          </a:p>
          <a:p>
            <a:pPr lvl="0"/>
            <a:r>
              <a:rPr lang="ru-RU" dirty="0" err="1" smtClean="0"/>
              <a:t>Электротепломеханический</a:t>
            </a:r>
            <a:r>
              <a:rPr lang="ru-RU" dirty="0" smtClean="0"/>
              <a:t> анализ.</a:t>
            </a:r>
          </a:p>
          <a:p>
            <a:pPr lvl="0"/>
            <a:r>
              <a:rPr lang="ru-RU" dirty="0" smtClean="0"/>
              <a:t>Высоко- и низкочастотный электромагнитный анализ.</a:t>
            </a:r>
          </a:p>
          <a:p>
            <a:pPr lvl="0"/>
            <a:r>
              <a:rPr lang="ru-RU" dirty="0" err="1" smtClean="0"/>
              <a:t>Пьезоэффект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Акустика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Анализ уровня шума от работы изделия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7958" t="11408" r="17905" b="4176"/>
          <a:stretch>
            <a:fillRect/>
          </a:stretch>
        </p:blipFill>
        <p:spPr bwMode="auto">
          <a:xfrm>
            <a:off x="685800" y="13716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 </a:t>
            </a:r>
            <a:r>
              <a:rPr lang="en-US" b="1" dirty="0" smtClean="0"/>
              <a:t>[1]  MEMS </a:t>
            </a:r>
            <a:r>
              <a:rPr lang="en-US" b="1" dirty="0" err="1" smtClean="0"/>
              <a:t>Accelerometr</a:t>
            </a:r>
            <a:r>
              <a:rPr lang="en-US" b="1" dirty="0" smtClean="0"/>
              <a:t> Design and Simulation [</a:t>
            </a:r>
            <a:r>
              <a:rPr lang="ru-RU" b="1" dirty="0" smtClean="0"/>
              <a:t>Электронный ресурс</a:t>
            </a:r>
            <a:r>
              <a:rPr lang="en-US" b="1" dirty="0" smtClean="0"/>
              <a:t>]: </a:t>
            </a:r>
            <a:r>
              <a:rPr lang="en-US" b="1" dirty="0" err="1" smtClean="0"/>
              <a:t>Coventor</a:t>
            </a:r>
            <a:r>
              <a:rPr lang="en-US" b="1" dirty="0" smtClean="0"/>
              <a:t>– </a:t>
            </a:r>
            <a:r>
              <a:rPr lang="ru-RU" b="1" dirty="0" smtClean="0"/>
              <a:t>Электр</a:t>
            </a:r>
            <a:r>
              <a:rPr lang="en-US" b="1" dirty="0" smtClean="0"/>
              <a:t>. </a:t>
            </a:r>
            <a:r>
              <a:rPr lang="ru-RU" b="1" dirty="0" smtClean="0"/>
              <a:t>дан</a:t>
            </a:r>
            <a:r>
              <a:rPr lang="en-US" b="1" dirty="0" smtClean="0"/>
              <a:t>. – URL: </a:t>
            </a:r>
            <a:r>
              <a:rPr lang="en-US" b="1" u="sng" dirty="0" smtClean="0">
                <a:hlinkClick r:id="rId3"/>
              </a:rPr>
              <a:t>https://www.coventor.com/mems-solutions/accelerometers/</a:t>
            </a:r>
            <a:r>
              <a:rPr lang="ru-RU" b="1" dirty="0" smtClean="0"/>
              <a:t>  </a:t>
            </a:r>
            <a:r>
              <a:rPr lang="en-US" b="1" dirty="0" smtClean="0"/>
              <a:t>(01.04.2018)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[2]  </a:t>
            </a:r>
            <a:r>
              <a:rPr lang="en-US" b="1" dirty="0" smtClean="0"/>
              <a:t>MEMS </a:t>
            </a:r>
            <a:r>
              <a:rPr lang="ru-RU" b="1" dirty="0" smtClean="0"/>
              <a:t>[Электронный ресурс]: </a:t>
            </a:r>
            <a:r>
              <a:rPr lang="en-US" b="1" dirty="0" err="1" smtClean="0"/>
              <a:t>Ansys</a:t>
            </a:r>
            <a:r>
              <a:rPr lang="ru-RU" b="1" dirty="0" smtClean="0"/>
              <a:t> – Электр. дан. – </a:t>
            </a:r>
            <a:r>
              <a:rPr lang="en-US" b="1" dirty="0" smtClean="0"/>
              <a:t>URL</a:t>
            </a:r>
            <a:r>
              <a:rPr lang="ru-RU" b="1" dirty="0" smtClean="0"/>
              <a:t>: </a:t>
            </a:r>
            <a:r>
              <a:rPr lang="en-US" b="1" u="sng" dirty="0" smtClean="0">
                <a:hlinkClick r:id="rId4"/>
              </a:rPr>
              <a:t>https</a:t>
            </a:r>
            <a:r>
              <a:rPr lang="ru-RU" b="1" u="sng" dirty="0" smtClean="0">
                <a:hlinkClick r:id="rId4"/>
              </a:rPr>
              <a:t>://</a:t>
            </a:r>
            <a:r>
              <a:rPr lang="en-US" b="1" u="sng" dirty="0" smtClean="0">
                <a:hlinkClick r:id="rId4"/>
              </a:rPr>
              <a:t>www</a:t>
            </a:r>
            <a:r>
              <a:rPr lang="ru-RU" b="1" u="sng" dirty="0" smtClean="0">
                <a:hlinkClick r:id="rId4"/>
              </a:rPr>
              <a:t>.</a:t>
            </a:r>
            <a:r>
              <a:rPr lang="en-US" b="1" u="sng" dirty="0" err="1" smtClean="0">
                <a:hlinkClick r:id="rId4"/>
              </a:rPr>
              <a:t>ansys</a:t>
            </a:r>
            <a:r>
              <a:rPr lang="ru-RU" b="1" u="sng" dirty="0" smtClean="0">
                <a:hlinkClick r:id="rId4"/>
              </a:rPr>
              <a:t>.</a:t>
            </a:r>
            <a:r>
              <a:rPr lang="en-US" b="1" u="sng" dirty="0" smtClean="0">
                <a:hlinkClick r:id="rId4"/>
              </a:rPr>
              <a:t>com</a:t>
            </a:r>
            <a:r>
              <a:rPr lang="ru-RU" b="1" u="sng" dirty="0" smtClean="0">
                <a:hlinkClick r:id="rId4"/>
              </a:rPr>
              <a:t>/</a:t>
            </a:r>
            <a:r>
              <a:rPr lang="en-US" b="1" u="sng" dirty="0" smtClean="0">
                <a:hlinkClick r:id="rId4"/>
              </a:rPr>
              <a:t>products</a:t>
            </a:r>
            <a:r>
              <a:rPr lang="ru-RU" b="1" u="sng" dirty="0" smtClean="0">
                <a:hlinkClick r:id="rId4"/>
              </a:rPr>
              <a:t>/</a:t>
            </a:r>
            <a:r>
              <a:rPr lang="en-US" b="1" u="sng" dirty="0" smtClean="0">
                <a:hlinkClick r:id="rId4"/>
              </a:rPr>
              <a:t>platform</a:t>
            </a:r>
            <a:r>
              <a:rPr lang="ru-RU" b="1" u="sng" dirty="0" smtClean="0">
                <a:hlinkClick r:id="rId4"/>
              </a:rPr>
              <a:t>/</a:t>
            </a:r>
            <a:r>
              <a:rPr lang="en-US" b="1" u="sng" dirty="0" err="1" smtClean="0">
                <a:hlinkClick r:id="rId4"/>
              </a:rPr>
              <a:t>multiphysics</a:t>
            </a:r>
            <a:r>
              <a:rPr lang="ru-RU" b="1" u="sng" dirty="0" smtClean="0">
                <a:hlinkClick r:id="rId4"/>
              </a:rPr>
              <a:t>-</a:t>
            </a:r>
            <a:r>
              <a:rPr lang="en-US" b="1" u="sng" dirty="0" smtClean="0">
                <a:hlinkClick r:id="rId4"/>
              </a:rPr>
              <a:t>simulation</a:t>
            </a:r>
            <a:r>
              <a:rPr lang="ru-RU" b="1" u="sng" dirty="0" smtClean="0">
                <a:hlinkClick r:id="rId4"/>
              </a:rPr>
              <a:t>/</a:t>
            </a:r>
            <a:r>
              <a:rPr lang="en-US" b="1" u="sng" dirty="0" err="1" smtClean="0">
                <a:hlinkClick r:id="rId4"/>
              </a:rPr>
              <a:t>mems</a:t>
            </a:r>
            <a:r>
              <a:rPr lang="ru-RU" b="1" u="sng" dirty="0" smtClean="0">
                <a:hlinkClick r:id="rId4"/>
              </a:rPr>
              <a:t>/</a:t>
            </a:r>
            <a:r>
              <a:rPr lang="ru-RU" b="1" dirty="0" smtClean="0"/>
              <a:t>  (01.04.2018)</a:t>
            </a:r>
          </a:p>
          <a:p>
            <a:r>
              <a:rPr lang="en-US" b="1" dirty="0" smtClean="0"/>
              <a:t>[3]L. </a:t>
            </a:r>
            <a:r>
              <a:rPr lang="en-US" b="1" dirty="0" err="1" smtClean="0"/>
              <a:t>Wen</a:t>
            </a:r>
            <a:r>
              <a:rPr lang="en-US" b="1" dirty="0" smtClean="0"/>
              <a:t>, </a:t>
            </a:r>
            <a:r>
              <a:rPr lang="en-US" b="1" dirty="0" err="1" smtClean="0"/>
              <a:t>B.Guo</a:t>
            </a:r>
            <a:r>
              <a:rPr lang="en-US" b="1" dirty="0" smtClean="0"/>
              <a:t>, L. </a:t>
            </a:r>
            <a:r>
              <a:rPr lang="en-US" b="1" dirty="0" err="1" smtClean="0"/>
              <a:t>Haspeslagh</a:t>
            </a:r>
            <a:r>
              <a:rPr lang="en-US" b="1" dirty="0" smtClean="0"/>
              <a:t>, S. </a:t>
            </a:r>
            <a:r>
              <a:rPr lang="en-US" b="1" dirty="0" err="1" smtClean="0"/>
              <a:t>Severi</a:t>
            </a:r>
            <a:r>
              <a:rPr lang="en-US" b="1" dirty="0" smtClean="0"/>
              <a:t>, A. </a:t>
            </a:r>
            <a:r>
              <a:rPr lang="en-US" b="1" dirty="0" err="1" smtClean="0"/>
              <a:t>Witvrouw</a:t>
            </a:r>
            <a:r>
              <a:rPr lang="en-US" b="1" dirty="0" smtClean="0"/>
              <a:t>, and R. </a:t>
            </a:r>
            <a:r>
              <a:rPr lang="en-US" b="1" dirty="0" err="1" smtClean="0"/>
              <a:t>Puers</a:t>
            </a:r>
            <a:r>
              <a:rPr lang="en-US" b="1" dirty="0" smtClean="0"/>
              <a:t>, </a:t>
            </a:r>
            <a:r>
              <a:rPr lang="en-US" b="1" u="sng" dirty="0" smtClean="0">
                <a:hlinkClick r:id="rId5"/>
              </a:rPr>
              <a:t>THIN FILM ENCAPSULATED SIGE ACCELEROMETER FOR MEMS ABOVE IC INTEGRATION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[4] </a:t>
            </a:r>
            <a:r>
              <a:rPr lang="en-US" b="1" dirty="0" err="1" smtClean="0"/>
              <a:t>Multiphisics</a:t>
            </a:r>
            <a:r>
              <a:rPr lang="ru-RU" b="1" dirty="0" smtClean="0"/>
              <a:t>[Электронный ресурс]: </a:t>
            </a:r>
            <a:r>
              <a:rPr lang="en-US" b="1" dirty="0" err="1" smtClean="0"/>
              <a:t>Comsol</a:t>
            </a:r>
            <a:r>
              <a:rPr lang="ru-RU" b="1" dirty="0" smtClean="0"/>
              <a:t> – Электр. дан. – </a:t>
            </a:r>
            <a:r>
              <a:rPr lang="en-US" b="1" dirty="0" smtClean="0"/>
              <a:t>URL</a:t>
            </a:r>
            <a:r>
              <a:rPr lang="ru-RU" b="1" dirty="0" smtClean="0"/>
              <a:t>: </a:t>
            </a:r>
            <a:r>
              <a:rPr lang="en-US" b="1" u="sng" dirty="0" smtClean="0">
                <a:hlinkClick r:id="rId6"/>
              </a:rPr>
              <a:t>https</a:t>
            </a:r>
            <a:r>
              <a:rPr lang="ru-RU" b="1" u="sng" dirty="0" smtClean="0">
                <a:hlinkClick r:id="rId6"/>
              </a:rPr>
              <a:t>://</a:t>
            </a:r>
            <a:r>
              <a:rPr lang="en-US" b="1" u="sng" dirty="0" smtClean="0">
                <a:hlinkClick r:id="rId6"/>
              </a:rPr>
              <a:t>www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err="1" smtClean="0">
                <a:hlinkClick r:id="rId6"/>
              </a:rPr>
              <a:t>comsol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err="1" smtClean="0">
                <a:hlinkClick r:id="rId6"/>
              </a:rPr>
              <a:t>ru</a:t>
            </a:r>
            <a:r>
              <a:rPr lang="ru-RU" b="1" u="sng" dirty="0" smtClean="0">
                <a:hlinkClick r:id="rId6"/>
              </a:rPr>
              <a:t>/</a:t>
            </a:r>
            <a:r>
              <a:rPr lang="ru-RU" b="1" dirty="0" smtClean="0"/>
              <a:t> (01.04.2018)</a:t>
            </a:r>
          </a:p>
          <a:p>
            <a:r>
              <a:rPr lang="ru-RU" b="1" dirty="0" smtClean="0"/>
              <a:t>[5] Пакеты программ для компьютерного моделирования[Электронный ресурс]: </a:t>
            </a:r>
            <a:r>
              <a:rPr lang="ru-RU" b="1" dirty="0" err="1" smtClean="0"/>
              <a:t>Микроэлектромеханические</a:t>
            </a:r>
            <a:r>
              <a:rPr lang="ru-RU" b="1" dirty="0" smtClean="0"/>
              <a:t> системы– Электр. дан. – </a:t>
            </a:r>
            <a:r>
              <a:rPr lang="en-US" b="1" dirty="0" smtClean="0"/>
              <a:t>URL</a:t>
            </a:r>
            <a:r>
              <a:rPr lang="ru-RU" b="1" dirty="0" smtClean="0"/>
              <a:t>: </a:t>
            </a:r>
            <a:r>
              <a:rPr lang="en-US" b="1" u="sng" dirty="0" smtClean="0">
                <a:hlinkClick r:id="rId7"/>
              </a:rPr>
              <a:t>http</a:t>
            </a:r>
            <a:r>
              <a:rPr lang="ru-RU" b="1" u="sng" dirty="0" smtClean="0">
                <a:hlinkClick r:id="rId7"/>
              </a:rPr>
              <a:t>://</a:t>
            </a:r>
            <a:r>
              <a:rPr lang="en-US" b="1" u="sng" dirty="0" err="1" smtClean="0">
                <a:hlinkClick r:id="rId7"/>
              </a:rPr>
              <a:t>docplayer</a:t>
            </a:r>
            <a:r>
              <a:rPr lang="ru-RU" b="1" u="sng" dirty="0" smtClean="0">
                <a:hlinkClick r:id="rId7"/>
              </a:rPr>
              <a:t>.</a:t>
            </a:r>
            <a:r>
              <a:rPr lang="en-US" b="1" u="sng" dirty="0" err="1" smtClean="0">
                <a:hlinkClick r:id="rId7"/>
              </a:rPr>
              <a:t>ru</a:t>
            </a:r>
            <a:r>
              <a:rPr lang="ru-RU" b="1" u="sng" dirty="0" smtClean="0">
                <a:hlinkClick r:id="rId7"/>
              </a:rPr>
              <a:t>/28270261-</a:t>
            </a:r>
            <a:r>
              <a:rPr lang="en-US" b="1" u="sng" dirty="0" err="1" smtClean="0">
                <a:hlinkClick r:id="rId7"/>
              </a:rPr>
              <a:t>Mikroelektromehanicheskie</a:t>
            </a:r>
            <a:r>
              <a:rPr lang="ru-RU" b="1" u="sng" dirty="0" smtClean="0">
                <a:hlinkClick r:id="rId7"/>
              </a:rPr>
              <a:t>-</a:t>
            </a:r>
            <a:r>
              <a:rPr lang="en-US" b="1" u="sng" dirty="0" err="1" smtClean="0">
                <a:hlinkClick r:id="rId7"/>
              </a:rPr>
              <a:t>sistemy</a:t>
            </a:r>
            <a:r>
              <a:rPr lang="ru-RU" b="1" u="sng" dirty="0" smtClean="0">
                <a:hlinkClick r:id="rId7"/>
              </a:rPr>
              <a:t>.</a:t>
            </a:r>
            <a:r>
              <a:rPr lang="en-US" b="1" u="sng" dirty="0" smtClean="0">
                <a:hlinkClick r:id="rId7"/>
              </a:rPr>
              <a:t>html</a:t>
            </a:r>
            <a:r>
              <a:rPr lang="ru-RU" b="1" dirty="0" smtClean="0"/>
              <a:t>  (01.04.2018)</a:t>
            </a:r>
          </a:p>
          <a:p>
            <a:r>
              <a:rPr lang="ru-RU" b="1" dirty="0" smtClean="0"/>
              <a:t>[6]  МЭМС [Электронный ресурс]: </a:t>
            </a:r>
            <a:r>
              <a:rPr lang="en-US" b="1" dirty="0" err="1" smtClean="0"/>
              <a:t>Ozen</a:t>
            </a:r>
            <a:r>
              <a:rPr lang="ru-RU" b="1" dirty="0" smtClean="0"/>
              <a:t> – Электр. дан. – </a:t>
            </a:r>
            <a:r>
              <a:rPr lang="en-US" b="1" dirty="0" smtClean="0"/>
              <a:t>URL</a:t>
            </a:r>
            <a:r>
              <a:rPr lang="ru-RU" b="1" dirty="0" smtClean="0"/>
              <a:t>: </a:t>
            </a:r>
            <a:r>
              <a:rPr lang="en-US" b="1" u="sng" dirty="0" smtClean="0">
                <a:hlinkClick r:id="rId8"/>
              </a:rPr>
              <a:t>http</a:t>
            </a:r>
            <a:r>
              <a:rPr lang="ru-RU" b="1" u="sng" dirty="0" smtClean="0">
                <a:hlinkClick r:id="rId8"/>
              </a:rPr>
              <a:t>://</a:t>
            </a:r>
            <a:r>
              <a:rPr lang="en-US" b="1" u="sng" dirty="0" smtClean="0">
                <a:hlinkClick r:id="rId8"/>
              </a:rPr>
              <a:t>www</a:t>
            </a:r>
            <a:r>
              <a:rPr lang="ru-RU" b="1" u="sng" dirty="0" smtClean="0">
                <a:hlinkClick r:id="rId8"/>
              </a:rPr>
              <a:t>.</a:t>
            </a:r>
            <a:r>
              <a:rPr lang="en-US" b="1" u="sng" dirty="0" err="1" smtClean="0">
                <a:hlinkClick r:id="rId8"/>
              </a:rPr>
              <a:t>ozeninc</a:t>
            </a:r>
            <a:r>
              <a:rPr lang="ru-RU" b="1" u="sng" dirty="0" smtClean="0">
                <a:hlinkClick r:id="rId8"/>
              </a:rPr>
              <a:t>.</a:t>
            </a:r>
            <a:r>
              <a:rPr lang="en-US" b="1" u="sng" dirty="0" smtClean="0">
                <a:hlinkClick r:id="rId8"/>
              </a:rPr>
              <a:t>com</a:t>
            </a:r>
            <a:r>
              <a:rPr lang="ru-RU" b="1" u="sng" dirty="0" smtClean="0">
                <a:hlinkClick r:id="rId8"/>
              </a:rPr>
              <a:t>/</a:t>
            </a:r>
            <a:r>
              <a:rPr lang="en-US" b="1" u="sng" dirty="0" smtClean="0">
                <a:hlinkClick r:id="rId8"/>
              </a:rPr>
              <a:t>industry</a:t>
            </a:r>
            <a:r>
              <a:rPr lang="ru-RU" b="1" u="sng" dirty="0" smtClean="0">
                <a:hlinkClick r:id="rId8"/>
              </a:rPr>
              <a:t>-</a:t>
            </a:r>
            <a:r>
              <a:rPr lang="en-US" b="1" u="sng" dirty="0" smtClean="0">
                <a:hlinkClick r:id="rId8"/>
              </a:rPr>
              <a:t>solutions</a:t>
            </a:r>
            <a:r>
              <a:rPr lang="ru-RU" b="1" u="sng" dirty="0" smtClean="0">
                <a:hlinkClick r:id="rId8"/>
              </a:rPr>
              <a:t>/</a:t>
            </a:r>
            <a:r>
              <a:rPr lang="en-US" b="1" u="sng" dirty="0" err="1" smtClean="0">
                <a:hlinkClick r:id="rId8"/>
              </a:rPr>
              <a:t>mems</a:t>
            </a:r>
            <a:r>
              <a:rPr lang="ru-RU" b="1" u="sng" dirty="0" smtClean="0">
                <a:hlinkClick r:id="rId8"/>
              </a:rPr>
              <a:t>/</a:t>
            </a:r>
            <a:r>
              <a:rPr lang="ru-RU" b="1" dirty="0" smtClean="0"/>
              <a:t>   (01.04.2018)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COMSOLMultiphysics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2956" t="20203" r="4681" b="14135"/>
          <a:stretch>
            <a:fillRect/>
          </a:stretch>
        </p:blipFill>
        <p:spPr bwMode="auto">
          <a:xfrm>
            <a:off x="0" y="1676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МЭМС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электромеханика, </a:t>
            </a:r>
          </a:p>
          <a:p>
            <a:r>
              <a:rPr lang="ru-RU" sz="4000" dirty="0" smtClean="0"/>
              <a:t>пьезоэлектричество, </a:t>
            </a:r>
          </a:p>
          <a:p>
            <a:r>
              <a:rPr lang="ru-RU" sz="4000" dirty="0" err="1" smtClean="0"/>
              <a:t>пьезорезистивный</a:t>
            </a:r>
            <a:r>
              <a:rPr lang="ru-RU" sz="4000" dirty="0" smtClean="0"/>
              <a:t> эффект, </a:t>
            </a:r>
          </a:p>
          <a:p>
            <a:r>
              <a:rPr lang="ru-RU" sz="4000" dirty="0" smtClean="0"/>
              <a:t>тепловые эффекты, </a:t>
            </a:r>
          </a:p>
          <a:p>
            <a:r>
              <a:rPr lang="ru-RU" sz="4000" dirty="0" smtClean="0"/>
              <a:t>физика жидкостей и газов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механика конструкций, </a:t>
            </a:r>
          </a:p>
          <a:p>
            <a:r>
              <a:rPr lang="ru-RU" dirty="0" smtClean="0"/>
              <a:t>гидродинамика, </a:t>
            </a:r>
          </a:p>
          <a:p>
            <a:r>
              <a:rPr lang="ru-RU" dirty="0" smtClean="0"/>
              <a:t>электродинамика, </a:t>
            </a:r>
          </a:p>
          <a:p>
            <a:r>
              <a:rPr lang="ru-RU" dirty="0" smtClean="0"/>
              <a:t>химия, </a:t>
            </a:r>
          </a:p>
          <a:p>
            <a:r>
              <a:rPr lang="ru-RU" dirty="0" smtClean="0"/>
              <a:t>акустика, </a:t>
            </a:r>
          </a:p>
          <a:p>
            <a:r>
              <a:rPr lang="ru-RU" dirty="0" smtClean="0"/>
              <a:t>теплопередача, </a:t>
            </a:r>
          </a:p>
          <a:p>
            <a:r>
              <a:rPr lang="ru-RU" dirty="0" err="1" smtClean="0"/>
              <a:t>мультифизическое</a:t>
            </a:r>
            <a:r>
              <a:rPr lang="ru-RU" dirty="0" smtClean="0"/>
              <a:t> моделирование, </a:t>
            </a:r>
          </a:p>
          <a:p>
            <a:r>
              <a:rPr lang="ru-RU" dirty="0" smtClean="0"/>
              <a:t>моделирование на основе пользовательских уравнений.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Электростатические приводы и электромеханика</a:t>
            </a:r>
            <a:endParaRPr lang="ru-RU" sz="32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0786" t="23318" r="32428" b="24710"/>
          <a:stretch>
            <a:fillRect/>
          </a:stretch>
        </p:blipFill>
        <p:spPr bwMode="auto">
          <a:xfrm>
            <a:off x="1066800" y="11430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111" t="77378" r="19676" b="11214"/>
          <a:stretch>
            <a:fillRect/>
          </a:stretch>
        </p:blipFill>
        <p:spPr bwMode="auto">
          <a:xfrm>
            <a:off x="609600" y="548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Пьезорезистивные</a:t>
            </a:r>
            <a:r>
              <a:rPr lang="ru-RU" b="1" i="1" dirty="0" smtClean="0"/>
              <a:t> датчики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1780" t="20340" r="23599" b="23542"/>
          <a:stretch>
            <a:fillRect/>
          </a:stretch>
        </p:blipFill>
        <p:spPr bwMode="auto">
          <a:xfrm>
            <a:off x="685800" y="838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266" t="77011" r="21583" b="13793"/>
          <a:stretch>
            <a:fillRect/>
          </a:stretch>
        </p:blipFill>
        <p:spPr bwMode="auto">
          <a:xfrm>
            <a:off x="381000" y="54864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Пьезоэлектрические приборы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0786" t="22815" r="32015" b="24709"/>
          <a:stretch>
            <a:fillRect/>
          </a:stretch>
        </p:blipFill>
        <p:spPr bwMode="auto">
          <a:xfrm>
            <a:off x="1295400" y="1219200"/>
            <a:ext cx="647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197" t="78409" r="22293" b="11364"/>
          <a:stretch>
            <a:fillRect/>
          </a:stretch>
        </p:blipFill>
        <p:spPr bwMode="auto">
          <a:xfrm>
            <a:off x="609600" y="5257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rv4.imgonline.com.ua/result_img/imgonline-com-ua-Osvetlenie-L2eUjXX0lp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Термоупругость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1148" t="21429" r="31967" b="24286"/>
          <a:stretch>
            <a:fillRect/>
          </a:stretch>
        </p:blipFill>
        <p:spPr bwMode="auto">
          <a:xfrm>
            <a:off x="914400" y="8382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6556" t="79012" r="19868" b="11266"/>
          <a:stretch>
            <a:fillRect/>
          </a:stretch>
        </p:blipFill>
        <p:spPr bwMode="auto">
          <a:xfrm>
            <a:off x="228600" y="5181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306</Words>
  <Application>Microsoft Office PowerPoint</Application>
  <PresentationFormat>Экран (4:3)</PresentationFormat>
  <Paragraphs>94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Пакеты программ для компьютерного моделирования МЭМС.  COMSOL Multiphisics;  Conventor SEMulator3D;  ANSYS.</vt:lpstr>
      <vt:lpstr>Шаги моделирования:</vt:lpstr>
      <vt:lpstr>COMSOLMultiphysics</vt:lpstr>
      <vt:lpstr>Модуль МЭМС</vt:lpstr>
      <vt:lpstr>Применение:</vt:lpstr>
      <vt:lpstr>Электростатические приводы и электромеханика</vt:lpstr>
      <vt:lpstr>Пьезорезистивные датчики </vt:lpstr>
      <vt:lpstr>Пьезоэлектрические приборы</vt:lpstr>
      <vt:lpstr>Термоупругость </vt:lpstr>
      <vt:lpstr>Термоприводы и термическое напряжение </vt:lpstr>
      <vt:lpstr>Моделирование в среде SEMulator3D </vt:lpstr>
      <vt:lpstr>МЭМС+  и  CoventorWare</vt:lpstr>
      <vt:lpstr>Сравнение</vt:lpstr>
      <vt:lpstr>Новая методология гибридного дизайна</vt:lpstr>
      <vt:lpstr>Электромеханический анализ и проектирование системы</vt:lpstr>
      <vt:lpstr>Подробный анализ</vt:lpstr>
      <vt:lpstr>МЭМС  и ИС</vt:lpstr>
      <vt:lpstr>ANSYS</vt:lpstr>
      <vt:lpstr>АNSYS</vt:lpstr>
      <vt:lpstr>Презентация PowerPoint</vt:lpstr>
      <vt:lpstr>Области применения</vt:lpstr>
      <vt:lpstr>Анализ уровня шума от работы изделия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Пакеты программ для компьютерного моделирования МЭМС.  COMSOL Multiphisics; Conventor SEMulator3D;  ANSYS.</dc:title>
  <dc:creator>Елена Колобова</dc:creator>
  <cp:lastModifiedBy>artamonov</cp:lastModifiedBy>
  <cp:revision>18</cp:revision>
  <dcterms:created xsi:type="dcterms:W3CDTF">2006-08-16T00:00:00Z</dcterms:created>
  <dcterms:modified xsi:type="dcterms:W3CDTF">2018-04-27T06:12:13Z</dcterms:modified>
</cp:coreProperties>
</file>