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259" r:id="rId3"/>
    <p:sldId id="263" r:id="rId4"/>
    <p:sldId id="264" r:id="rId5"/>
    <p:sldId id="265" r:id="rId6"/>
    <p:sldId id="273" r:id="rId7"/>
    <p:sldId id="270" r:id="rId8"/>
    <p:sldId id="266" r:id="rId9"/>
    <p:sldId id="267" r:id="rId10"/>
    <p:sldId id="268" r:id="rId11"/>
    <p:sldId id="271" r:id="rId12"/>
    <p:sldId id="272" r:id="rId13"/>
    <p:sldId id="276" r:id="rId14"/>
    <p:sldId id="285" r:id="rId15"/>
    <p:sldId id="286" r:id="rId16"/>
    <p:sldId id="277" r:id="rId17"/>
    <p:sldId id="284" r:id="rId18"/>
    <p:sldId id="281" r:id="rId19"/>
    <p:sldId id="282" r:id="rId20"/>
    <p:sldId id="283" r:id="rId21"/>
    <p:sldId id="287" r:id="rId22"/>
    <p:sldId id="274" r:id="rId23"/>
    <p:sldId id="275" r:id="rId24"/>
    <p:sldId id="280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8FC"/>
    <a:srgbClr val="D99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90AD5-0B10-4DD3-90EE-DE4C872B84FC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AB49-AF7D-4284-B410-357527E78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9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9049-FC0F-45C4-9DEE-DEC8726DD3D0}" type="datetime1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6C32-0021-4511-BA53-F323F84256FC}" type="datetime1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89CA-C7F2-46DD-8545-276FB24578E0}" type="datetime1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99CB-7814-4E76-A864-8117996521AD}" type="datetime1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9049-617B-44C0-A02A-234403BDE5F3}" type="datetime1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E330-4D05-4C03-8082-5EB95950686F}" type="datetime1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85C-1F1B-40E3-8DE4-EC94B43F6353}" type="datetime1">
              <a:rPr lang="ru-RU" smtClean="0"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C807-F3F7-4FDD-AE45-33E1E39C9690}" type="datetime1">
              <a:rPr lang="ru-RU" smtClean="0"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D94D-915A-43BE-B183-2F51727A3968}" type="datetime1">
              <a:rPr lang="ru-RU" smtClean="0"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9B78-8994-477D-B8C8-8EB6919B6586}" type="datetime1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1EF1-A4E7-4198-9BF3-CC438FCB3127}" type="datetime1">
              <a:rPr lang="ru-RU" smtClean="0"/>
              <a:t>02.04.2018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C1E207C-14BE-423D-BFDE-D32142E0249D}" type="datetime1">
              <a:rPr lang="ru-RU" smtClean="0"/>
              <a:t>02.04.2018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60032" y="4653136"/>
            <a:ext cx="3528392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268760"/>
            <a:ext cx="8064896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560840" cy="1894362"/>
          </a:xfrm>
        </p:spPr>
        <p:txBody>
          <a:bodyPr>
            <a:noAutofit/>
          </a:bodyPr>
          <a:lstStyle/>
          <a:p>
            <a:r>
              <a:rPr lang="ru-RU" sz="2400" b="0" i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Микрофлюидные</a:t>
            </a:r>
            <a:r>
              <a:rPr lang="ru-RU" sz="2400" b="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ru-RU" sz="2400" b="0" i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МЭМС.Микронасосы.Примеры</a:t>
            </a:r>
            <a:r>
              <a:rPr lang="ru-RU" sz="2400" b="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 реализации </a:t>
            </a:r>
            <a:r>
              <a:rPr lang="ru-RU" sz="2400" b="0" i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микрофлюидных</a:t>
            </a:r>
            <a:r>
              <a:rPr lang="ru-RU" sz="2400" b="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 МЭМС различных компаний.</a:t>
            </a:r>
            <a:endParaRPr lang="ru-RU" sz="2400" b="0" i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7544" y="4803812"/>
            <a:ext cx="6461760" cy="1066800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четвертого курса,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21414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Демшинов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Егор Алексеевич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25794" r="37785" b="26389"/>
          <a:stretch/>
        </p:blipFill>
        <p:spPr bwMode="auto">
          <a:xfrm>
            <a:off x="1547664" y="366260"/>
            <a:ext cx="5760640" cy="409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9166" y="450231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Рис.2. Схема полевого транзистора ,в затворе которого имеется </a:t>
            </a:r>
            <a:r>
              <a:rPr lang="en-US" i="1" dirty="0" smtClean="0"/>
              <a:t>&lt;</a:t>
            </a:r>
            <a:r>
              <a:rPr lang="ru-RU" i="1" dirty="0" smtClean="0"/>
              <a:t>субстрат-чувствительная мембрана</a:t>
            </a:r>
            <a:r>
              <a:rPr lang="en-US" i="1" dirty="0" smtClean="0"/>
              <a:t>&gt;</a:t>
            </a:r>
            <a:endParaRPr lang="ru-RU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64162" r="33039" b="23264"/>
          <a:stretch/>
        </p:blipFill>
        <p:spPr bwMode="auto">
          <a:xfrm>
            <a:off x="251520" y="5355393"/>
            <a:ext cx="8108709" cy="106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8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анализатор крови.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t="17232" r="11967" b="28783"/>
          <a:stretch/>
        </p:blipFill>
        <p:spPr bwMode="auto">
          <a:xfrm>
            <a:off x="71562" y="2104571"/>
            <a:ext cx="8298441" cy="353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Тестер Т-лимфоцитов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9914" r="49593" b="13146"/>
          <a:stretch/>
        </p:blipFill>
        <p:spPr bwMode="auto">
          <a:xfrm>
            <a:off x="1475656" y="1412776"/>
            <a:ext cx="4962022" cy="519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микрофлюидные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33921" r="12758" b="9398"/>
          <a:stretch/>
        </p:blipFill>
        <p:spPr bwMode="auto">
          <a:xfrm>
            <a:off x="179512" y="2204864"/>
            <a:ext cx="8253697" cy="357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/>
              <a:t>Хроматографическая</a:t>
            </a:r>
            <a:r>
              <a:rPr lang="ru-RU" sz="4000" dirty="0" smtClean="0"/>
              <a:t> колонка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2823" r="31340" b="28772"/>
          <a:stretch/>
        </p:blipFill>
        <p:spPr bwMode="auto">
          <a:xfrm>
            <a:off x="251520" y="1412776"/>
            <a:ext cx="7819697" cy="427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Микрореактор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t="40733" r="12759" b="11853"/>
          <a:stretch/>
        </p:blipFill>
        <p:spPr bwMode="auto">
          <a:xfrm>
            <a:off x="395536" y="2132856"/>
            <a:ext cx="7866994" cy="3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2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изготовления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11638" r="24996" b="11854"/>
          <a:stretch/>
        </p:blipFill>
        <p:spPr bwMode="auto">
          <a:xfrm>
            <a:off x="179512" y="1340768"/>
            <a:ext cx="8106234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5" t="39438" r="18695" b="13578"/>
          <a:stretch/>
        </p:blipFill>
        <p:spPr bwMode="auto">
          <a:xfrm>
            <a:off x="323528" y="1700808"/>
            <a:ext cx="442353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Горячая штамповка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7067" y="1700808"/>
            <a:ext cx="3330133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В </a:t>
            </a:r>
            <a:r>
              <a:rPr lang="ru-RU" dirty="0"/>
              <a:t>этой технологии штамп и основание из полимера, в котором необходимо сформировать каналы, нагреваются </a:t>
            </a:r>
            <a:r>
              <a:rPr lang="ru-RU"/>
              <a:t>до </a:t>
            </a:r>
            <a:r>
              <a:rPr lang="ru-RU" smtClean="0"/>
              <a:t>температуры</a:t>
            </a:r>
            <a:r>
              <a:rPr lang="ru-RU" dirty="0"/>
              <a:t>, близкой к температуре стеклования </a:t>
            </a:r>
            <a:r>
              <a:rPr lang="ru-RU" dirty="0" smtClean="0"/>
              <a:t>полимера . </a:t>
            </a:r>
            <a:r>
              <a:rPr lang="ru-RU" dirty="0"/>
              <a:t>Штамп прижимается к основанию с усилием от нескольких ньютонов до </a:t>
            </a:r>
            <a:r>
              <a:rPr lang="ru-RU" dirty="0" smtClean="0"/>
              <a:t>несколь</a:t>
            </a:r>
            <a:r>
              <a:rPr lang="ru-RU" dirty="0"/>
              <a:t>к</a:t>
            </a:r>
            <a:r>
              <a:rPr lang="ru-RU" dirty="0" smtClean="0"/>
              <a:t>их </a:t>
            </a:r>
            <a:r>
              <a:rPr lang="ru-RU" dirty="0"/>
              <a:t>килоньютонов, в зависимости от </a:t>
            </a:r>
            <a:r>
              <a:rPr lang="ru-RU" dirty="0" smtClean="0"/>
              <a:t>матери-ала </a:t>
            </a:r>
            <a:r>
              <a:rPr lang="ru-RU" dirty="0"/>
              <a:t>основания и формируемого рисунка. </a:t>
            </a:r>
            <a:r>
              <a:rPr lang="ru-RU" dirty="0" smtClean="0"/>
              <a:t>Дальше делаются </a:t>
            </a:r>
            <a:r>
              <a:rPr lang="ru-RU" dirty="0"/>
              <a:t>отверстия и проводится герметизация каналов. В</a:t>
            </a:r>
            <a:r>
              <a:rPr lang="ru-RU" dirty="0" smtClean="0"/>
              <a:t> </a:t>
            </a:r>
            <a:r>
              <a:rPr lang="ru-RU" dirty="0"/>
              <a:t>качестве оснований </a:t>
            </a:r>
            <a:r>
              <a:rPr lang="ru-RU" dirty="0" smtClean="0"/>
              <a:t>используются </a:t>
            </a:r>
            <a:r>
              <a:rPr lang="ru-RU" dirty="0"/>
              <a:t>полиметилметакрилат, </a:t>
            </a:r>
            <a:r>
              <a:rPr lang="ru-RU" dirty="0" err="1"/>
              <a:t>циклоолефиновый</a:t>
            </a:r>
            <a:r>
              <a:rPr lang="ru-RU" dirty="0"/>
              <a:t> сополимер и поликарбонат.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Фотолитография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484784"/>
            <a:ext cx="3528392" cy="505647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Фотолитография </a:t>
            </a:r>
            <a:r>
              <a:rPr lang="ru-RU" dirty="0"/>
              <a:t>используется для </a:t>
            </a:r>
            <a:r>
              <a:rPr lang="ru-RU" dirty="0" smtClean="0"/>
              <a:t>изготовления </a:t>
            </a:r>
            <a:r>
              <a:rPr lang="ru-RU" dirty="0" err="1"/>
              <a:t>микрофлюидных</a:t>
            </a:r>
            <a:r>
              <a:rPr lang="ru-RU" dirty="0"/>
              <a:t> модулей из стекла </a:t>
            </a:r>
            <a:r>
              <a:rPr lang="ru-RU" dirty="0" smtClean="0"/>
              <a:t>. </a:t>
            </a:r>
            <a:r>
              <a:rPr lang="ru-RU" dirty="0"/>
              <a:t>На предварительно очищенную стеклянную </a:t>
            </a:r>
            <a:r>
              <a:rPr lang="ru-RU" dirty="0" smtClean="0"/>
              <a:t>пластину </a:t>
            </a:r>
            <a:r>
              <a:rPr lang="ru-RU" dirty="0"/>
              <a:t>наносятся хром и </a:t>
            </a:r>
            <a:r>
              <a:rPr lang="ru-RU" dirty="0" err="1"/>
              <a:t>фоторезист</a:t>
            </a:r>
            <a:r>
              <a:rPr lang="ru-RU" dirty="0"/>
              <a:t>. </a:t>
            </a:r>
            <a:r>
              <a:rPr lang="ru-RU" dirty="0" err="1"/>
              <a:t>Фоторезист</a:t>
            </a:r>
            <a:r>
              <a:rPr lang="ru-RU" dirty="0"/>
              <a:t> экспонируется в УФ-излучении через фотошаблон и проявляется. Травление стекла выполняется плавиковой кислотой. После удаления хрома и </a:t>
            </a:r>
            <a:r>
              <a:rPr lang="ru-RU" dirty="0" err="1"/>
              <a:t>фоторезиста</a:t>
            </a:r>
            <a:r>
              <a:rPr lang="ru-RU" dirty="0"/>
              <a:t> в пластине сверлятся отверстия для подведения жидкостей или газов в будущем </a:t>
            </a:r>
            <a:r>
              <a:rPr lang="ru-RU" dirty="0" err="1"/>
              <a:t>микрофлюидном</a:t>
            </a:r>
            <a:r>
              <a:rPr lang="ru-RU" dirty="0"/>
              <a:t> модуле. На следующем этапе пластины разделяются на отдельные модули, которые затем герметизируются крышками. пластину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14009" r="53350" b="12931"/>
          <a:stretch/>
        </p:blipFill>
        <p:spPr bwMode="auto">
          <a:xfrm>
            <a:off x="395536" y="1196752"/>
            <a:ext cx="3815256" cy="534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"Мягкая" литография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микропечать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700808"/>
            <a:ext cx="3361184" cy="469999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/>
              <a:t>В одной из реализаций этого метода </a:t>
            </a:r>
            <a:r>
              <a:rPr lang="ru-RU" dirty="0" smtClean="0"/>
              <a:t>(а</a:t>
            </a:r>
            <a:r>
              <a:rPr lang="ru-RU" dirty="0"/>
              <a:t>) </a:t>
            </a:r>
            <a:r>
              <a:rPr lang="ru-RU" dirty="0" smtClean="0"/>
              <a:t> </a:t>
            </a:r>
            <a:r>
              <a:rPr lang="ru-RU" dirty="0"/>
              <a:t>маска из 1-гексадекантиола наносится на штамп, а затем переводится с него на стеклянное основание с предварительно осажденным 100-нанометровым слоем золота по </a:t>
            </a:r>
            <a:r>
              <a:rPr lang="ru-RU" dirty="0" smtClean="0"/>
              <a:t>10-нанометровому </a:t>
            </a:r>
            <a:r>
              <a:rPr lang="ru-RU" dirty="0"/>
              <a:t>подслою хрома. После отделения штампа проводится травление золота и хрома в водном растворе на основе </a:t>
            </a:r>
            <a:r>
              <a:rPr lang="ru-RU" dirty="0" err="1"/>
              <a:t>феррицианида</a:t>
            </a:r>
            <a:r>
              <a:rPr lang="ru-RU" dirty="0"/>
              <a:t> при темпера- туре 60˚C в течение 2–5 мин. Затем выполняется удаление 1-гексадекантиола.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23491" r="53350" b="15086"/>
          <a:stretch/>
        </p:blipFill>
        <p:spPr bwMode="auto">
          <a:xfrm>
            <a:off x="0" y="1700808"/>
            <a:ext cx="4528959" cy="442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r>
              <a:rPr lang="ru-RU" sz="3000" dirty="0">
                <a:cs typeface="Aharoni" panose="02010803020104030203" pitchFamily="2" charset="-79"/>
              </a:rPr>
              <a:t> представление.</a:t>
            </a:r>
            <a:r>
              <a:rPr lang="ru-RU" sz="4800" i="1" dirty="0">
                <a:cs typeface="Aharoni" panose="02010803020104030203" pitchFamily="2" charset="-79"/>
              </a:rPr>
              <a:t/>
            </a:r>
            <a:br>
              <a:rPr lang="ru-RU" sz="4800" i="1" dirty="0">
                <a:cs typeface="Aharoni" panose="02010803020104030203" pitchFamily="2" charset="-79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Микрофлюидные</a:t>
            </a:r>
            <a:r>
              <a:rPr lang="ru-RU" i="1" dirty="0" smtClean="0"/>
              <a:t>(от </a:t>
            </a:r>
            <a:r>
              <a:rPr lang="ru-RU" i="1" dirty="0" err="1" smtClean="0"/>
              <a:t>микрофлюидика</a:t>
            </a:r>
            <a:r>
              <a:rPr lang="ru-RU" i="1" dirty="0" smtClean="0"/>
              <a:t>-наука, описывающая поведение малых, порядка микро- и </a:t>
            </a:r>
            <a:r>
              <a:rPr lang="ru-RU" i="1" dirty="0" err="1" smtClean="0"/>
              <a:t>нанолитра</a:t>
            </a:r>
            <a:r>
              <a:rPr lang="ru-RU" i="1" dirty="0" smtClean="0"/>
              <a:t>, объемов жидкостей ) модули, в которых происходит управление микро-,нано- и даже </a:t>
            </a:r>
            <a:r>
              <a:rPr lang="ru-RU" i="1" dirty="0" err="1" smtClean="0"/>
              <a:t>пиколитровыми</a:t>
            </a:r>
            <a:r>
              <a:rPr lang="ru-RU" i="1" dirty="0" smtClean="0"/>
              <a:t> объёмами жидкостей: подготовка проб,транспортировка,смешивание,разделение,детектирование,дозирование и другие операции.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"Мягкая" литография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микропечать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484784"/>
            <a:ext cx="3168352" cy="49160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другом варианте этого метода </a:t>
            </a:r>
            <a:r>
              <a:rPr lang="ru-RU" dirty="0" smtClean="0"/>
              <a:t>(б</a:t>
            </a:r>
            <a:r>
              <a:rPr lang="ru-RU" dirty="0"/>
              <a:t>) на поверхности стекла формируется </a:t>
            </a:r>
            <a:r>
              <a:rPr lang="ru-RU" dirty="0" smtClean="0"/>
              <a:t>токопроводящий </a:t>
            </a:r>
            <a:r>
              <a:rPr lang="ru-RU" dirty="0"/>
              <a:t>рисунок из палладия, на который </a:t>
            </a:r>
            <a:r>
              <a:rPr lang="ru-RU" dirty="0" smtClean="0"/>
              <a:t>химически </a:t>
            </a:r>
            <a:r>
              <a:rPr lang="ru-RU" dirty="0"/>
              <a:t>осаждается медь. Для этого частицы </a:t>
            </a:r>
            <a:r>
              <a:rPr lang="ru-RU" dirty="0" smtClean="0"/>
              <a:t>палладия </a:t>
            </a:r>
            <a:r>
              <a:rPr lang="ru-RU" dirty="0"/>
              <a:t>со средним диаметром несколько нанометров смешиваются с толуолом (1,5 г/л) и наносятся на штамп, с которого затем переводятся на </a:t>
            </a:r>
            <a:r>
              <a:rPr lang="ru-RU" dirty="0" smtClean="0"/>
              <a:t>стеклянное </a:t>
            </a:r>
            <a:r>
              <a:rPr lang="ru-RU" dirty="0"/>
              <a:t>основание.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1" t="24354" r="16393" b="15517"/>
          <a:stretch/>
        </p:blipFill>
        <p:spPr bwMode="auto">
          <a:xfrm>
            <a:off x="222556" y="1628800"/>
            <a:ext cx="45654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22736" r="1411" b="11315"/>
          <a:stretch/>
        </p:blipFill>
        <p:spPr bwMode="auto">
          <a:xfrm>
            <a:off x="-14080" y="2276872"/>
            <a:ext cx="83338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21626" r="20574" b="26588"/>
          <a:stretch/>
        </p:blipFill>
        <p:spPr bwMode="auto">
          <a:xfrm>
            <a:off x="-19022" y="1268760"/>
            <a:ext cx="8479454" cy="40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мирового рынка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микрофлюидных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23611" r="18790" b="36310"/>
          <a:stretch/>
        </p:blipFill>
        <p:spPr bwMode="auto">
          <a:xfrm>
            <a:off x="0" y="1749560"/>
            <a:ext cx="8388424" cy="304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организаций, работающих в области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микрофлюидных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модулей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dirty="0" smtClean="0"/>
              <a:t>Широкое внедрение устройств на основе </a:t>
            </a:r>
            <a:r>
              <a:rPr lang="ru-RU" dirty="0" err="1" smtClean="0"/>
              <a:t>микрофлюидных</a:t>
            </a:r>
            <a:r>
              <a:rPr lang="ru-RU" dirty="0" smtClean="0"/>
              <a:t> модулей способно существенно повысить качество жизни.</a:t>
            </a:r>
          </a:p>
          <a:p>
            <a:pPr marL="114300" indent="0" algn="ctr">
              <a:buNone/>
            </a:pPr>
            <a:r>
              <a:rPr lang="ru-RU" dirty="0" smtClean="0"/>
              <a:t>На рынке уже присутствуют десятки компаний , серийно выпускающих </a:t>
            </a:r>
            <a:r>
              <a:rPr lang="ru-RU" dirty="0" err="1" smtClean="0"/>
              <a:t>микрофлюидные</a:t>
            </a:r>
            <a:r>
              <a:rPr lang="ru-RU" dirty="0" smtClean="0"/>
              <a:t> модули. Большое количество научных центров, университетов ведут работу  в области </a:t>
            </a:r>
            <a:r>
              <a:rPr lang="ru-RU" dirty="0" err="1" smtClean="0"/>
              <a:t>микрофлюидных</a:t>
            </a:r>
            <a:r>
              <a:rPr lang="ru-RU" dirty="0" smtClean="0"/>
              <a:t> модулей, что позволяет надеяться на скорое широкое внедрение этой технологии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42900">
              <a:buFont typeface="+mj-lt"/>
              <a:buAutoNum type="arabicPeriod"/>
            </a:pP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Лацапнёв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Е., Яшин К.Д., www.micromachine.narod.ru</a:t>
            </a:r>
          </a:p>
          <a:p>
            <a:pPr marL="457200" indent="-342900" fontAlgn="t">
              <a:buFont typeface="+mj-lt"/>
              <a:buAutoNum type="arabicPeriod"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Журнал "Микросистемная техника", www.microsystems.ru</a:t>
            </a:r>
          </a:p>
          <a:p>
            <a:pPr marL="457200" indent="-342900" fontAlgn="t">
              <a:buFont typeface="+mj-lt"/>
              <a:buAutoNum type="arabicPeriod"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Научно-исследовательская лаборатория </a:t>
            </a: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микротехнологий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МЭМС СПбГУ, www.mems.ru</a:t>
            </a:r>
          </a:p>
          <a:p>
            <a:pPr marL="457200" indent="-342900" fontAlgn="t">
              <a:buFont typeface="+mj-lt"/>
              <a:buAutoNum type="arabicPeriod"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www.memsnet.org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Микроэлектромеханические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системы (MEMS), </a:t>
            </a: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Гудилин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Евгений Алексеевич от 18 декабря 2008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В.Д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 Вернер, Ю.А. Чаплыгин, А.Н. </a:t>
            </a: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Сауров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Н.А. </a:t>
            </a: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Шелепин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Микросистемы и </a:t>
            </a: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биочипы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-трансферт технологии микроэлектроники. Электронные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компоненты.</a:t>
            </a:r>
          </a:p>
          <a:p>
            <a:pPr marL="457200" indent="-342900">
              <a:buFont typeface="+mj-lt"/>
              <a:buAutoNum type="arabicPeriod"/>
            </a:pP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Л.Ю. Бочаров, П.П. Мальцев, Состояние и перспективы развития микромеханических система за рубежом. Микросистемная техника. 1999, №1.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микрофлюидных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модулей: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образца и низкий расход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управления смешиванием и нагревом/охлаждением жидкостей;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ыстрая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тепла благодаря высокому значению отношения площади поверхности к объему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и повторяемость результатов;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</a:t>
            </a:r>
            <a:r>
              <a:rPr lang="ru-RU" i="1" dirty="0"/>
              <a:t>; </a:t>
            </a:r>
            <a:endParaRPr lang="ru-RU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Преимущества </a:t>
            </a:r>
            <a:r>
              <a:rPr lang="ru-RU" sz="3000" dirty="0" err="1" smtClean="0"/>
              <a:t>микрофлюидных</a:t>
            </a:r>
            <a:r>
              <a:rPr lang="ru-RU" sz="3000" dirty="0" smtClean="0"/>
              <a:t> модулей: 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длительности и снижение стоимости анализа, исследования;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ирокие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интеграции различных компонентов (в том числе оптических и электронных) в одном устройстве;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еньшие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и масса устройств;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безопасность.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микрофлюидных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6200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 размеров модулей 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существенно влияют паразитные физические и химические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капиллярными силами, шероховатостью поверхности, химическими реакциями между жидкостями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модуля);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"стандартных" методов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малым объемам может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низкому отношению сигнал/шум;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области применения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микрофлюидных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 :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12824" r="23343" b="8513"/>
          <a:stretch/>
        </p:blipFill>
        <p:spPr bwMode="auto">
          <a:xfrm>
            <a:off x="735759" y="1600200"/>
            <a:ext cx="706288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области применения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микрофлюидных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 :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12500" r="5124" b="22845"/>
          <a:stretch/>
        </p:blipFill>
        <p:spPr bwMode="auto">
          <a:xfrm>
            <a:off x="457200" y="2317148"/>
            <a:ext cx="7620000" cy="336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74328" y="1687030"/>
            <a:ext cx="7398072" cy="1453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Биохимические сенсоры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2" t="42262" r="35306" b="35560"/>
          <a:stretch/>
        </p:blipFill>
        <p:spPr bwMode="auto">
          <a:xfrm>
            <a:off x="1691680" y="3498269"/>
            <a:ext cx="4680520" cy="212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328" y="1687030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Биосенсоры – это разновидность химических сенсоров, в которых система распознавания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биохимическую природу и использует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индивидуальных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биомолекул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надмолекулярных структур.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7332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 Схема биохимического сенсора.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340768"/>
            <a:ext cx="7398072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Трансдьютеры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647" y="1340768"/>
            <a:ext cx="7355160" cy="14401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трансдьютера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–преобразовывать сигнал от распознающего элемента в электрический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оптический,акустический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сигнал который затем поступает в устройство для обработки информации.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105917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Типы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трансдьютеров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1703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14350">
              <a:buFont typeface="+mj-lt"/>
              <a:buAutoNum type="romanUcPeriod"/>
            </a:pPr>
            <a:r>
              <a:rPr lang="ru-RU" b="1" i="1" u="sng" dirty="0" err="1" smtClean="0"/>
              <a:t>Потенциометричекие</a:t>
            </a:r>
            <a:r>
              <a:rPr lang="ru-RU" b="1" i="1" u="sng" dirty="0" smtClean="0"/>
              <a:t> </a:t>
            </a:r>
            <a:r>
              <a:rPr lang="ru-RU" i="1" dirty="0" smtClean="0"/>
              <a:t>(измеряется потенциал электрохимической ячейки при нулевом токе)</a:t>
            </a:r>
          </a:p>
          <a:p>
            <a:pPr marL="628650" indent="-514350">
              <a:buFont typeface="+mj-lt"/>
              <a:buAutoNum type="romanUcPeriod"/>
            </a:pPr>
            <a:endParaRPr lang="ru-RU" i="1" dirty="0"/>
          </a:p>
          <a:p>
            <a:pPr marL="628650" indent="-514350">
              <a:buFont typeface="+mj-lt"/>
              <a:buAutoNum type="romanUcPeriod"/>
            </a:pPr>
            <a:r>
              <a:rPr lang="ru-RU" b="1" i="1" u="sng" dirty="0" err="1" smtClean="0"/>
              <a:t>Вольтамперические</a:t>
            </a:r>
            <a:r>
              <a:rPr lang="ru-RU" i="1" dirty="0" smtClean="0"/>
              <a:t> (измеряется ток восстановления или окисления ,при наложении разностей потенциалов между электродами)</a:t>
            </a:r>
          </a:p>
          <a:p>
            <a:pPr marL="628650" indent="-514350">
              <a:buFont typeface="+mj-lt"/>
              <a:buAutoNum type="romanUcPeriod"/>
            </a:pPr>
            <a:endParaRPr lang="ru-RU" i="1" dirty="0" smtClean="0"/>
          </a:p>
          <a:p>
            <a:pPr marL="628650" indent="-514350">
              <a:buFont typeface="+mj-lt"/>
              <a:buAutoNum type="romanUcPeriod"/>
            </a:pPr>
            <a:r>
              <a:rPr lang="ru-RU" b="1" i="1" u="sng" dirty="0" smtClean="0"/>
              <a:t>Кондуктометрические</a:t>
            </a:r>
            <a:r>
              <a:rPr lang="ru-RU" i="1" dirty="0" smtClean="0"/>
              <a:t>( измеряется электропроводность ячейки с помощью моста проводимостей 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158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830</TotalTime>
  <Words>726</Words>
  <Application>Microsoft Office PowerPoint</Application>
  <PresentationFormat>Экран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Соседство</vt:lpstr>
      <vt:lpstr>Микрофлюидные МЭМС.Микронасосы.Примеры реализации микрофлюидных МЭМС различных компаний.</vt:lpstr>
      <vt:lpstr>Общее представление. </vt:lpstr>
      <vt:lpstr>Преимущества микрофлюидных модулей: </vt:lpstr>
      <vt:lpstr>Преимущества микрофлюидных модулей: </vt:lpstr>
      <vt:lpstr>Недостатки микрофлюидных модулей: </vt:lpstr>
      <vt:lpstr>Перспективные области применения микрофлюидных устройств :</vt:lpstr>
      <vt:lpstr>Перспективные области применения микрофлюидных устройств :</vt:lpstr>
      <vt:lpstr>Биохимические сенсоры</vt:lpstr>
      <vt:lpstr>Трансдьютеры</vt:lpstr>
      <vt:lpstr>Презентация PowerPoint</vt:lpstr>
      <vt:lpstr>Биохимический анализатор крови.</vt:lpstr>
      <vt:lpstr>Тестер Т-лимфоцитов </vt:lpstr>
      <vt:lpstr>“Цифровые” микрофлюидные модули</vt:lpstr>
      <vt:lpstr>Хроматографическая колонка</vt:lpstr>
      <vt:lpstr>Микрореактор </vt:lpstr>
      <vt:lpstr>Технологии изготовления</vt:lpstr>
      <vt:lpstr>Горячая штамповка</vt:lpstr>
      <vt:lpstr>Фотолитография</vt:lpstr>
      <vt:lpstr>"Мягкая" литография (микропечать)</vt:lpstr>
      <vt:lpstr>"Мягкая" литография (микропечать)</vt:lpstr>
      <vt:lpstr>Материалы</vt:lpstr>
      <vt:lpstr>Презентация PowerPoint</vt:lpstr>
      <vt:lpstr>Презентация PowerPoint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Микрофлюидные МЭМС.Микронасосы.Примеры реализации микрофлюидных МЭМС различных компаний.</dc:title>
  <dc:creator>Egor</dc:creator>
  <cp:lastModifiedBy>conf5</cp:lastModifiedBy>
  <cp:revision>35</cp:revision>
  <dcterms:created xsi:type="dcterms:W3CDTF">2018-03-25T19:03:13Z</dcterms:created>
  <dcterms:modified xsi:type="dcterms:W3CDTF">2018-04-02T09:26:25Z</dcterms:modified>
</cp:coreProperties>
</file>