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0" r:id="rId6"/>
    <p:sldId id="264" r:id="rId7"/>
    <p:sldId id="261" r:id="rId8"/>
    <p:sldId id="262" r:id="rId9"/>
    <p:sldId id="271" r:id="rId10"/>
    <p:sldId id="277" r:id="rId11"/>
    <p:sldId id="263" r:id="rId12"/>
    <p:sldId id="265" r:id="rId13"/>
    <p:sldId id="266" r:id="rId14"/>
    <p:sldId id="267" r:id="rId15"/>
    <p:sldId id="259" r:id="rId16"/>
    <p:sldId id="268" r:id="rId17"/>
    <p:sldId id="269" r:id="rId18"/>
    <p:sldId id="260" r:id="rId19"/>
    <p:sldId id="273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32AF-3ACA-4FEC-AF79-DAD1E33D306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7F6-5D2F-48D1-A356-D9AB0F5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89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32AF-3ACA-4FEC-AF79-DAD1E33D306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7F6-5D2F-48D1-A356-D9AB0F5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6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32AF-3ACA-4FEC-AF79-DAD1E33D306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7F6-5D2F-48D1-A356-D9AB0F5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5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32AF-3ACA-4FEC-AF79-DAD1E33D306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7F6-5D2F-48D1-A356-D9AB0F5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1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32AF-3ACA-4FEC-AF79-DAD1E33D306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7F6-5D2F-48D1-A356-D9AB0F5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79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32AF-3ACA-4FEC-AF79-DAD1E33D306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7F6-5D2F-48D1-A356-D9AB0F5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8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32AF-3ACA-4FEC-AF79-DAD1E33D306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7F6-5D2F-48D1-A356-D9AB0F5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32AF-3ACA-4FEC-AF79-DAD1E33D306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7F6-5D2F-48D1-A356-D9AB0F5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6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32AF-3ACA-4FEC-AF79-DAD1E33D306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7F6-5D2F-48D1-A356-D9AB0F5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4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32AF-3ACA-4FEC-AF79-DAD1E33D306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7F6-5D2F-48D1-A356-D9AB0F5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2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32AF-3ACA-4FEC-AF79-DAD1E33D306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AA7F6-5D2F-48D1-A356-D9AB0F5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8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032AF-3ACA-4FEC-AF79-DAD1E33D3062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AA7F6-5D2F-48D1-A356-D9AB0F5A5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9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aser-portal.ru/content_301" TargetMode="External"/><Relationship Id="rId2" Type="http://schemas.openxmlformats.org/officeDocument/2006/relationships/hyperlink" Target="http://photonics.phys.msu.ru/Materials/VoytovaPhC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otonics.ru/files/editors/Doc/335-348-page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0590882" cy="6858000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/>
              <a:t>Министерство образования и науки Российской Федерации</a:t>
            </a:r>
            <a:endParaRPr lang="ru-RU" sz="1700" dirty="0"/>
          </a:p>
          <a:p>
            <a:r>
              <a:rPr lang="ru-RU" sz="1700" b="1" dirty="0"/>
              <a:t>федеральное государственное бюджетное образовательное учреждение </a:t>
            </a:r>
            <a:endParaRPr lang="ru-RU" sz="1700" dirty="0"/>
          </a:p>
          <a:p>
            <a:r>
              <a:rPr lang="ru-RU" sz="1700" b="1" dirty="0"/>
              <a:t>высшего образования</a:t>
            </a:r>
            <a:endParaRPr lang="ru-RU" sz="1700" dirty="0"/>
          </a:p>
          <a:p>
            <a:r>
              <a:rPr lang="ru-RU" sz="1700" b="1" dirty="0"/>
              <a:t>«ПЕТРОЗАВОДСКИЙ ГОСУДАРСТВЕННЫЙ УНИВЕРСИТЕТ»</a:t>
            </a:r>
            <a:endParaRPr lang="ru-RU" sz="1700" dirty="0"/>
          </a:p>
          <a:p>
            <a:r>
              <a:rPr lang="ru-RU" sz="1700" b="1" dirty="0"/>
              <a:t>(</a:t>
            </a:r>
            <a:r>
              <a:rPr lang="ru-RU" sz="1700" b="1" dirty="0" err="1"/>
              <a:t>ПетрГУ</a:t>
            </a:r>
            <a:r>
              <a:rPr lang="ru-RU" sz="1700" b="1" dirty="0"/>
              <a:t>)</a:t>
            </a:r>
            <a:endParaRPr lang="ru-RU" sz="1700" dirty="0"/>
          </a:p>
          <a:p>
            <a:r>
              <a:rPr lang="ru-RU" sz="1700" b="1" dirty="0"/>
              <a:t> </a:t>
            </a:r>
            <a:r>
              <a:rPr lang="ru-RU" sz="1700" dirty="0" smtClean="0"/>
              <a:t>Физико-технический институт</a:t>
            </a:r>
            <a:endParaRPr lang="ru-RU" sz="1700" dirty="0"/>
          </a:p>
          <a:p>
            <a:r>
              <a:rPr lang="ru-RU" sz="1700" dirty="0"/>
              <a:t>Кафедра физики твердого </a:t>
            </a:r>
            <a:r>
              <a:rPr lang="ru-RU" sz="1700" dirty="0" smtClean="0"/>
              <a:t>тела</a:t>
            </a:r>
          </a:p>
          <a:p>
            <a:endParaRPr lang="ru-RU" sz="2100" dirty="0" smtClean="0"/>
          </a:p>
          <a:p>
            <a:endParaRPr lang="ru-RU" sz="2100" dirty="0"/>
          </a:p>
          <a:p>
            <a:r>
              <a:rPr lang="ru-RU" sz="3500" dirty="0" smtClean="0"/>
              <a:t>Фотонные кристаллы и их применение в ВОЛС</a:t>
            </a:r>
            <a:endParaRPr lang="ru-RU" sz="3500" dirty="0"/>
          </a:p>
          <a:p>
            <a:pPr algn="r"/>
            <a:endParaRPr lang="ru-RU" sz="1700" dirty="0" smtClean="0"/>
          </a:p>
          <a:p>
            <a:pPr algn="r"/>
            <a:endParaRPr lang="ru-RU" sz="1700" dirty="0"/>
          </a:p>
          <a:p>
            <a:pPr algn="r"/>
            <a:endParaRPr lang="ru-RU" sz="1700" dirty="0" smtClean="0"/>
          </a:p>
          <a:p>
            <a:pPr algn="r"/>
            <a:endParaRPr lang="ru-RU" sz="1700" dirty="0"/>
          </a:p>
          <a:p>
            <a:pPr algn="r"/>
            <a:r>
              <a:rPr lang="ru-RU" sz="1700" dirty="0" smtClean="0"/>
              <a:t>Выполнил: студент физико-технического </a:t>
            </a:r>
            <a:r>
              <a:rPr lang="ru-RU" sz="1700" dirty="0"/>
              <a:t>факультета,   </a:t>
            </a:r>
            <a:r>
              <a:rPr lang="ru-RU" sz="1700" dirty="0" smtClean="0"/>
              <a:t>гр.21514</a:t>
            </a:r>
            <a:endParaRPr lang="ru-RU" sz="1700" dirty="0"/>
          </a:p>
          <a:p>
            <a:pPr algn="r"/>
            <a:r>
              <a:rPr lang="ru-RU" sz="1700" dirty="0"/>
              <a:t>Смирнов Максим Владимирович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1700" dirty="0" smtClean="0"/>
              <a:t>Петрозаводск  2016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60125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990"/>
            <a:ext cx="10515600" cy="1325563"/>
          </a:xfrm>
        </p:spPr>
        <p:txBody>
          <a:bodyPr/>
          <a:lstStyle/>
          <a:p>
            <a:r>
              <a:rPr lang="ru-RU" dirty="0" smtClean="0"/>
              <a:t>ФК с шириной управляемой запрещённой зоны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12235"/>
            <a:ext cx="4494882" cy="3150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26077"/>
            <a:ext cx="573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Рис. 7. Структура ФК с управляемой шириной запрещённой зоны</a:t>
            </a:r>
            <a:endParaRPr lang="ru-RU" dirty="0"/>
          </a:p>
        </p:txBody>
      </p:sp>
      <p:pic>
        <p:nvPicPr>
          <p:cNvPr id="6146" name="Picture 2" descr="http://www.aor.com/html/ex87g_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88" y="2412235"/>
            <a:ext cx="2708811" cy="27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or.com/html/ex87h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798" y="2412235"/>
            <a:ext cx="2496257" cy="27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77989" y="5652559"/>
            <a:ext cx="520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Рис. 8. Фотонный коммутатор в двух состояниях: открытое и закрытое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81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изготовления ФК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Самопроизвольное формирование ФК</a:t>
            </a:r>
          </a:p>
          <a:p>
            <a:pPr marL="0" indent="0">
              <a:buNone/>
            </a:pPr>
            <a:r>
              <a:rPr lang="ru-RU" dirty="0" smtClean="0"/>
              <a:t>Метод травления</a:t>
            </a:r>
          </a:p>
          <a:p>
            <a:pPr marL="0" indent="0">
              <a:buNone/>
            </a:pPr>
            <a:r>
              <a:rPr lang="ru-RU" dirty="0" smtClean="0"/>
              <a:t>Голографические методы</a:t>
            </a:r>
          </a:p>
          <a:p>
            <a:pPr marL="0" indent="0">
              <a:buNone/>
            </a:pPr>
            <a:r>
              <a:rPr lang="ru-RU" dirty="0" smtClean="0"/>
              <a:t>Другие методы</a:t>
            </a:r>
            <a:endParaRPr lang="ru-RU" dirty="0"/>
          </a:p>
        </p:txBody>
      </p:sp>
      <p:pic>
        <p:nvPicPr>
          <p:cNvPr id="1026" name="Picture 2" descr="http://www.laser-portal.ru/contentimages/114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61240"/>
            <a:ext cx="4381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зготовление фотонных кристалл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69" y="1360182"/>
            <a:ext cx="4668175" cy="434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1538" y="5711735"/>
            <a:ext cx="5107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Рис. </a:t>
            </a:r>
            <a:r>
              <a:rPr lang="ru-RU" dirty="0"/>
              <a:t>9</a:t>
            </a:r>
            <a:r>
              <a:rPr lang="ru-RU" dirty="0" smtClean="0"/>
              <a:t>. Метод </a:t>
            </a:r>
            <a:r>
              <a:rPr lang="ru-RU" dirty="0"/>
              <a:t>упорядочения крупных кварцевых сфер на поверхности вертикальной подложки, использующий действие капиллярных сил и градиента температур.</a:t>
            </a:r>
          </a:p>
        </p:txBody>
      </p:sp>
    </p:spTree>
    <p:extLst>
      <p:ext uri="{BB962C8B-B14F-4D97-AF65-F5344CB8AC3E}">
        <p14:creationId xmlns:p14="http://schemas.microsoft.com/office/powerpoint/2010/main" val="3377334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Создание световедущих каналов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Спектральное разделение каналов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Скоростные </a:t>
            </a:r>
            <a:r>
              <a:rPr lang="ru-RU" dirty="0" err="1" smtClean="0"/>
              <a:t>солитонные</a:t>
            </a:r>
            <a:r>
              <a:rPr lang="ru-RU" dirty="0" smtClean="0"/>
              <a:t> линии связи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Низкопороговые</a:t>
            </a:r>
            <a:r>
              <a:rPr lang="ru-RU" dirty="0" smtClean="0"/>
              <a:t> и </a:t>
            </a:r>
            <a:r>
              <a:rPr lang="ru-RU" dirty="0" err="1" smtClean="0"/>
              <a:t>безпороговые</a:t>
            </a:r>
            <a:r>
              <a:rPr lang="ru-RU" dirty="0" smtClean="0"/>
              <a:t> лазеры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Создание оптических запоминающих и логических устройств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Изготовление искусственных камней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Создание сред с отрицательным показателем преломления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16945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Применение ФК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702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72" y="1102947"/>
            <a:ext cx="4457700" cy="1657350"/>
          </a:xfrm>
          <a:prstGeom prst="rect">
            <a:avLst/>
          </a:prstGeom>
        </p:spPr>
      </p:pic>
      <p:pic>
        <p:nvPicPr>
          <p:cNvPr id="5" name="Picture 6" descr="Картинки по запросу фотонно кристаллические волок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332" y="2953331"/>
            <a:ext cx="3904668" cy="390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innoros.ru/sites/default/files/news_img/permanent-data-storage-with-lig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1" y="3351044"/>
            <a:ext cx="7518500" cy="330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0/03/Opal_Armband_800pi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33" y="643659"/>
            <a:ext cx="3559137" cy="257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2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ФК встречающиеся в природе</a:t>
            </a:r>
            <a:endParaRPr lang="ru-RU" dirty="0"/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27906"/>
            <a:ext cx="4244388" cy="368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фотонные кристалл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06" y="3649336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морская мыш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03" y="2886419"/>
            <a:ext cx="4578582" cy="34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55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Фотоннокристаллические</a:t>
            </a:r>
            <a:r>
              <a:rPr lang="ru-RU" dirty="0" smtClean="0"/>
              <a:t> волокна (ФКВ)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12" y="2290279"/>
            <a:ext cx="5397347" cy="2612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862" y="5178789"/>
            <a:ext cx="522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Рис. 10. Структура </a:t>
            </a:r>
            <a:r>
              <a:rPr lang="ru-RU" dirty="0" err="1" smtClean="0"/>
              <a:t>фотоннокристаллического</a:t>
            </a:r>
            <a:r>
              <a:rPr lang="ru-RU" dirty="0" smtClean="0"/>
              <a:t> волокна и </a:t>
            </a:r>
            <a:r>
              <a:rPr lang="ru-RU" dirty="0" err="1" smtClean="0"/>
              <a:t>каналирование</a:t>
            </a:r>
            <a:r>
              <a:rPr lang="ru-RU" dirty="0" smtClean="0"/>
              <a:t> в нём лучей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359" y="1766317"/>
            <a:ext cx="6297976" cy="3660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39095" y="5455788"/>
            <a:ext cx="509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11. Моды </a:t>
            </a:r>
            <a:r>
              <a:rPr lang="ru-RU" dirty="0" err="1" smtClean="0"/>
              <a:t>фотоннокристаллического</a:t>
            </a:r>
            <a:r>
              <a:rPr lang="ru-RU" dirty="0" smtClean="0"/>
              <a:t> волокна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000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Типы ФКВ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069" y="1325563"/>
            <a:ext cx="4733026" cy="4412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3069" y="5985486"/>
            <a:ext cx="478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</a:t>
            </a:r>
            <a:r>
              <a:rPr lang="en-US" dirty="0" smtClean="0"/>
              <a:t>1</a:t>
            </a:r>
            <a:r>
              <a:rPr lang="ru-RU" dirty="0" smtClean="0"/>
              <a:t>2. Типы </a:t>
            </a:r>
            <a:r>
              <a:rPr lang="ru-RU" dirty="0" err="1" smtClean="0"/>
              <a:t>фотоннокристаллических</a:t>
            </a:r>
            <a:r>
              <a:rPr lang="ru-RU" dirty="0" smtClean="0"/>
              <a:t> </a:t>
            </a:r>
            <a:r>
              <a:rPr lang="ru-RU" dirty="0" err="1" smtClean="0"/>
              <a:t>волокн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6508" y="1573125"/>
            <a:ext cx="68965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 smtClean="0"/>
              <a:t>Одномодовые</a:t>
            </a:r>
            <a:r>
              <a:rPr lang="ru-RU" sz="3200" dirty="0" smtClean="0"/>
              <a:t> волокна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 smtClean="0"/>
              <a:t>Многомодовые</a:t>
            </a:r>
            <a:r>
              <a:rPr lang="ru-RU" sz="3200" dirty="0" smtClean="0"/>
              <a:t> волокна со сплошным сердечником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Волокна с полой сердцевиной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 smtClean="0"/>
              <a:t>Волонка</a:t>
            </a:r>
            <a:r>
              <a:rPr lang="ru-RU" sz="3200" dirty="0" smtClean="0"/>
              <a:t> с высокой оптической нелинейностью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Волокна, модифицированные </a:t>
            </a:r>
            <a:r>
              <a:rPr lang="ru-RU" sz="3200" dirty="0" err="1" smtClean="0"/>
              <a:t>наноразмерные</a:t>
            </a:r>
            <a:r>
              <a:rPr lang="ru-RU" sz="3200" dirty="0" smtClean="0"/>
              <a:t> отверстиями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5721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и недостатки ФКВ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4" y="1690688"/>
            <a:ext cx="11398371" cy="46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95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Технология изготовления ФКВ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393" y="1489500"/>
            <a:ext cx="2352732" cy="4739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240" y="3859405"/>
            <a:ext cx="6102332" cy="26174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419" y="1238997"/>
            <a:ext cx="7075102" cy="2620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5393" y="6253579"/>
            <a:ext cx="311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1</a:t>
            </a:r>
            <a:r>
              <a:rPr lang="ru-RU" dirty="0"/>
              <a:t>4</a:t>
            </a:r>
            <a:r>
              <a:rPr lang="ru-RU" dirty="0" smtClean="0"/>
              <a:t>. Вытягивание волокна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34484" y="6438245"/>
            <a:ext cx="396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</a:t>
            </a:r>
            <a:r>
              <a:rPr lang="en-US" dirty="0" smtClean="0"/>
              <a:t>1</a:t>
            </a:r>
            <a:r>
              <a:rPr lang="ru-RU" dirty="0" smtClean="0"/>
              <a:t>3. Формирование заготовки ФКВ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11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Что необходимо для поворота луча на 90°?</a:t>
            </a:r>
          </a:p>
          <a:p>
            <a:pPr marL="0" indent="0">
              <a:buNone/>
            </a:pPr>
            <a:r>
              <a:rPr lang="ru-RU" dirty="0" smtClean="0"/>
              <a:t>1)Формирование двух линейных дефекта</a:t>
            </a:r>
          </a:p>
          <a:p>
            <a:pPr marL="0" indent="0">
              <a:buNone/>
            </a:pPr>
            <a:r>
              <a:rPr lang="ru-RU" dirty="0" smtClean="0"/>
              <a:t>2)Формирование точечного дефекта </a:t>
            </a:r>
          </a:p>
          <a:p>
            <a:pPr marL="0" indent="0">
              <a:buNone/>
            </a:pPr>
            <a:r>
              <a:rPr lang="ru-RU" dirty="0" smtClean="0"/>
              <a:t>3)Формирование и точечного, и линейного дефектов</a:t>
            </a:r>
          </a:p>
          <a:p>
            <a:pPr marL="0" indent="0">
              <a:buNone/>
            </a:pPr>
            <a:r>
              <a:rPr lang="ru-RU" dirty="0" smtClean="0"/>
              <a:t>Кто первый предложил идею о фотонных кристаллах?</a:t>
            </a:r>
          </a:p>
          <a:p>
            <a:pPr marL="0" indent="0">
              <a:buNone/>
            </a:pPr>
            <a:r>
              <a:rPr lang="ru-RU" dirty="0" smtClean="0"/>
              <a:t>1)</a:t>
            </a:r>
            <a:r>
              <a:rPr lang="ru-RU" dirty="0" err="1" smtClean="0"/>
              <a:t>Яблонович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2)</a:t>
            </a:r>
            <a:r>
              <a:rPr lang="ru-RU" dirty="0" err="1" smtClean="0"/>
              <a:t>Кроннинг</a:t>
            </a:r>
            <a:endParaRPr lang="ru-RU" dirty="0" smtClean="0"/>
          </a:p>
          <a:p>
            <a:pPr marL="0" indent="0">
              <a:buNone/>
            </a:pPr>
            <a:r>
              <a:rPr lang="ru-RU" smtClean="0"/>
              <a:t>3)Фан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2401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166" y="310040"/>
            <a:ext cx="10839680" cy="17060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Фотонные кристаллы (ФК) – </a:t>
            </a:r>
            <a:r>
              <a:rPr lang="ru-RU" sz="3600" dirty="0" smtClean="0"/>
              <a:t>это пространственно</a:t>
            </a:r>
            <a:r>
              <a:rPr lang="ru-RU" sz="3600" dirty="0"/>
              <a:t>-</a:t>
            </a:r>
            <a:r>
              <a:rPr lang="ru-RU" sz="3600" dirty="0" smtClean="0"/>
              <a:t>упорядоченные системы со строго периодическим изменением коэффициента преломления.</a:t>
            </a:r>
            <a:endParaRPr lang="ru-RU" sz="3600" dirty="0"/>
          </a:p>
        </p:txBody>
      </p:sp>
      <p:pic>
        <p:nvPicPr>
          <p:cNvPr id="3" name="Picture 2" descr="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06" y="2462595"/>
            <a:ext cx="5024611" cy="394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06" y="2462595"/>
            <a:ext cx="3387875" cy="387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8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3210"/>
            <a:ext cx="10515600" cy="5166910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Цаплин </a:t>
            </a:r>
            <a:r>
              <a:rPr lang="ru-RU" sz="3300" dirty="0"/>
              <a:t>А.И. </a:t>
            </a:r>
            <a:r>
              <a:rPr lang="ru-RU" sz="3300" dirty="0" err="1"/>
              <a:t>Фотоника</a:t>
            </a:r>
            <a:r>
              <a:rPr lang="ru-RU" sz="3300" dirty="0"/>
              <a:t> и </a:t>
            </a:r>
            <a:r>
              <a:rPr lang="ru-RU" sz="3300" dirty="0" err="1"/>
              <a:t>оптоинформатика</a:t>
            </a:r>
            <a:r>
              <a:rPr lang="ru-RU" sz="3300" dirty="0"/>
              <a:t>. Введение в специальность: учебное пособие/ – Пермь: Изд-во </a:t>
            </a:r>
            <a:r>
              <a:rPr lang="ru-RU" sz="3300" dirty="0" err="1"/>
              <a:t>Перм</a:t>
            </a:r>
            <a:r>
              <a:rPr lang="ru-RU" sz="3300" dirty="0"/>
              <a:t>. нац. </a:t>
            </a:r>
            <a:r>
              <a:rPr lang="ru-RU" sz="3300" dirty="0" err="1"/>
              <a:t>исслед</a:t>
            </a:r>
            <a:r>
              <a:rPr lang="ru-RU" sz="3300" dirty="0"/>
              <a:t>. </a:t>
            </a:r>
            <a:r>
              <a:rPr lang="ru-RU" sz="3300" dirty="0" err="1"/>
              <a:t>политех</a:t>
            </a:r>
            <a:r>
              <a:rPr lang="ru-RU" sz="3300" dirty="0"/>
              <a:t>. ун-та, 2012. – 399 с.</a:t>
            </a:r>
          </a:p>
          <a:p>
            <a:r>
              <a:rPr lang="ru-RU" sz="3300" dirty="0"/>
              <a:t>[Электронный ресурс] </a:t>
            </a:r>
            <a:r>
              <a:rPr lang="en-US" sz="3300" dirty="0" smtClean="0">
                <a:hlinkClick r:id="rId2"/>
              </a:rPr>
              <a:t>Http</a:t>
            </a:r>
            <a:r>
              <a:rPr lang="en-US" sz="3300" dirty="0">
                <a:hlinkClick r:id="rId2"/>
              </a:rPr>
              <a:t>://</a:t>
            </a:r>
            <a:r>
              <a:rPr lang="en-US" sz="3300" dirty="0" smtClean="0">
                <a:hlinkClick r:id="rId2"/>
              </a:rPr>
              <a:t>photonics.phys.msu.ru/Materials/VoytovaPhC.pdf</a:t>
            </a:r>
            <a:r>
              <a:rPr lang="ru-RU" sz="3300" dirty="0" smtClean="0"/>
              <a:t> (дата обращения 19.11.2016)</a:t>
            </a:r>
          </a:p>
          <a:p>
            <a:r>
              <a:rPr lang="ru-RU" sz="3300" dirty="0" err="1"/>
              <a:t>Никоронов</a:t>
            </a:r>
            <a:r>
              <a:rPr lang="ru-RU" sz="3300" dirty="0"/>
              <a:t> Н.В., А.И. Сидоров, Материалы и технологии волоконной оптики: оптическое волокно для систем передачи информации: учебное пособие, курс лекций. СПб.: СПбГУ ИТМО, 2009. - 95 с.</a:t>
            </a:r>
          </a:p>
          <a:p>
            <a:r>
              <a:rPr lang="ru-RU" sz="3300" dirty="0" err="1"/>
              <a:t>Слепов</a:t>
            </a:r>
            <a:r>
              <a:rPr lang="ru-RU" sz="3300" dirty="0"/>
              <a:t> Н. Фотонные кристаллы. Будущее вычислительной техники и </a:t>
            </a:r>
            <a:r>
              <a:rPr lang="ru-RU" sz="3300" dirty="0" smtClean="0"/>
              <a:t>связи // </a:t>
            </a:r>
            <a:r>
              <a:rPr lang="ru-RU" sz="3300" dirty="0"/>
              <a:t>Электроника: наука, техника и бизнес, </a:t>
            </a:r>
            <a:r>
              <a:rPr lang="ru-RU" sz="3300" dirty="0" smtClean="0"/>
              <a:t>2000, </a:t>
            </a:r>
            <a:r>
              <a:rPr lang="ru-RU" sz="3300" dirty="0"/>
              <a:t>№ </a:t>
            </a:r>
            <a:r>
              <a:rPr lang="ru-RU" sz="3300" dirty="0" smtClean="0"/>
              <a:t>2, 32-35 </a:t>
            </a:r>
            <a:r>
              <a:rPr lang="ru-RU" sz="3300" dirty="0"/>
              <a:t>с.</a:t>
            </a:r>
          </a:p>
          <a:p>
            <a:r>
              <a:rPr lang="ru-RU" sz="3300" dirty="0" err="1"/>
              <a:t>Слепов</a:t>
            </a:r>
            <a:r>
              <a:rPr lang="ru-RU" sz="3300" dirty="0"/>
              <a:t> Н. </a:t>
            </a:r>
            <a:r>
              <a:rPr lang="ru-RU" sz="3300" dirty="0" err="1"/>
              <a:t>Фотонно</a:t>
            </a:r>
            <a:r>
              <a:rPr lang="ru-RU" sz="3300" dirty="0"/>
              <a:t>-кристаллическое волокно – уже реальность. Новые типы оптических волокон и их применение// Электроника: наука, техника и бизнес, 2004, № 5, 80-84 с</a:t>
            </a:r>
            <a:r>
              <a:rPr lang="ru-RU" sz="3300" dirty="0" smtClean="0"/>
              <a:t>.</a:t>
            </a:r>
          </a:p>
          <a:p>
            <a:r>
              <a:rPr lang="ru-RU" sz="3300" dirty="0" err="1"/>
              <a:t>Кособукин</a:t>
            </a:r>
            <a:r>
              <a:rPr lang="ru-RU" sz="3300" dirty="0"/>
              <a:t> В.А. Фотонные кристаллы // Окно в микромир. — 2002.— № 4. -  С. 4-9.</a:t>
            </a:r>
          </a:p>
          <a:p>
            <a:r>
              <a:rPr lang="ru-RU" sz="3300" dirty="0" err="1"/>
              <a:t>Пихуля</a:t>
            </a:r>
            <a:r>
              <a:rPr lang="ru-RU" sz="3300" dirty="0"/>
              <a:t> Д.Г. Фотонные кристаллы из изотропного материала для генерации второй гармоники: диссертация на соискание учёной степени кандидата физико-математических наук, Южно-Уральский государственный университет, Челябинск, 2014 г</a:t>
            </a:r>
            <a:r>
              <a:rPr lang="ru-RU" sz="3300" dirty="0" smtClean="0"/>
              <a:t>.</a:t>
            </a:r>
          </a:p>
          <a:p>
            <a:r>
              <a:rPr lang="ru-RU" sz="3300" dirty="0"/>
              <a:t>[Электронный ресурс] </a:t>
            </a:r>
            <a:r>
              <a:rPr lang="en-US" sz="3300" dirty="0">
                <a:hlinkClick r:id="rId3"/>
              </a:rPr>
              <a:t>http://laser-portal.ru/content_301</a:t>
            </a:r>
            <a:r>
              <a:rPr lang="ru-RU" sz="3300" dirty="0"/>
              <a:t> (дата обращения 20.11.2016)</a:t>
            </a:r>
          </a:p>
          <a:p>
            <a:r>
              <a:rPr lang="ru-RU" sz="3300" dirty="0"/>
              <a:t>[Электронный ресурс] </a:t>
            </a:r>
            <a:r>
              <a:rPr lang="en-US" sz="3300" dirty="0">
                <a:hlinkClick r:id="rId4"/>
              </a:rPr>
              <a:t>http://www.photonics.ru/files/editors/Doc/335-348-pages.pdf</a:t>
            </a:r>
            <a:r>
              <a:rPr lang="ru-RU" sz="3300" dirty="0"/>
              <a:t> (дата обращения 19.11.2016</a:t>
            </a:r>
            <a:r>
              <a:rPr lang="ru-RU" sz="3300" dirty="0" smtClean="0"/>
              <a:t>)</a:t>
            </a:r>
            <a:endParaRPr lang="ru-RU" sz="33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24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ФК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 Одномерные ФК</a:t>
            </a:r>
          </a:p>
          <a:p>
            <a:pPr marL="0" indent="0">
              <a:buNone/>
            </a:pPr>
            <a:r>
              <a:rPr lang="ru-RU" dirty="0" smtClean="0"/>
              <a:t>- Двумерные ФК</a:t>
            </a:r>
          </a:p>
          <a:p>
            <a:pPr marL="0" indent="0">
              <a:buNone/>
            </a:pPr>
            <a:r>
              <a:rPr lang="ru-RU" dirty="0" smtClean="0"/>
              <a:t>- Трёхмерные ФК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765" y="1690688"/>
            <a:ext cx="4362450" cy="1771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401" y="3462338"/>
            <a:ext cx="3738679" cy="3104557"/>
          </a:xfrm>
          <a:prstGeom prst="rect">
            <a:avLst/>
          </a:prstGeom>
        </p:spPr>
      </p:pic>
      <p:pic>
        <p:nvPicPr>
          <p:cNvPr id="2050" name="Picture 2" descr="Картинки по запросу классификация фотонных кристалл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63924"/>
            <a:ext cx="31242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0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526" y="2010441"/>
            <a:ext cx="4849105" cy="394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0937" y="6435667"/>
            <a:ext cx="491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Рис. 1. Структура трехмерного ФК </a:t>
            </a:r>
            <a:r>
              <a:rPr lang="ru-RU" dirty="0" err="1" smtClean="0"/>
              <a:t>Яблоновича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7" y="1434600"/>
            <a:ext cx="4679362" cy="502897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Первый трёхмерный ФК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68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Animation] 3D Photonic Crystal with a Diamond Structur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27952" y="82988"/>
            <a:ext cx="8394853" cy="6295566"/>
          </a:xfrm>
        </p:spPr>
      </p:pic>
    </p:spTree>
    <p:extLst>
      <p:ext uri="{BB962C8B-B14F-4D97-AF65-F5344CB8AC3E}">
        <p14:creationId xmlns:p14="http://schemas.microsoft.com/office/powerpoint/2010/main" val="270426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Теория фотонной запрещённой зоны</a:t>
            </a:r>
            <a:endParaRPr lang="ru-RU" dirty="0"/>
          </a:p>
        </p:txBody>
      </p:sp>
      <p:pic>
        <p:nvPicPr>
          <p:cNvPr id="1026" name="Picture 2" descr="http://www.laser-portal.ru/contentimages/contentsize/99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028058"/>
            <a:ext cx="6467400" cy="316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374" y="1988257"/>
            <a:ext cx="4342310" cy="3201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2235" y="5164303"/>
            <a:ext cx="525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 </a:t>
            </a:r>
            <a:r>
              <a:rPr lang="en-US" dirty="0"/>
              <a:t>3</a:t>
            </a:r>
            <a:r>
              <a:rPr lang="ru-RU" dirty="0" smtClean="0"/>
              <a:t>. Спектр отражения идеального 1</a:t>
            </a:r>
            <a:r>
              <a:rPr lang="en-US" dirty="0" smtClean="0"/>
              <a:t>D</a:t>
            </a:r>
            <a:r>
              <a:rPr lang="ru-RU" dirty="0" smtClean="0"/>
              <a:t>-фотонного кристалла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590" y="5204104"/>
            <a:ext cx="6389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Рис. 2. Зонная структура </a:t>
            </a:r>
            <a:r>
              <a:rPr lang="en-US" dirty="0" smtClean="0"/>
              <a:t>E(k)</a:t>
            </a:r>
            <a:r>
              <a:rPr lang="ru-RU" dirty="0" smtClean="0"/>
              <a:t> кристалла и фотонного кристалла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34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ФК по ширине запрещённой зоны</a:t>
            </a:r>
            <a:endParaRPr lang="ru-RU" dirty="0"/>
          </a:p>
        </p:txBody>
      </p:sp>
      <p:pic>
        <p:nvPicPr>
          <p:cNvPr id="4098" name="Picture 2" descr="Картинки по запросу фотонный кристалл запрещенная з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30" y="2081680"/>
            <a:ext cx="5280025" cy="29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911" y="2247441"/>
            <a:ext cx="4351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Проводники </a:t>
            </a:r>
          </a:p>
          <a:p>
            <a:r>
              <a:rPr lang="ru-RU" sz="3200" dirty="0" smtClean="0"/>
              <a:t>- Изоляторы</a:t>
            </a:r>
          </a:p>
          <a:p>
            <a:r>
              <a:rPr lang="ru-RU" sz="3200" dirty="0" smtClean="0"/>
              <a:t>- Полупроводники</a:t>
            </a:r>
          </a:p>
          <a:p>
            <a:r>
              <a:rPr lang="ru-RU" sz="3200" dirty="0" smtClean="0"/>
              <a:t>- Диэлектрики</a:t>
            </a:r>
          </a:p>
          <a:p>
            <a:r>
              <a:rPr lang="ru-RU" sz="3200" dirty="0" smtClean="0"/>
              <a:t>- Сверхпроводники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456831" y="5387248"/>
            <a:ext cx="5896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Рис. </a:t>
            </a:r>
            <a:r>
              <a:rPr lang="en-US" dirty="0"/>
              <a:t>4</a:t>
            </a:r>
            <a:r>
              <a:rPr lang="ru-RU" dirty="0" smtClean="0"/>
              <a:t>. Соотношение запрещённых и разрешённых зон для различных случаев: а) фотонного проводника, б) </a:t>
            </a:r>
            <a:r>
              <a:rPr lang="ru-RU" dirty="0"/>
              <a:t>фотонного </a:t>
            </a:r>
            <a:r>
              <a:rPr lang="ru-RU" dirty="0" smtClean="0"/>
              <a:t>изолятора, в) </a:t>
            </a:r>
            <a:r>
              <a:rPr lang="ru-RU" dirty="0"/>
              <a:t>фотонного </a:t>
            </a:r>
            <a:r>
              <a:rPr lang="ru-RU" dirty="0" smtClean="0"/>
              <a:t>полупроводника, г) </a:t>
            </a:r>
            <a:r>
              <a:rPr lang="ru-RU" dirty="0"/>
              <a:t>подавителя спонтанного </a:t>
            </a:r>
            <a:r>
              <a:rPr lang="ru-RU" dirty="0" smtClean="0"/>
              <a:t>излучения </a:t>
            </a:r>
            <a:r>
              <a:rPr lang="ru-RU" dirty="0"/>
              <a:t>и </a:t>
            </a:r>
            <a:r>
              <a:rPr lang="ru-RU" dirty="0" smtClean="0"/>
              <a:t>д) фотонного </a:t>
            </a:r>
            <a:r>
              <a:rPr lang="ru-RU" dirty="0"/>
              <a:t>идеального проводника (сверхпроводника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6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Дефекты ФК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666" y="408782"/>
            <a:ext cx="5468682" cy="2563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983" y="3676374"/>
            <a:ext cx="6787365" cy="2479217"/>
          </a:xfrm>
          <a:prstGeom prst="rect">
            <a:avLst/>
          </a:prstGeom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" y="3307042"/>
            <a:ext cx="3168917" cy="316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1652" y="1690688"/>
            <a:ext cx="10832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Точечные дефекты                                        </a:t>
            </a:r>
          </a:p>
          <a:p>
            <a:r>
              <a:rPr lang="ru-RU" sz="2800" dirty="0" smtClean="0"/>
              <a:t>2. </a:t>
            </a:r>
            <a:r>
              <a:rPr lang="en-US" sz="2800" dirty="0" smtClean="0"/>
              <a:t>  </a:t>
            </a:r>
            <a:r>
              <a:rPr lang="ru-RU" sz="2800" dirty="0" smtClean="0"/>
              <a:t>Линейные дефекты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82983" y="6155591"/>
            <a:ext cx="6787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Рис. </a:t>
            </a:r>
            <a:r>
              <a:rPr lang="en-US" dirty="0" smtClean="0"/>
              <a:t>6</a:t>
            </a:r>
            <a:r>
              <a:rPr lang="ru-RU" dirty="0" smtClean="0"/>
              <a:t>. Влияние дефектов на распространение электромагнитного излучения в ФК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56075" y="3307042"/>
            <a:ext cx="443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</a:t>
            </a:r>
            <a:r>
              <a:rPr lang="en-US" dirty="0" smtClean="0"/>
              <a:t>5</a:t>
            </a:r>
            <a:r>
              <a:rPr lang="ru-RU" dirty="0" smtClean="0"/>
              <a:t>. Точечные и линейные дефекты в ФК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86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otonic Crystal Waveguide Splitter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206" y="0"/>
            <a:ext cx="10616673" cy="6433851"/>
          </a:xfrm>
        </p:spPr>
      </p:pic>
    </p:spTree>
    <p:extLst>
      <p:ext uri="{BB962C8B-B14F-4D97-AF65-F5344CB8AC3E}">
        <p14:creationId xmlns:p14="http://schemas.microsoft.com/office/powerpoint/2010/main" val="258617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541</Words>
  <Application>Microsoft Office PowerPoint</Application>
  <PresentationFormat>Широкоэкранный</PresentationFormat>
  <Paragraphs>93</Paragraphs>
  <Slides>20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Фотонные кристаллы (ФК) – это пространственно-упорядоченные системы со строго периодическим изменением коэффициента преломления.</vt:lpstr>
      <vt:lpstr>Классификация ФК</vt:lpstr>
      <vt:lpstr>Первый трёхмерный ФК</vt:lpstr>
      <vt:lpstr>Презентация PowerPoint</vt:lpstr>
      <vt:lpstr>Теория фотонной запрещённой зоны</vt:lpstr>
      <vt:lpstr>Классификация ФК по ширине запрещённой зоны</vt:lpstr>
      <vt:lpstr>Дефекты ФК</vt:lpstr>
      <vt:lpstr>Презентация PowerPoint</vt:lpstr>
      <vt:lpstr>ФК с шириной управляемой запрещённой зоны</vt:lpstr>
      <vt:lpstr>Методы изготовления ФК</vt:lpstr>
      <vt:lpstr>Презентация PowerPoint</vt:lpstr>
      <vt:lpstr>Презентация PowerPoint</vt:lpstr>
      <vt:lpstr>ФК встречающиеся в природе</vt:lpstr>
      <vt:lpstr>Фотоннокристаллические волокна (ФКВ)</vt:lpstr>
      <vt:lpstr>Типы ФКВ</vt:lpstr>
      <vt:lpstr>Преимущества и недостатки ФКВ</vt:lpstr>
      <vt:lpstr>Технология изготовления ФКВ</vt:lpstr>
      <vt:lpstr>Вопросы</vt:lpstr>
      <vt:lpstr>Список литературы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Dns1</dc:creator>
  <cp:lastModifiedBy>Студент - DSSP</cp:lastModifiedBy>
  <cp:revision>45</cp:revision>
  <dcterms:created xsi:type="dcterms:W3CDTF">2016-11-18T08:18:43Z</dcterms:created>
  <dcterms:modified xsi:type="dcterms:W3CDTF">2016-11-21T09:43:35Z</dcterms:modified>
</cp:coreProperties>
</file>