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2%D0%BE%D0%BB%D1%8C%D1%82-%D0%B0%D0%BC%D0%BF%D0%B5%D1%80%D0%BD%D0%B0%D1%8F_%D1%85%D0%B0%D1%80%D0%B0%D0%BA%D1%82%D0%B5%D1%80%D0%B8%D1%81%D1%82%D0%B8%D0%BA%D0%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5%D0%BC%D0%BD%D0%BE%D0%B2%D0%BE%D0%B9_%D1%82%D0%BE%D0%B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0%B5%D1%82" TargetMode="External"/><Relationship Id="rId2" Type="http://schemas.openxmlformats.org/officeDocument/2006/relationships/hyperlink" Target="http://ru.wikipedia.org/wiki/%D0%9E%D0%BF%D1%82%D0%B8%D1%87%D0%B5%D1%81%D0%BA%D0%BE%D0%B5_%D0%B8%D0%B7%D0%BB%D1%83%D1%87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ru.wikipedia.org/wiki/%D0%97%D0%B0%D1%80%D1%8F%D0%B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0%BE%D0%BB%D1%83%D0%BF%D1%80%D0%BE%D0%B2%D0%BE%D0%B4%D0%BD%D0%B8%D0%BA" TargetMode="External"/><Relationship Id="rId4" Type="http://schemas.openxmlformats.org/officeDocument/2006/relationships/hyperlink" Target="http://ru.wikipedia.org/wiki/%D0%A1%D0%BF%D0%B5%D0%BA%D1%82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920880" cy="3096344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Приемники оптического излучения</a:t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5445224"/>
            <a:ext cx="6400800" cy="897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+mj-lt"/>
              </a:rPr>
              <a:t>Выполнил : Калинин Д.В. 21614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33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Характеристики: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7393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dirty="0">
                <a:latin typeface="Arial" charset="0"/>
                <a:hlinkClick r:id="rId2" tooltip="Вольт-амперная характеристика"/>
              </a:rPr>
              <a:t>вольт-амперная характеристика</a:t>
            </a:r>
            <a:r>
              <a:rPr lang="ru-RU" altLang="ru-RU" dirty="0">
                <a:latin typeface="Arial" charset="0"/>
              </a:rPr>
              <a:t> (ВАХ) - зависимость выходного напряжения от входного тока. </a:t>
            </a:r>
            <a:r>
              <a:rPr lang="ru-RU" altLang="ru-RU" i="1" dirty="0">
                <a:latin typeface="Arial" charset="0"/>
              </a:rPr>
              <a:t>U</a:t>
            </a:r>
            <a:r>
              <a:rPr lang="ru-RU" altLang="ru-RU" sz="1800" dirty="0">
                <a:latin typeface="Arial" charset="0"/>
              </a:rPr>
              <a:t>Φ</a:t>
            </a:r>
            <a:r>
              <a:rPr lang="ru-RU" altLang="ru-RU" dirty="0">
                <a:latin typeface="Arial" charset="0"/>
              </a:rPr>
              <a:t> = </a:t>
            </a:r>
            <a:r>
              <a:rPr lang="ru-RU" altLang="ru-RU" i="1" dirty="0">
                <a:latin typeface="Arial" charset="0"/>
              </a:rPr>
              <a:t>f</a:t>
            </a:r>
            <a:r>
              <a:rPr lang="ru-RU" altLang="ru-RU" dirty="0">
                <a:latin typeface="Arial" charset="0"/>
              </a:rPr>
              <a:t>(</a:t>
            </a:r>
            <a:r>
              <a:rPr lang="ru-RU" altLang="ru-RU" i="1" dirty="0">
                <a:latin typeface="Arial" charset="0"/>
              </a:rPr>
              <a:t>I</a:t>
            </a:r>
            <a:r>
              <a:rPr lang="ru-RU" altLang="ru-RU" sz="1800" dirty="0">
                <a:latin typeface="Arial" charset="0"/>
              </a:rPr>
              <a:t>Φ</a:t>
            </a:r>
            <a:r>
              <a:rPr lang="ru-RU" altLang="ru-RU" dirty="0"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dirty="0">
                <a:latin typeface="Arial" charset="0"/>
              </a:rPr>
              <a:t>спектральные характеристики - зависимость фототока от длины волны падающего света на фотодиод. Положение максимума в спектральной характеристике фотодиода сильно зависит от степени роста коэффициента поглощения.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dirty="0">
                <a:latin typeface="Arial" charset="0"/>
              </a:rPr>
              <a:t>световые характеристики - зависимость фототока от освещённости, соответствует прямой пропорциональности фототока от освещённости.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dirty="0">
                <a:latin typeface="Arial" charset="0"/>
              </a:rPr>
              <a:t>постоянная времени - это время, в течение которого фототок фотодиода изменяется после освещения или после затемнения фотодиода в е раз (63 %) по отношению к установившемуся значению.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dirty="0" err="1">
                <a:latin typeface="Arial" charset="0"/>
              </a:rPr>
              <a:t>темновое</a:t>
            </a:r>
            <a:r>
              <a:rPr lang="ru-RU" altLang="ru-RU" dirty="0">
                <a:latin typeface="Arial" charset="0"/>
              </a:rPr>
              <a:t> сопротивление - сопротивление фотодиода в отсутствие освещения.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altLang="ru-RU" dirty="0">
                <a:latin typeface="Arial" charset="0"/>
              </a:rPr>
              <a:t>инерционность</a:t>
            </a:r>
            <a:br>
              <a:rPr lang="ru-RU" altLang="ru-RU" dirty="0">
                <a:latin typeface="Arial" charset="0"/>
              </a:rPr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9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564904"/>
            <a:ext cx="3627512" cy="838200"/>
          </a:xfrm>
        </p:spPr>
        <p:txBody>
          <a:bodyPr>
            <a:normAutofit fontScale="90000"/>
          </a:bodyPr>
          <a:lstStyle/>
          <a:p>
            <a:r>
              <a:rPr lang="ru-RU" altLang="ru-RU" sz="1600" dirty="0"/>
              <a:t>Рис.6. Кривые спектральной чувствительности: и 1) германиевого, 2) кремниевого фотодиодов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1689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4365104"/>
            <a:ext cx="7776864" cy="2232248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Спад </a:t>
            </a:r>
            <a:r>
              <a:rPr lang="ru-RU" altLang="ru-RU" dirty="0" err="1"/>
              <a:t>фоточувствительности</a:t>
            </a:r>
            <a:r>
              <a:rPr lang="ru-RU" altLang="ru-RU" dirty="0"/>
              <a:t> в области больших длин волн соответствует краю собственного поглощения материала фотодиода, когда энергия кванта </a:t>
            </a:r>
            <a:r>
              <a:rPr lang="ru-RU" altLang="ru-RU" dirty="0" err="1"/>
              <a:t>hn</a:t>
            </a:r>
            <a:r>
              <a:rPr lang="ru-RU" altLang="ru-RU" dirty="0"/>
              <a:t> примерно равна энергии ширины запрещенной зоны. При меньших энергиях фотон просто не может перевести электрон из валентной зоны в зону проводимости. Уменьшение чувствительности в области коротких волн связано с тем, что при уменьшении длины волны световая энергия поглощается в более тонком приповерхностном слое, где скорость рекомбинации носителей за счет ловушек значительно больше, чем в глубине материала.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50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Ограничение по применению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 dirty="0"/>
              <a:t>Две характеристики p-n-фотодиодов ограничивают их применение в большинстве волоконно-оптических приложений. Во-первых, обедненная зона составляет достаточно малую часть всего объема диода, и большая часть поглощенных фотонов не приводит к генерации тока во внешнем контуре. Возникающие при этом электроны и дырки </a:t>
            </a:r>
            <a:r>
              <a:rPr lang="ru-RU" altLang="ru-RU" dirty="0" err="1"/>
              <a:t>рекомбинируют</a:t>
            </a:r>
            <a:r>
              <a:rPr lang="ru-RU" altLang="ru-RU" dirty="0"/>
              <a:t> на пути к области сильного поля. Для генерации тока достаточной силы требуется мощный световой источник. Во-вторых, наличие медленного отклика, обусловленного медленной диффузией, замедляет работу диода, делая его непригодным для средне- и высокоскоростных применений. Это позволяет использовать фотодиод на основе </a:t>
            </a:r>
            <a:r>
              <a:rPr lang="en-US" altLang="ru-RU" dirty="0"/>
              <a:t>p</a:t>
            </a:r>
            <a:r>
              <a:rPr lang="ru-RU" altLang="ru-RU" dirty="0"/>
              <a:t>-</a:t>
            </a:r>
            <a:r>
              <a:rPr lang="en-US" altLang="ru-RU" dirty="0"/>
              <a:t>n</a:t>
            </a:r>
            <a:r>
              <a:rPr lang="ru-RU" altLang="ru-RU" dirty="0"/>
              <a:t> – перехода только в килогерцовом диапазоне.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73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686800" cy="2160239"/>
          </a:xfrm>
        </p:spPr>
        <p:txBody>
          <a:bodyPr>
            <a:normAutofit fontScale="92500" lnSpcReduction="10000"/>
          </a:bodyPr>
          <a:lstStyle/>
          <a:p>
            <a:r>
              <a:rPr lang="en-US" altLang="ru-RU" b="1" dirty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ru-RU" b="1" dirty="0" err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ru-RU" b="1" dirty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-фотодиод</a:t>
            </a:r>
            <a:r>
              <a:rPr lang="ru-RU" altLang="ru-RU" dirty="0">
                <a:latin typeface="Times New Roman" pitchFamily="18" charset="0"/>
              </a:rPr>
              <a:t> — разновидность фотодиода, в котором между областями электронной (n) и дырочной (p) проводимости находится собственный (нелегированный) полупроводник (</a:t>
            </a:r>
            <a:r>
              <a:rPr lang="ru-RU" altLang="ru-RU" b="1" i="1" dirty="0">
                <a:latin typeface="Times New Roman" pitchFamily="18" charset="0"/>
              </a:rPr>
              <a:t>i</a:t>
            </a:r>
            <a:r>
              <a:rPr lang="ru-RU" altLang="ru-RU" dirty="0">
                <a:latin typeface="Times New Roman" pitchFamily="18" charset="0"/>
              </a:rPr>
              <a:t>-область).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9865"/>
              </p:ext>
            </p:extLst>
          </p:nvPr>
        </p:nvGraphicFramePr>
        <p:xfrm>
          <a:off x="125163" y="2492896"/>
          <a:ext cx="4037013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3" imgW="4142857" imgH="1181265" progId="Paint.Picture">
                  <p:embed/>
                </p:oleObj>
              </mc:Choice>
              <mc:Fallback>
                <p:oleObj name="Точечный рисунок" r:id="rId3" imgW="4142857" imgH="11812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63" y="2492896"/>
                        <a:ext cx="4037013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f5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63" y="3789040"/>
            <a:ext cx="5040312" cy="2936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20347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</a:rPr>
              <a:t>Толщина </a:t>
            </a:r>
            <a:r>
              <a:rPr lang="en-US" altLang="ru-RU" dirty="0" err="1">
                <a:latin typeface="Times New Roman" pitchFamily="18" charset="0"/>
              </a:rPr>
              <a:t>i</a:t>
            </a:r>
            <a:r>
              <a:rPr lang="en-US" altLang="ru-RU" dirty="0">
                <a:latin typeface="Times New Roman" pitchFamily="18" charset="0"/>
              </a:rPr>
              <a:t>-</a:t>
            </a:r>
            <a:r>
              <a:rPr lang="ru-RU" altLang="ru-RU" dirty="0">
                <a:latin typeface="Times New Roman" pitchFamily="18" charset="0"/>
              </a:rPr>
              <a:t>слоя выбирается достаточно большой</a:t>
            </a:r>
            <a:r>
              <a:rPr lang="en-US" altLang="ru-RU" dirty="0">
                <a:latin typeface="Times New Roman" pitchFamily="18" charset="0"/>
              </a:rPr>
              <a:t> (</a:t>
            </a:r>
            <a:r>
              <a:rPr lang="ru-RU" altLang="ru-RU" dirty="0">
                <a:latin typeface="Times New Roman" pitchFamily="18" charset="0"/>
              </a:rPr>
              <a:t>500 – 700 мкм</a:t>
            </a:r>
            <a:r>
              <a:rPr lang="en-US" altLang="ru-RU" dirty="0">
                <a:latin typeface="Times New Roman" pitchFamily="18" charset="0"/>
              </a:rPr>
              <a:t>), </a:t>
            </a:r>
            <a:r>
              <a:rPr lang="ru-RU" altLang="ru-RU" dirty="0">
                <a:latin typeface="Times New Roman" pitchFamily="18" charset="0"/>
              </a:rPr>
              <a:t>легированные слои сделаны очень тонкими</a:t>
            </a:r>
            <a:r>
              <a:rPr lang="ru-RU" altLang="ru-RU" dirty="0"/>
              <a:t> </a:t>
            </a:r>
            <a:r>
              <a:rPr lang="ru-RU" altLang="ru-RU" dirty="0">
                <a:cs typeface="Arial" charset="0"/>
              </a:rPr>
              <a:t>→</a:t>
            </a:r>
            <a:r>
              <a:rPr lang="en-US" altLang="ru-RU" dirty="0">
                <a:cs typeface="Arial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все оптическое излучение поглощалось в </a:t>
            </a:r>
            <a:r>
              <a:rPr lang="en-US" altLang="ru-RU" dirty="0" err="1">
                <a:latin typeface="Times New Roman" pitchFamily="18" charset="0"/>
              </a:rPr>
              <a:t>i</a:t>
            </a:r>
            <a:r>
              <a:rPr lang="ru-RU" altLang="ru-RU" dirty="0">
                <a:latin typeface="Times New Roman" pitchFamily="18" charset="0"/>
              </a:rPr>
              <a:t>-слое и сокращалось время переноса зарядов из </a:t>
            </a:r>
            <a:r>
              <a:rPr lang="en-US" altLang="ru-RU" dirty="0" err="1">
                <a:latin typeface="Times New Roman" pitchFamily="18" charset="0"/>
              </a:rPr>
              <a:t>i</a:t>
            </a:r>
            <a:r>
              <a:rPr lang="ru-RU" altLang="ru-RU" dirty="0">
                <a:latin typeface="Times New Roman" pitchFamily="18" charset="0"/>
              </a:rPr>
              <a:t>-зоны в легированные области 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64088" y="5074120"/>
            <a:ext cx="321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Конструкция pin-фотодиода </a:t>
            </a:r>
          </a:p>
        </p:txBody>
      </p:sp>
    </p:spTree>
    <p:extLst>
      <p:ext uri="{BB962C8B-B14F-4D97-AF65-F5344CB8AC3E}">
        <p14:creationId xmlns:p14="http://schemas.microsoft.com/office/powerpoint/2010/main" val="356906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Принцип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0279" y="1062756"/>
            <a:ext cx="4780065" cy="2490787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dirty="0">
                <a:latin typeface="Times New Roman" pitchFamily="18" charset="0"/>
              </a:rPr>
              <a:t>i-слой называется обеднённым слоем, поскольку в нём нет свободных носителей. Сильное легирование крайних слоев делает их проводящими, поэтому всё напряжение падает на i-слое и в нём создаётся максимальное значение электрического поля.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pic>
        <p:nvPicPr>
          <p:cNvPr id="4" name="Picture 13" descr="ри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9956" y="3717032"/>
            <a:ext cx="4370388" cy="2922587"/>
          </a:xfrm>
          <a:prstGeom prst="rect">
            <a:avLst/>
          </a:prstGeom>
        </p:spPr>
      </p:pic>
      <p:pic>
        <p:nvPicPr>
          <p:cNvPr id="5" name="Picture 18" descr="H:\реферат_Гуртов\рис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062755"/>
            <a:ext cx="3857625" cy="24907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5479" y="3747164"/>
            <a:ext cx="4334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Фотон входит в i-область, порождая образование электронно-дырочных пар. Носители заряда, попадая в электрическое поле ОПЗ, начинают двигаться к высоколегированным областям, создавая электрический ток, который может быть детектирован внешней цепью. Проводимость диода зависит от длины волны, интенсивности и частоты модуляции падающего излучения.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3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параметры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(в современных p-i-n-фотодиодах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чувствительнось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составляет величину от 10 нВт до 100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пВт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, что соответствует -50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дБм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 -70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дБм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квантовая эффективность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(в p-i-n-фотодиодах обычно достигает 80%, для фотодиодов, сконструированных для применения в оптоволоконных линиях, емкость перехода равна 0,2 пФ при рабочей поверхности диода 200 мкм);</a:t>
            </a:r>
          </a:p>
          <a:p>
            <a:pPr algn="just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отклика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фотогенерированные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носители в 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-слое будут разделяться в сильном электрическом поле, 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фотоотклик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таких диодов будет быстрым).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6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327"/>
            <a:ext cx="8686800" cy="838200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Кремниевые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p-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-n-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фотодиоды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1" descr="http://www.hamamatsu.su/Si%20PIN%20Photodiodes.files/Si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052736"/>
            <a:ext cx="3528392" cy="2160265"/>
          </a:xfrm>
          <a:prstGeom prst="rect">
            <a:avLst/>
          </a:prstGeom>
          <a:noFill/>
        </p:spPr>
      </p:pic>
      <p:pic>
        <p:nvPicPr>
          <p:cNvPr id="8" name="Picture 7" descr="кремниевых PIN фотоди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881" y="3501008"/>
            <a:ext cx="3429000" cy="32287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67944" y="908720"/>
            <a:ext cx="48095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</a:rPr>
              <a:t>Кремниевые </a:t>
            </a:r>
            <a:r>
              <a:rPr lang="en-US" altLang="ru-RU" dirty="0">
                <a:latin typeface="Times New Roman" pitchFamily="18" charset="0"/>
              </a:rPr>
              <a:t>p-</a:t>
            </a:r>
            <a:r>
              <a:rPr lang="en-US" altLang="ru-RU" dirty="0" err="1">
                <a:latin typeface="Times New Roman" pitchFamily="18" charset="0"/>
              </a:rPr>
              <a:t>i</a:t>
            </a:r>
            <a:r>
              <a:rPr lang="en-US" altLang="ru-RU" dirty="0">
                <a:latin typeface="Times New Roman" pitchFamily="18" charset="0"/>
              </a:rPr>
              <a:t>-n-</a:t>
            </a:r>
            <a:r>
              <a:rPr lang="ru-RU" altLang="ru-RU" dirty="0">
                <a:latin typeface="Times New Roman" pitchFamily="18" charset="0"/>
              </a:rPr>
              <a:t>фотодиоды обладают низкой зарядовой емкостью, которая позволяет им работать в широком диапазоне частот при низком напряжении смещения.</a:t>
            </a:r>
            <a:endParaRPr lang="en-US" altLang="ru-RU" dirty="0">
              <a:latin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</a:rPr>
              <a:t>При подключении кремниевых </a:t>
            </a:r>
            <a:r>
              <a:rPr lang="en-US" altLang="ru-RU" dirty="0">
                <a:latin typeface="Times New Roman" pitchFamily="18" charset="0"/>
              </a:rPr>
              <a:t>p-</a:t>
            </a:r>
            <a:r>
              <a:rPr lang="en-US" altLang="ru-RU" dirty="0" err="1">
                <a:latin typeface="Times New Roman" pitchFamily="18" charset="0"/>
              </a:rPr>
              <a:t>i</a:t>
            </a:r>
            <a:r>
              <a:rPr lang="en-US" altLang="ru-RU" dirty="0">
                <a:latin typeface="Times New Roman" pitchFamily="18" charset="0"/>
              </a:rPr>
              <a:t>-n-</a:t>
            </a:r>
            <a:r>
              <a:rPr lang="ru-RU" altLang="ru-RU" dirty="0"/>
              <a:t> </a:t>
            </a:r>
            <a:r>
              <a:rPr lang="ru-RU" altLang="ru-RU" dirty="0">
                <a:latin typeface="Times New Roman" pitchFamily="18" charset="0"/>
              </a:rPr>
              <a:t>фотодиодов к высокоскоростному предусилителю их малая общая емкость обеспечивает высокое быстродействие и низкий уровень шума. Эта особенность делает кремниевые </a:t>
            </a:r>
            <a:r>
              <a:rPr lang="en-US" altLang="ru-RU" dirty="0">
                <a:latin typeface="Times New Roman" pitchFamily="18" charset="0"/>
              </a:rPr>
              <a:t>p-</a:t>
            </a:r>
            <a:r>
              <a:rPr lang="en-US" altLang="ru-RU" dirty="0" err="1">
                <a:latin typeface="Times New Roman" pitchFamily="18" charset="0"/>
              </a:rPr>
              <a:t>i</a:t>
            </a:r>
            <a:r>
              <a:rPr lang="en-US" altLang="ru-RU" dirty="0">
                <a:latin typeface="Times New Roman" pitchFamily="18" charset="0"/>
              </a:rPr>
              <a:t>-n-</a:t>
            </a:r>
            <a:r>
              <a:rPr lang="ru-RU" altLang="ru-RU" dirty="0">
                <a:latin typeface="Times New Roman" pitchFamily="18" charset="0"/>
              </a:rPr>
              <a:t>фотодиоды идеальными детекторами для применения в высокоскоростной фотометрии и оптических линиях связи.</a:t>
            </a:r>
            <a:r>
              <a:rPr lang="ru-RU" altLang="ru-RU" dirty="0"/>
              <a:t> </a:t>
            </a: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</a:rPr>
              <a:t>Эти приборы поставляются в нескольких типах корпусов (металлический, керамический и пластмассовый) и с различными размерами активной области. Также доступны </a:t>
            </a:r>
            <a:r>
              <a:rPr lang="en-US" altLang="ru-RU" dirty="0">
                <a:latin typeface="Times New Roman" pitchFamily="18" charset="0"/>
              </a:rPr>
              <a:t>p-</a:t>
            </a:r>
            <a:r>
              <a:rPr lang="en-US" altLang="ru-RU" dirty="0" err="1">
                <a:latin typeface="Times New Roman" pitchFamily="18" charset="0"/>
              </a:rPr>
              <a:t>i</a:t>
            </a:r>
            <a:r>
              <a:rPr lang="en-US" altLang="ru-RU" dirty="0">
                <a:latin typeface="Times New Roman" pitchFamily="18" charset="0"/>
              </a:rPr>
              <a:t>-n-</a:t>
            </a:r>
            <a:r>
              <a:rPr lang="ru-RU" altLang="ru-RU" dirty="0">
                <a:latin typeface="Times New Roman" pitchFamily="18" charset="0"/>
              </a:rPr>
              <a:t>фотодиоды с мини-линзами, благодаря</a:t>
            </a:r>
            <a:r>
              <a:rPr lang="en-US" altLang="ru-RU" dirty="0"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которым</a:t>
            </a:r>
            <a:r>
              <a:rPr lang="en-US" altLang="ru-RU" dirty="0"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повышается коэффициент передачи оптической мощности. </a:t>
            </a:r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Times New Roman" pitchFamily="18" charset="0"/>
              </a:rPr>
              <a:t>Достоинства: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083624" cy="1874837"/>
          </a:xfrm>
        </p:spPr>
        <p:txBody>
          <a:bodyPr>
            <a:normAutofit fontScale="77500" lnSpcReduction="20000"/>
          </a:bodyPr>
          <a:lstStyle/>
          <a:p>
            <a:pPr marL="365760" indent="-283464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</a:rPr>
              <a:t>есть возможность обеспечения чувствительности в длинноволновой части спектра за счет изменения ширины i-области;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</a:rPr>
              <a:t>высокая квантовая эффективность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быстродействие</a:t>
            </a:r>
            <a:r>
              <a:rPr lang="ru-RU" dirty="0">
                <a:latin typeface="Times New Roman" pitchFamily="18" charset="0"/>
              </a:rPr>
              <a:t>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</a:rPr>
              <a:t>малое рабочее напряжение </a:t>
            </a:r>
            <a:r>
              <a:rPr lang="ru-RU" dirty="0" err="1">
                <a:latin typeface="Times New Roman" pitchFamily="18" charset="0"/>
              </a:rPr>
              <a:t>Uраб</a:t>
            </a:r>
            <a:endParaRPr lang="ru-RU" dirty="0"/>
          </a:p>
        </p:txBody>
      </p:sp>
      <p:pic>
        <p:nvPicPr>
          <p:cNvPr id="4" name="Picture 6" descr="220px-Diode-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3140968"/>
            <a:ext cx="3324225" cy="24479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5699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dirty="0">
                <a:solidFill>
                  <a:schemeClr val="accent1"/>
                </a:solidFill>
                <a:latin typeface="Times New Roman" pitchFamily="18" charset="0"/>
              </a:rPr>
              <a:t>Недостатки:</a:t>
            </a:r>
            <a:endParaRPr lang="ru-RU" altLang="ru-RU" sz="48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649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</a:rPr>
              <a:t>сложность получения высокой чистоты i-области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23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Схема включения p-i-n-фотодиода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 descr="Image23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29333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0851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схеме включения разделительная емкость С</a:t>
            </a:r>
            <a:r>
              <a:rPr lang="ru-RU" altLang="ru-RU" baseline="-30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позволяет устранить высокое напряжение смещения до 30 В со входа малошумящего усилителя.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Динамический диапазон входных оптических мощностей для схемы фотодиода с усилителем может достигать 60 дБ.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2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Лавинные фотодиоды</a:t>
            </a:r>
            <a:r>
              <a:rPr lang="ru-RU" altLang="ru-RU" i="1" dirty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altLang="ru-RU" i="1" dirty="0">
                <a:solidFill>
                  <a:schemeClr val="accent1"/>
                </a:solidFill>
                <a:latin typeface="Times New Roman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686800" cy="4525963"/>
          </a:xfrm>
        </p:spPr>
        <p:txBody>
          <a:bodyPr/>
          <a:lstStyle/>
          <a:p>
            <a:r>
              <a:rPr lang="ru-RU" altLang="ru-RU" b="1" i="1" dirty="0">
                <a:latin typeface="Times New Roman" pitchFamily="18" charset="0"/>
              </a:rPr>
              <a:t>Лавинный фотодиод</a:t>
            </a:r>
            <a:r>
              <a:rPr lang="ru-RU" altLang="ru-RU" dirty="0">
                <a:latin typeface="Times New Roman" pitchFamily="18" charset="0"/>
              </a:rPr>
              <a:t> – это фотоприемник, в котором повышение квантовой эффективности реализуется за счет внутреннего усиления, благодаря лавинному умножению в обратно смещенном p-n переходе.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27" y="3357753"/>
            <a:ext cx="3898776" cy="32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2418"/>
            <a:ext cx="4142719" cy="28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0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dirty="0"/>
              <a:t>Фотодетекторы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 lnSpcReduction="20000"/>
          </a:bodyPr>
          <a:lstStyle/>
          <a:p>
            <a:pPr marL="495300" indent="-495300">
              <a:lnSpc>
                <a:spcPct val="90000"/>
              </a:lnSpc>
            </a:pPr>
            <a:r>
              <a:rPr lang="ru-RU" altLang="ru-RU" dirty="0"/>
              <a:t>Фотодетекторы – полупроводниковые приборы, регистрирующие оптическое излучение и преобразующие оптический сигнал на входе в электрический сигнал на выходе фотодетектора.</a:t>
            </a:r>
          </a:p>
          <a:p>
            <a:pPr marL="495300" indent="-495300">
              <a:lnSpc>
                <a:spcPct val="90000"/>
              </a:lnSpc>
            </a:pPr>
            <a:r>
              <a:rPr lang="ru-RU" altLang="ru-RU" dirty="0"/>
              <a:t>Термину фотодетектор используют как эквивалентный термин фотоприемник или приемник оптического излучения.</a:t>
            </a:r>
            <a:endParaRPr lang="ru-RU" altLang="ru-RU" b="1" dirty="0"/>
          </a:p>
          <a:p>
            <a:pPr marL="495300" indent="-495300">
              <a:lnSpc>
                <a:spcPct val="90000"/>
              </a:lnSpc>
            </a:pPr>
            <a:r>
              <a:rPr lang="ru-RU" altLang="ru-RU" b="1" dirty="0"/>
              <a:t>К фотоприемникам относятся:</a:t>
            </a:r>
            <a:endParaRPr lang="ru-RU" altLang="ru-RU" dirty="0"/>
          </a:p>
          <a:p>
            <a:pPr marL="862013" lvl="1" indent="-495300">
              <a:lnSpc>
                <a:spcPct val="90000"/>
              </a:lnSpc>
            </a:pPr>
            <a:r>
              <a:rPr lang="ru-RU" altLang="ru-RU" dirty="0"/>
              <a:t>Фотодиоды</a:t>
            </a:r>
          </a:p>
          <a:p>
            <a:pPr marL="862013" lvl="1" indent="-495300">
              <a:lnSpc>
                <a:spcPct val="90000"/>
              </a:lnSpc>
            </a:pPr>
            <a:r>
              <a:rPr lang="ru-RU" altLang="ru-RU" dirty="0"/>
              <a:t>Фоторезисторы</a:t>
            </a:r>
          </a:p>
          <a:p>
            <a:pPr marL="862013" lvl="1" indent="-495300">
              <a:lnSpc>
                <a:spcPct val="90000"/>
              </a:lnSpc>
            </a:pPr>
            <a:r>
              <a:rPr lang="ru-RU" altLang="ru-RU" dirty="0"/>
              <a:t>Фототранзисторы</a:t>
            </a:r>
          </a:p>
          <a:p>
            <a:pPr marL="862013" lvl="1" indent="-495300">
              <a:lnSpc>
                <a:spcPct val="90000"/>
              </a:lnSpc>
            </a:pPr>
            <a:r>
              <a:rPr lang="ru-RU" altLang="ru-RU" dirty="0"/>
              <a:t>P-I-N Фотодиоды и др. типы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37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Times New Roman" pitchFamily="18" charset="0"/>
              </a:rPr>
              <a:t>Принцип работы</a:t>
            </a:r>
            <a:br>
              <a:rPr lang="ru-RU" altLang="ru-RU" b="1" dirty="0">
                <a:solidFill>
                  <a:schemeClr val="accent1"/>
                </a:solidFill>
                <a:latin typeface="Times New Roman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686800" cy="4525963"/>
          </a:xfrm>
        </p:spPr>
        <p:txBody>
          <a:bodyPr/>
          <a:lstStyle/>
          <a:p>
            <a:r>
              <a:rPr lang="ru-RU" altLang="ru-RU" dirty="0">
                <a:latin typeface="Times New Roman" pitchFamily="18" charset="0"/>
              </a:rPr>
              <a:t>При подаче сильного обратного смещения (близкого к напряжению лавинного пробоя), происходит усиление фототока за счет ударной ионизации (лавинного умножения) генерированных светом носителей заряда. 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" y="3742750"/>
            <a:ext cx="4057650" cy="276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88024" y="4959221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Принцип действия лавинного фотодиода</a:t>
            </a:r>
          </a:p>
        </p:txBody>
      </p:sp>
    </p:spTree>
    <p:extLst>
      <p:ext uri="{BB962C8B-B14F-4D97-AF65-F5344CB8AC3E}">
        <p14:creationId xmlns:p14="http://schemas.microsoft.com/office/powerpoint/2010/main" val="40708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40871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altLang="ru-RU" dirty="0">
                <a:latin typeface="Times New Roman" pitchFamily="18" charset="0"/>
              </a:rPr>
              <a:t>Для реализации лавинного умножения необходимо выполнить </a:t>
            </a:r>
            <a:r>
              <a:rPr lang="ru-RU" altLang="ru-RU" u="sng" dirty="0">
                <a:latin typeface="Times New Roman" pitchFamily="18" charset="0"/>
              </a:rPr>
              <a:t>два условия</a:t>
            </a:r>
            <a:r>
              <a:rPr lang="ru-RU" altLang="ru-RU" dirty="0">
                <a:latin typeface="Times New Roman" pitchFamily="18" charset="0"/>
              </a:rPr>
              <a:t>:</a:t>
            </a:r>
            <a:endParaRPr lang="en-US" altLang="ru-RU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dirty="0">
                <a:latin typeface="Times New Roman" pitchFamily="18" charset="0"/>
              </a:rPr>
              <a:t> электрическое поле</a:t>
            </a:r>
            <a:r>
              <a:rPr lang="en-US" altLang="ru-RU" dirty="0">
                <a:latin typeface="Times New Roman" pitchFamily="18" charset="0"/>
              </a:rPr>
              <a:t> E</a:t>
            </a:r>
            <a:r>
              <a:rPr lang="ru-RU" altLang="ru-RU" dirty="0">
                <a:latin typeface="Times New Roman" pitchFamily="18" charset="0"/>
              </a:rPr>
              <a:t> области пространственного заряда должно быть достаточно большим, чтобы на длине свободного пробега</a:t>
            </a:r>
            <a:r>
              <a:rPr lang="en-US" altLang="ru-RU" dirty="0">
                <a:latin typeface="Times New Roman" pitchFamily="18" charset="0"/>
              </a:rPr>
              <a:t> </a:t>
            </a:r>
            <a:r>
              <a:rPr lang="el-GR" altLang="ru-RU" dirty="0">
                <a:latin typeface="Times New Roman" pitchFamily="18" charset="0"/>
                <a:cs typeface="Arial" charset="0"/>
              </a:rPr>
              <a:t>λ</a:t>
            </a:r>
            <a:r>
              <a:rPr lang="en-US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электрон набрал энергию большую, чем ширина запрещенной зоны</a:t>
            </a:r>
            <a:r>
              <a:rPr lang="en-US" altLang="ru-RU" dirty="0">
                <a:latin typeface="Times New Roman" pitchFamily="18" charset="0"/>
              </a:rPr>
              <a:t> </a:t>
            </a:r>
            <a:r>
              <a:rPr lang="en-US" altLang="ru-RU" dirty="0" err="1">
                <a:latin typeface="Times New Roman" pitchFamily="18" charset="0"/>
              </a:rPr>
              <a:t>Eg</a:t>
            </a:r>
            <a:r>
              <a:rPr lang="ru-RU" altLang="ru-RU" dirty="0">
                <a:latin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endParaRPr lang="en-US" altLang="ru-RU" dirty="0"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ru-RU" dirty="0" err="1">
                <a:latin typeface="Times New Roman" pitchFamily="18" charset="0"/>
              </a:rPr>
              <a:t>qE</a:t>
            </a:r>
            <a:r>
              <a:rPr lang="el-GR" altLang="ru-RU" dirty="0">
                <a:latin typeface="Times New Roman" pitchFamily="18" charset="0"/>
                <a:cs typeface="Arial" charset="0"/>
              </a:rPr>
              <a:t>λ</a:t>
            </a:r>
            <a:r>
              <a:rPr lang="en-US" altLang="ru-RU" dirty="0">
                <a:latin typeface="Times New Roman" pitchFamily="18" charset="0"/>
                <a:cs typeface="Arial" charset="0"/>
              </a:rPr>
              <a:t> &gt; 3/2 </a:t>
            </a:r>
            <a:r>
              <a:rPr lang="en-US" altLang="ru-RU" dirty="0" err="1">
                <a:latin typeface="Times New Roman" pitchFamily="18" charset="0"/>
              </a:rPr>
              <a:t>Eg</a:t>
            </a:r>
            <a:endParaRPr lang="el-GR" altLang="ru-RU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altLang="ru-RU" dirty="0">
                <a:latin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dirty="0">
                <a:latin typeface="Times New Roman" pitchFamily="18" charset="0"/>
              </a:rPr>
              <a:t> ширина области пространственного заряда </a:t>
            </a:r>
            <a:r>
              <a:rPr lang="en-US" altLang="ru-RU" dirty="0">
                <a:latin typeface="Times New Roman" pitchFamily="18" charset="0"/>
              </a:rPr>
              <a:t>W</a:t>
            </a:r>
            <a:r>
              <a:rPr lang="ru-RU" altLang="ru-RU" dirty="0">
                <a:latin typeface="Times New Roman" pitchFamily="18" charset="0"/>
              </a:rPr>
              <a:t> должна быть существенно больше, чем длина свободного пробега </a:t>
            </a:r>
            <a:r>
              <a:rPr lang="el-GR" altLang="ru-RU" dirty="0">
                <a:latin typeface="Times New Roman" pitchFamily="18" charset="0"/>
                <a:cs typeface="Arial" charset="0"/>
              </a:rPr>
              <a:t>λ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altLang="ru-RU" dirty="0">
              <a:latin typeface="Times New Roman" pitchFamily="18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ru-RU" dirty="0">
                <a:latin typeface="Times New Roman" pitchFamily="18" charset="0"/>
                <a:cs typeface="Arial" charset="0"/>
              </a:rPr>
              <a:t>W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 </a:t>
            </a:r>
            <a:r>
              <a:rPr lang="en-US" altLang="ru-RU" dirty="0">
                <a:latin typeface="Times New Roman" pitchFamily="18" charset="0"/>
                <a:cs typeface="Arial" charset="0"/>
              </a:rPr>
              <a:t>&gt;&gt;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el-GR" altLang="ru-RU" dirty="0">
                <a:latin typeface="Times New Roman" pitchFamily="18" charset="0"/>
                <a:cs typeface="Arial" charset="0"/>
              </a:rPr>
              <a:t>λ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29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Коэффициент лавинного умножения:</a:t>
            </a:r>
            <a:r>
              <a:rPr lang="ru-RU" altLang="ru-RU" b="1" dirty="0">
                <a:latin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</a:rPr>
            </a:br>
            <a:r>
              <a:rPr lang="ru-RU" altLang="ru-RU" dirty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ru-RU" altLang="ru-RU" dirty="0">
                <a:solidFill>
                  <a:srgbClr val="9933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412776"/>
            <a:ext cx="2514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800" y="2348880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latin typeface="Times New Roman" pitchFamily="18" charset="0"/>
              </a:rPr>
              <a:t>где </a:t>
            </a:r>
            <a:r>
              <a:rPr lang="en-US" altLang="ru-RU" dirty="0">
                <a:latin typeface="Times New Roman" pitchFamily="18" charset="0"/>
              </a:rPr>
              <a:t>U</a:t>
            </a:r>
            <a:r>
              <a:rPr lang="ru-RU" altLang="ru-RU" dirty="0">
                <a:latin typeface="Times New Roman" pitchFamily="18" charset="0"/>
              </a:rPr>
              <a:t>-обратное напряжение, </a:t>
            </a:r>
            <a:r>
              <a:rPr lang="ru-RU" altLang="ru-RU" dirty="0" err="1">
                <a:latin typeface="Times New Roman" pitchFamily="18" charset="0"/>
              </a:rPr>
              <a:t>Ub</a:t>
            </a:r>
            <a:r>
              <a:rPr lang="ru-RU" altLang="ru-RU" dirty="0">
                <a:latin typeface="Times New Roman" pitchFamily="18" charset="0"/>
              </a:rPr>
              <a:t> — напряжение пробоя. Показатель степени n принимает значения от 2 до 6, в зависимости от характеристик материала и структуры p — n-перехода.</a:t>
            </a:r>
          </a:p>
          <a:p>
            <a:pPr>
              <a:spcBef>
                <a:spcPct val="50000"/>
              </a:spcBef>
            </a:pPr>
            <a:endParaRPr lang="ru-RU" altLang="ru-RU" dirty="0">
              <a:latin typeface="Times New Roman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85" y="1656985"/>
            <a:ext cx="3424039" cy="261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32040" y="4508500"/>
            <a:ext cx="3962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>
                <a:latin typeface="Times New Roman" pitchFamily="18" charset="0"/>
              </a:rPr>
              <a:t>Зависимость тока (I) и коэффициента умножения (M) от обратного напряжения (U) на ЛФД.</a:t>
            </a:r>
          </a:p>
        </p:txBody>
      </p:sp>
    </p:spTree>
    <p:extLst>
      <p:ext uri="{BB962C8B-B14F-4D97-AF65-F5344CB8AC3E}">
        <p14:creationId xmlns:p14="http://schemas.microsoft.com/office/powerpoint/2010/main" val="281797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17920"/>
            <a:ext cx="712879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 dirty="0">
                <a:solidFill>
                  <a:srgbClr val="993300"/>
                </a:solidFill>
                <a:latin typeface="Times New Roman" pitchFamily="18" charset="0"/>
              </a:rPr>
              <a:t>Применение</a:t>
            </a:r>
            <a:r>
              <a:rPr lang="ru-RU" altLang="ru-RU" dirty="0">
                <a:latin typeface="Times New Roman" pitchFamily="18" charset="0"/>
              </a:rPr>
              <a:t>: лазерные дальномеры и волоконные линии связи. Среди новых применений можно назвать позитронно-эмиссионную томографию, лавинные светодиоды.</a:t>
            </a:r>
            <a:r>
              <a:rPr lang="ru-RU" altLang="ru-RU" dirty="0"/>
              <a:t> </a:t>
            </a:r>
            <a:endParaRPr lang="ru-RU" altLang="ru-RU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b="1" i="1" dirty="0">
                <a:solidFill>
                  <a:srgbClr val="993300"/>
                </a:solidFill>
                <a:latin typeface="Times New Roman" pitchFamily="18" charset="0"/>
              </a:rPr>
              <a:t>Достоинства: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</a:rPr>
              <a:t> высокий коэффициент усиления,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</a:rPr>
              <a:t> быстродействие (позволяет использовать приборы с </a:t>
            </a:r>
            <a:r>
              <a:rPr lang="ru-RU" altLang="ru-RU" dirty="0" err="1">
                <a:latin typeface="Times New Roman" pitchFamily="18" charset="0"/>
              </a:rPr>
              <a:t>арсенидгалиевой</a:t>
            </a:r>
            <a:r>
              <a:rPr lang="ru-RU" altLang="ru-RU" dirty="0">
                <a:latin typeface="Times New Roman" pitchFamily="18" charset="0"/>
              </a:rPr>
              <a:t> основой на скоростях передачи данных до 10 Гбит/с и выше).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altLang="ru-RU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b="1" i="1" dirty="0">
                <a:solidFill>
                  <a:srgbClr val="993300"/>
                </a:solidFill>
                <a:latin typeface="Times New Roman" pitchFamily="18" charset="0"/>
              </a:rPr>
              <a:t>Недостатки: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</a:rPr>
              <a:t> высокое напряжение смещения (до 400 В),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</a:rPr>
              <a:t> сложность схемы управления регулируемым источником,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</a:rPr>
              <a:t> более низкая чувствительность,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</a:rPr>
              <a:t> избыточные шумы (обусловлен флуктуациями процесса умножения носителей).</a:t>
            </a:r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7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993300"/>
                </a:solidFill>
                <a:latin typeface="Times New Roman" pitchFamily="18" charset="0"/>
              </a:rPr>
              <a:t>Технологии изготовления</a:t>
            </a:r>
            <a:br>
              <a:rPr lang="ru-RU" altLang="ru-RU" b="1" dirty="0">
                <a:solidFill>
                  <a:srgbClr val="9933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altLang="ru-RU" dirty="0" smtClean="0">
                <a:latin typeface="Times New Roman" pitchFamily="18" charset="0"/>
              </a:rPr>
              <a:t>Для </a:t>
            </a:r>
            <a:r>
              <a:rPr lang="ru-RU" altLang="ru-RU" dirty="0">
                <a:latin typeface="Times New Roman" pitchFamily="18" charset="0"/>
              </a:rPr>
              <a:t>создания данного класса приборов может быть использован широкий круг полупроводников:</a:t>
            </a:r>
          </a:p>
          <a:p>
            <a:pPr algn="just"/>
            <a:endParaRPr lang="ru-RU" altLang="ru-RU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dirty="0">
                <a:latin typeface="Times New Roman" pitchFamily="18" charset="0"/>
              </a:rPr>
              <a:t>Кремний используется для работы в ближнем ИК-диапазоне, при этом имеет малые шумы, связанные с умножением носителей.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</a:rPr>
              <a:t>Диаметр </a:t>
            </a:r>
            <a:r>
              <a:rPr lang="ru-RU" altLang="ru-RU" dirty="0" err="1">
                <a:latin typeface="Times New Roman" pitchFamily="18" charset="0"/>
              </a:rPr>
              <a:t>свеочувствительной</a:t>
            </a:r>
            <a:r>
              <a:rPr lang="ru-RU" altLang="ru-RU" dirty="0">
                <a:latin typeface="Times New Roman" pitchFamily="18" charset="0"/>
              </a:rPr>
              <a:t> площадки от 40 до 200мкм; рабочий диапазон волн - примерно от 0,4 до 0,8 мкм. </a:t>
            </a:r>
          </a:p>
          <a:p>
            <a:pPr algn="just">
              <a:buFont typeface="Wingdings" pitchFamily="2" charset="2"/>
              <a:buNone/>
            </a:pPr>
            <a:endParaRPr lang="ru-RU" altLang="ru-RU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dirty="0">
                <a:latin typeface="Times New Roman" pitchFamily="18" charset="0"/>
              </a:rPr>
              <a:t>Германий принимает инфракрасные волны длиной до 1.7 мкм, но приборы на его основе </a:t>
            </a:r>
            <a:r>
              <a:rPr lang="ru-RU" altLang="ru-RU" dirty="0" err="1">
                <a:latin typeface="Times New Roman" pitchFamily="18" charset="0"/>
              </a:rPr>
              <a:t>имееют</a:t>
            </a:r>
            <a:r>
              <a:rPr lang="ru-RU" altLang="ru-RU" dirty="0">
                <a:latin typeface="Times New Roman" pitchFamily="18" charset="0"/>
              </a:rPr>
              <a:t> заметные шумы.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</a:rPr>
              <a:t>Рабочий диапазон волн от 0,5 до 1,5 мкм. </a:t>
            </a:r>
          </a:p>
          <a:p>
            <a:pPr algn="just">
              <a:buFont typeface="Wingdings" pitchFamily="2" charset="2"/>
              <a:buNone/>
            </a:pPr>
            <a:endParaRPr lang="ru-RU" altLang="ru-RU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dirty="0" err="1">
                <a:latin typeface="Times New Roman" pitchFamily="18" charset="0"/>
              </a:rPr>
              <a:t>InGaAs</a:t>
            </a:r>
            <a:r>
              <a:rPr lang="ru-RU" altLang="ru-RU" dirty="0">
                <a:latin typeface="Times New Roman" pitchFamily="18" charset="0"/>
              </a:rPr>
              <a:t> обеспечивает приём волн длиной от 1.6 мкм, при этом имея меньшие нежели у германия шумы. У </a:t>
            </a:r>
            <a:r>
              <a:rPr lang="ru-RU" altLang="ru-RU" dirty="0" err="1">
                <a:latin typeface="Times New Roman" pitchFamily="18" charset="0"/>
              </a:rPr>
              <a:t>InGaAs</a:t>
            </a:r>
            <a:r>
              <a:rPr lang="ru-RU" altLang="ru-RU" dirty="0">
                <a:latin typeface="Times New Roman" pitchFamily="18" charset="0"/>
              </a:rPr>
              <a:t> высокий коэффициент поглощения на длинах волн, используемых в телекоммуникации через волоконно-оптические линии связи, таким образом достаточно даже микронных слоёв </a:t>
            </a:r>
            <a:r>
              <a:rPr lang="ru-RU" altLang="ru-RU" dirty="0" err="1">
                <a:latin typeface="Times New Roman" pitchFamily="18" charset="0"/>
              </a:rPr>
              <a:t>InGaAs</a:t>
            </a:r>
            <a:r>
              <a:rPr lang="ru-RU" altLang="ru-RU" dirty="0">
                <a:latin typeface="Times New Roman" pitchFamily="18" charset="0"/>
              </a:rPr>
              <a:t> для полного поглощения излучения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65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8" y="187648"/>
            <a:ext cx="285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4" y="2433067"/>
            <a:ext cx="56197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2537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latin typeface="Times New Roman" pitchFamily="18" charset="0"/>
              </a:rPr>
              <a:t>Структура лавинного фотодиода на основе кремния: 1-омические контакты, 2-антиотражающее покрытие.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57947" y="2496513"/>
            <a:ext cx="2843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itchFamily="18" charset="0"/>
              </a:rPr>
              <a:t>Конструкция лавинного фотодиода на германиевой подложке.</a:t>
            </a:r>
          </a:p>
          <a:p>
            <a:pPr algn="just">
              <a:spcBef>
                <a:spcPct val="50000"/>
              </a:spcBef>
            </a:pPr>
            <a:endParaRPr lang="ru-RU" altLang="ru-RU" sz="1600" dirty="0"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0" y="4355997"/>
            <a:ext cx="56197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57947" y="4509120"/>
            <a:ext cx="29245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itchFamily="18" charset="0"/>
              </a:rPr>
              <a:t>Конструкция лавинного фотодиода на </a:t>
            </a:r>
            <a:r>
              <a:rPr lang="ru-RU" altLang="ru-RU" sz="1600" dirty="0" err="1">
                <a:latin typeface="Times New Roman" pitchFamily="18" charset="0"/>
              </a:rPr>
              <a:t>гетероструктуре</a:t>
            </a:r>
            <a:r>
              <a:rPr lang="ru-RU" altLang="ru-RU" sz="1600" dirty="0">
                <a:latin typeface="Times New Roman" pitchFamily="18" charset="0"/>
              </a:rPr>
              <a:t> (</a:t>
            </a:r>
            <a:r>
              <a:rPr lang="ru-RU" altLang="ru-RU" sz="1600" dirty="0" err="1">
                <a:latin typeface="Times New Roman" pitchFamily="18" charset="0"/>
              </a:rPr>
              <a:t>гетероструктура</a:t>
            </a:r>
            <a:r>
              <a:rPr lang="ru-RU" altLang="ru-RU" sz="1600" dirty="0">
                <a:latin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</a:rPr>
              <a:t>InGaAsP</a:t>
            </a:r>
            <a:r>
              <a:rPr lang="ru-RU" altLang="ru-RU" sz="1600" dirty="0">
                <a:latin typeface="Times New Roman" pitchFamily="18" charset="0"/>
              </a:rPr>
              <a:t> на подложке </a:t>
            </a:r>
            <a:r>
              <a:rPr lang="ru-RU" altLang="ru-RU" sz="1600" dirty="0" err="1">
                <a:latin typeface="Times New Roman" pitchFamily="18" charset="0"/>
              </a:rPr>
              <a:t>InP</a:t>
            </a:r>
            <a:r>
              <a:rPr lang="ru-RU" altLang="ru-RU" sz="1600" dirty="0"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183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 Фототранзисторы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Фототранзистор относится к полупроводниковым фотоэлектрическим</a:t>
            </a:r>
          </a:p>
          <a:p>
            <a:pPr marL="0" indent="0">
              <a:buNone/>
            </a:pPr>
            <a:r>
              <a:rPr lang="ru-RU" dirty="0"/>
              <a:t>приборам с внутренним усилением фототока. Структура фототранзистора</a:t>
            </a:r>
          </a:p>
          <a:p>
            <a:pPr marL="0" indent="0">
              <a:buNone/>
            </a:pPr>
            <a:r>
              <a:rPr lang="ru-RU" dirty="0"/>
              <a:t>эквивалентна структуре обычного биполярного p-n-p </a:t>
            </a:r>
            <a:r>
              <a:rPr lang="ru-RU" dirty="0" smtClean="0"/>
              <a:t>транзистора, включенного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схеме с общим эмиттером. В отличие от биполярного транзистора, у</a:t>
            </a:r>
          </a:p>
          <a:p>
            <a:pPr marL="0" indent="0">
              <a:buNone/>
            </a:pPr>
            <a:r>
              <a:rPr lang="ru-RU" dirty="0"/>
              <a:t>фототранзистора отсутствует электрический контакт к базе, а управление</a:t>
            </a:r>
          </a:p>
          <a:p>
            <a:pPr marL="0" indent="0">
              <a:buNone/>
            </a:pPr>
            <a:r>
              <a:rPr lang="ru-RU" dirty="0"/>
              <a:t>током базы осуществляется путем изменения ее освещенности. По этой</a:t>
            </a:r>
          </a:p>
          <a:p>
            <a:pPr marL="0" indent="0">
              <a:buNone/>
            </a:pPr>
            <a:r>
              <a:rPr lang="ru-RU" dirty="0"/>
              <a:t>причине конструктивно фототранзистор имеет только два вывода – эмиттер и</a:t>
            </a:r>
          </a:p>
          <a:p>
            <a:pPr marL="0" indent="0">
              <a:buNone/>
            </a:pPr>
            <a:r>
              <a:rPr lang="ru-RU" dirty="0"/>
              <a:t>коллектор.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01224"/>
            <a:ext cx="2717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2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45"/>
            <a:ext cx="4667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6617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рисунке </a:t>
            </a:r>
            <a:r>
              <a:rPr lang="ru-RU" dirty="0" smtClean="0"/>
              <a:t>показана </a:t>
            </a:r>
            <a:r>
              <a:rPr lang="ru-RU" dirty="0"/>
              <a:t>схема включения фототранзистора и зонная</a:t>
            </a:r>
          </a:p>
          <a:p>
            <a:r>
              <a:rPr lang="ru-RU" dirty="0"/>
              <a:t>диаграмма в активном режиме работы.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4088" y="1129431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а) Схема фототранзистора со структурой p-n-p;</a:t>
            </a:r>
          </a:p>
          <a:p>
            <a:r>
              <a:rPr lang="ru-RU" dirty="0"/>
              <a:t>б) зонная диаграмма фототранзистора в активном режиме работы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" y="2204864"/>
            <a:ext cx="4734576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045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Вольт-амперная характеристика фототранзистора при различных уровнях</a:t>
            </a:r>
          </a:p>
          <a:p>
            <a:r>
              <a:rPr lang="ru-RU" dirty="0"/>
              <a:t>освещенности (</a:t>
            </a:r>
            <a:r>
              <a:rPr lang="ru-RU" dirty="0" smtClean="0"/>
              <a:t>Ф3, Ф2, Ф1)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7017" y="2852936"/>
            <a:ext cx="431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фототранзисторов, благодаря большому коэффициенту внутреннего</a:t>
            </a:r>
          </a:p>
          <a:p>
            <a:r>
              <a:rPr lang="ru-RU" dirty="0"/>
              <a:t>усиления, характерна высокая интегральная чувствительность (отношение</a:t>
            </a:r>
          </a:p>
          <a:p>
            <a:r>
              <a:rPr lang="ru-RU" dirty="0"/>
              <a:t>фототока к падающему световому потоку), достигающая 10 А/лм; спектральная</a:t>
            </a:r>
          </a:p>
          <a:p>
            <a:r>
              <a:rPr lang="ru-RU" dirty="0"/>
              <a:t>чувствительность определяется свойствами полупроводникового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24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448" y="188640"/>
            <a:ext cx="87080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Применение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dirty="0"/>
              <a:t>Фототранзистор можно включать по схемам со свободным коллектором, со свободной базой и со свободным эмиттером. На фототранзистор можно подавать оптические и электрические сигналы. Без входного электрического сигнала, который обычно необходим для смещения, компенсирующего наводки, фототранзистор работает как фотодиод с высокой интегральной чувствительностью, небольшой граничной частотой и большим </a:t>
            </a:r>
            <a:r>
              <a:rPr lang="ru-RU" dirty="0" err="1">
                <a:hlinkClick r:id="rId2" tooltip="Темновой ток"/>
              </a:rPr>
              <a:t>темновым</a:t>
            </a:r>
            <a:r>
              <a:rPr lang="ru-RU" dirty="0">
                <a:hlinkClick r:id="rId2" tooltip="Темновой ток"/>
              </a:rPr>
              <a:t> током</a:t>
            </a:r>
            <a:r>
              <a:rPr lang="ru-RU" dirty="0"/>
              <a:t>. Фототранзисторы целесообразно использовать для регистрации больших световых сигналов; при регистрации малых световых сигналов следует подать положительное смещение на базу. Применяют два варианта включения фототранзисторов: диодное — с использованием только двух выводов (эмиттера и коллектора) и транзисторное — с использованием трех выводов, когда на вход подают не только световой, но и электрический сигналы. Фототранзисторы используются в качестве фотоприемников и транзисторных </a:t>
            </a:r>
            <a:r>
              <a:rPr lang="ru-RU" dirty="0" err="1"/>
              <a:t>оптопарах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36510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Недостатки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dirty="0"/>
              <a:t>Недостатком фототранзисторов является большая инерционность, что ограничивает их применение в качестве быстродействующих выключателей.</a:t>
            </a:r>
          </a:p>
        </p:txBody>
      </p:sp>
    </p:spTree>
    <p:extLst>
      <p:ext uri="{BB962C8B-B14F-4D97-AF65-F5344CB8AC3E}">
        <p14:creationId xmlns:p14="http://schemas.microsoft.com/office/powerpoint/2010/main" val="1769643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dirty="0"/>
              <a:t>Определение фотодиода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18" y="1434836"/>
            <a:ext cx="8686800" cy="27142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Char char=""/>
            </a:pPr>
            <a:r>
              <a:rPr lang="ru-RU" altLang="ru-RU" dirty="0">
                <a:latin typeface="Arial" charset="0"/>
              </a:rPr>
              <a:t>Фотодиод — приёмник </a:t>
            </a:r>
            <a:r>
              <a:rPr lang="ru-RU" altLang="ru-RU" dirty="0">
                <a:latin typeface="Arial" charset="0"/>
                <a:hlinkClick r:id="rId2" tooltip="Оптическое излучение"/>
              </a:rPr>
              <a:t>оптического излучения</a:t>
            </a:r>
            <a:r>
              <a:rPr lang="ru-RU" altLang="ru-RU" dirty="0">
                <a:latin typeface="Arial" charset="0"/>
              </a:rPr>
              <a:t>, который преобразует попавший на его фоточувствительную область </a:t>
            </a:r>
            <a:r>
              <a:rPr lang="ru-RU" altLang="ru-RU" dirty="0">
                <a:latin typeface="Arial" charset="0"/>
                <a:hlinkClick r:id="rId3" tooltip="Свет"/>
              </a:rPr>
              <a:t>свет</a:t>
            </a:r>
            <a:r>
              <a:rPr lang="ru-RU" altLang="ru-RU" dirty="0">
                <a:latin typeface="Arial" charset="0"/>
              </a:rPr>
              <a:t> в электрический </a:t>
            </a:r>
            <a:r>
              <a:rPr lang="ru-RU" altLang="ru-RU" dirty="0">
                <a:latin typeface="Arial" charset="0"/>
                <a:hlinkClick r:id="rId4" tooltip="Заряд"/>
              </a:rPr>
              <a:t>заряд</a:t>
            </a:r>
            <a:r>
              <a:rPr lang="ru-RU" altLang="ru-RU" dirty="0">
                <a:latin typeface="Arial" charset="0"/>
              </a:rPr>
              <a:t> за счёт процессов в p-n-переходе.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Char char=""/>
            </a:pPr>
            <a:r>
              <a:rPr lang="ru-RU" altLang="ru-RU" dirty="0">
                <a:latin typeface="Arial" charset="0"/>
              </a:rPr>
              <a:t>Фотодиод - это полупроводниковый прибор, в котором используется эффект разделения на границе электронно-дырочного перехода созданных светом неравновесных носителей. </a:t>
            </a:r>
          </a:p>
          <a:p>
            <a:endParaRPr lang="ru-RU" dirty="0"/>
          </a:p>
        </p:txBody>
      </p:sp>
      <p:pic>
        <p:nvPicPr>
          <p:cNvPr id="4" name="Picture 5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7027"/>
            <a:ext cx="4968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40px-Photodiode_symbol_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0031"/>
            <a:ext cx="309721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6144452"/>
            <a:ext cx="79937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ru-RU" altLang="ru-RU" dirty="0"/>
              <a:t>Рис.1. Схематическое изображение фотодиода и схема его включения (слева), обозначение фотодиода на схемах (справа).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284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высокая чувствительность и быстродействие </a:t>
            </a:r>
          </a:p>
          <a:p>
            <a:r>
              <a:rPr lang="ru-RU" altLang="ru-RU" dirty="0"/>
              <a:t>низкий уровень шумов </a:t>
            </a:r>
          </a:p>
          <a:p>
            <a:r>
              <a:rPr lang="ru-RU" altLang="ru-RU" dirty="0"/>
              <a:t>малые размеры </a:t>
            </a:r>
          </a:p>
          <a:p>
            <a:r>
              <a:rPr lang="ru-RU" altLang="ru-RU" dirty="0"/>
              <a:t>низкие управляющие напряжения и токи.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9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58" y="5617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altLang="ru-RU" u="sng" dirty="0"/>
              <a:t>Физические основы работы фотодиода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412776"/>
            <a:ext cx="6044281" cy="3168352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dirty="0"/>
              <a:t>При контакте двух полупроводников с разными типами проводимости вследствие разности термодинамических работ выхода Ф</a:t>
            </a:r>
            <a:r>
              <a:rPr lang="en-US" altLang="ru-RU" dirty="0"/>
              <a:t>n</a:t>
            </a:r>
            <a:r>
              <a:rPr lang="ru-RU" altLang="ru-RU" dirty="0"/>
              <a:t>-тип&lt;Ф</a:t>
            </a:r>
            <a:r>
              <a:rPr lang="en-US" altLang="ru-RU" dirty="0"/>
              <a:t>p</a:t>
            </a:r>
            <a:r>
              <a:rPr lang="ru-RU" altLang="ru-RU" dirty="0"/>
              <a:t>-тип  произойдет перераспределение свободных зарядов и возникнет область пространственного  заряда Q1 и Q2. Объемный заряд создает электрическое поле , максимальный на границе Е</a:t>
            </a:r>
            <a:r>
              <a:rPr lang="en-US" altLang="ru-RU" dirty="0"/>
              <a:t>max</a:t>
            </a:r>
            <a:r>
              <a:rPr lang="ru-RU" altLang="ru-RU" dirty="0"/>
              <a:t>  и линейно спадающее вглубь области пространственного заряда. </a:t>
            </a:r>
          </a:p>
          <a:p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81" y="832846"/>
            <a:ext cx="26638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mag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10" y="2760518"/>
            <a:ext cx="2618996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Imag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10" y="4877640"/>
            <a:ext cx="2638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Рис.2 а) Образование вблизи границы раздела двух полупроводников объемных зарядов Q1 и Q2, б) Электрическое поле Е, созданное этими объемными зарядами. E=</a:t>
            </a:r>
            <a:r>
              <a:rPr lang="ru-RU" altLang="ru-RU" dirty="0" err="1"/>
              <a:t>dφ</a:t>
            </a:r>
            <a:r>
              <a:rPr lang="ru-RU" altLang="ru-RU" dirty="0"/>
              <a:t>/</a:t>
            </a:r>
            <a:r>
              <a:rPr lang="ru-RU" altLang="ru-RU" dirty="0" err="1"/>
              <a:t>dx</a:t>
            </a:r>
            <a:r>
              <a:rPr lang="ru-RU" altLang="ru-RU" dirty="0"/>
              <a:t> в) Изменение потенциала вблизи границы φ(x).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867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693" y="188912"/>
            <a:ext cx="4557713" cy="343535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7" y="5445224"/>
            <a:ext cx="31686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789363"/>
            <a:ext cx="4572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7974" y="2067719"/>
            <a:ext cx="40671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условиях термодинамического равновесия в p-n-переходе существуют четыре компоненты тока. Две из них дрейфовые, две – диффузионные, каждый из которых образована неосновными и основными носителями заряда. При приложении напряжения </a:t>
            </a:r>
            <a:r>
              <a:rPr lang="en-US" alt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равновесие нарушается   и  ВАХ диода будет иметь вид:</a:t>
            </a:r>
          </a:p>
          <a:p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263" y="548680"/>
            <a:ext cx="4023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Рис.3. Зонная диаграмма контакта полупроводников p- и n- типов в равновесии.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2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472" y="404664"/>
            <a:ext cx="8303992" cy="2160240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dirty="0"/>
              <a:t>При освещении фотодиода происходит генерация электронно-дырочных пар. Во всем проводнике изменяется концентрация неосновных носителей, следовательно возрастает дрейфовая компонента тока, а диффузионная не меняется.</a:t>
            </a:r>
          </a:p>
          <a:p>
            <a:endParaRPr lang="ru-RU" dirty="0"/>
          </a:p>
        </p:txBody>
      </p:sp>
      <p:pic>
        <p:nvPicPr>
          <p:cNvPr id="4" name="Picture 5" descr="Imag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65031"/>
            <a:ext cx="36718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644008" y="3068960"/>
            <a:ext cx="421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dirty="0">
                <a:cs typeface="Times New Roman" pitchFamily="18" charset="0"/>
              </a:rPr>
              <a:t>I</a:t>
            </a:r>
            <a:r>
              <a:rPr lang="ru-RU" altLang="ru-RU" baseline="-30000" dirty="0">
                <a:cs typeface="Times New Roman" pitchFamily="18" charset="0"/>
              </a:rPr>
              <a:t>Ф</a:t>
            </a:r>
            <a:r>
              <a:rPr lang="en-US" altLang="ru-RU" dirty="0">
                <a:cs typeface="Times New Roman" pitchFamily="18" charset="0"/>
              </a:rPr>
              <a:t> = q*</a:t>
            </a:r>
            <a:r>
              <a:rPr lang="en-US" altLang="ru-RU" dirty="0" err="1">
                <a:cs typeface="Times New Roman" pitchFamily="18" charset="0"/>
              </a:rPr>
              <a:t>Lp</a:t>
            </a:r>
            <a:r>
              <a:rPr lang="en-US" altLang="ru-RU" dirty="0">
                <a:cs typeface="Times New Roman" pitchFamily="18" charset="0"/>
              </a:rPr>
              <a:t>*∆P</a:t>
            </a:r>
            <a:r>
              <a:rPr lang="en-US" altLang="ru-RU" baseline="-30000" dirty="0">
                <a:cs typeface="Times New Roman" pitchFamily="18" charset="0"/>
              </a:rPr>
              <a:t> </a:t>
            </a:r>
            <a:r>
              <a:rPr lang="en-US" altLang="ru-RU" dirty="0">
                <a:cs typeface="Times New Roman" pitchFamily="18" charset="0"/>
              </a:rPr>
              <a:t>/</a:t>
            </a:r>
            <a:r>
              <a:rPr lang="en-US" altLang="ru-RU" dirty="0" err="1">
                <a:cs typeface="Times New Roman" pitchFamily="18" charset="0"/>
              </a:rPr>
              <a:t>t</a:t>
            </a:r>
            <a:r>
              <a:rPr lang="en-US" altLang="ru-RU" baseline="-30000" dirty="0" err="1">
                <a:cs typeface="Times New Roman" pitchFamily="18" charset="0"/>
              </a:rPr>
              <a:t>p</a:t>
            </a:r>
            <a:r>
              <a:rPr lang="en-US" altLang="ru-RU" dirty="0">
                <a:cs typeface="Times New Roman" pitchFamily="18" charset="0"/>
              </a:rPr>
              <a:t> + q*Ln*∆N/</a:t>
            </a:r>
            <a:r>
              <a:rPr lang="en-US" altLang="ru-RU" dirty="0" err="1">
                <a:cs typeface="Times New Roman" pitchFamily="18" charset="0"/>
              </a:rPr>
              <a:t>t</a:t>
            </a:r>
            <a:r>
              <a:rPr lang="en-US" altLang="ru-RU" baseline="-30000" dirty="0" err="1">
                <a:cs typeface="Times New Roman" pitchFamily="18" charset="0"/>
              </a:rPr>
              <a:t>n</a:t>
            </a:r>
            <a:r>
              <a:rPr lang="en-US" altLang="ru-RU" baseline="-30000" dirty="0">
                <a:cs typeface="Times New Roman" pitchFamily="18" charset="0"/>
              </a:rPr>
              <a:t> </a:t>
            </a:r>
            <a:r>
              <a:rPr lang="en-US" altLang="ru-RU" dirty="0">
                <a:cs typeface="Times New Roman" pitchFamily="18" charset="0"/>
              </a:rPr>
              <a:t>= I</a:t>
            </a:r>
            <a:r>
              <a:rPr lang="en-US" altLang="ru-RU" baseline="-30000" dirty="0">
                <a:cs typeface="Times New Roman" pitchFamily="18" charset="0"/>
              </a:rPr>
              <a:t>∆PE </a:t>
            </a:r>
            <a:r>
              <a:rPr lang="en-US" altLang="ru-RU" dirty="0">
                <a:cs typeface="Times New Roman" pitchFamily="18" charset="0"/>
              </a:rPr>
              <a:t>+I</a:t>
            </a:r>
            <a:r>
              <a:rPr lang="en-US" altLang="ru-RU" baseline="-30000" dirty="0">
                <a:cs typeface="Times New Roman" pitchFamily="18" charset="0"/>
              </a:rPr>
              <a:t>∆NE</a:t>
            </a:r>
          </a:p>
        </p:txBody>
      </p:sp>
      <p:pic>
        <p:nvPicPr>
          <p:cNvPr id="6" name="Picture 13" descr="Image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6734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5661248"/>
            <a:ext cx="5400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dirty="0"/>
              <a:t>Рис.4. Протекание диффузионного дырочного тока </a:t>
            </a:r>
            <a:r>
              <a:rPr lang="ru-RU" altLang="ru-RU" dirty="0" err="1"/>
              <a:t>Iф</a:t>
            </a:r>
            <a:r>
              <a:rPr lang="ru-RU" altLang="ru-RU" dirty="0"/>
              <a:t> через p-n-переход при освещении фотодиода. </a:t>
            </a:r>
          </a:p>
        </p:txBody>
      </p:sp>
    </p:spTree>
    <p:extLst>
      <p:ext uri="{BB962C8B-B14F-4D97-AF65-F5344CB8AC3E}">
        <p14:creationId xmlns:p14="http://schemas.microsoft.com/office/powerpoint/2010/main" val="307215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311" y="341706"/>
            <a:ext cx="5905500" cy="542131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9561" y="5877272"/>
            <a:ext cx="698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Рис.5. Семейство вольт-амперных характеристик фотодиода при различных уровнях освещения. </a:t>
            </a:r>
          </a:p>
        </p:txBody>
      </p:sp>
    </p:spTree>
    <p:extLst>
      <p:ext uri="{BB962C8B-B14F-4D97-AF65-F5344CB8AC3E}">
        <p14:creationId xmlns:p14="http://schemas.microsoft.com/office/powerpoint/2010/main" val="416253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Параметры фотодиодов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1656184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u="sng" dirty="0">
                <a:latin typeface="Arial" charset="0"/>
              </a:rPr>
              <a:t>чувствительность  </a:t>
            </a:r>
            <a:r>
              <a:rPr lang="ru-RU" altLang="ru-RU" dirty="0">
                <a:latin typeface="Arial" charset="0"/>
              </a:rPr>
              <a:t>- отражает изменение электрического состояния на выходе фотодиода при подаче на вход единичного оптического сигнала. Количественно чувствительность измеряется отношением изменения электрической характеристики, снимаемой на выходе фотоприёмника, к световому потоку или потоку излучения, его вызвавшему.</a:t>
            </a:r>
          </a:p>
          <a:p>
            <a:endParaRPr lang="ru-RU" dirty="0"/>
          </a:p>
        </p:txBody>
      </p:sp>
      <p:pic>
        <p:nvPicPr>
          <p:cNvPr id="6" name="Picture 6" descr="5_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" y="3052474"/>
            <a:ext cx="2303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5_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07" y="3144549"/>
            <a:ext cx="26638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13777" y="4149292"/>
            <a:ext cx="5832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ru-RU" altLang="ru-RU" dirty="0"/>
              <a:t>— токовая и     </a:t>
            </a:r>
            <a:r>
              <a:rPr lang="ru-RU" altLang="ru-RU" dirty="0" err="1"/>
              <a:t>вольтаическая</a:t>
            </a:r>
            <a:r>
              <a:rPr lang="ru-RU" altLang="ru-RU" dirty="0"/>
              <a:t>       чувствительность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1415" y="4772922"/>
            <a:ext cx="8785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Char char=""/>
            </a:pPr>
            <a:r>
              <a:rPr lang="ru-RU" altLang="ru-RU" sz="2000" u="sng" dirty="0"/>
              <a:t>шумы </a:t>
            </a:r>
            <a:r>
              <a:rPr lang="ru-RU" altLang="ru-RU" sz="2000" dirty="0"/>
              <a:t>- хаотический сигнал со случайной амплитудой и </a:t>
            </a:r>
            <a:r>
              <a:rPr lang="ru-RU" altLang="ru-RU" sz="2000" dirty="0">
                <a:hlinkClick r:id="rId4" tooltip="Спектр"/>
              </a:rPr>
              <a:t>спектром</a:t>
            </a:r>
            <a:r>
              <a:rPr lang="ru-RU" altLang="ru-RU" sz="2000" dirty="0"/>
              <a:t>. Он не позволяет регистрировать сколь угодно малые полезные сигналы. Шум фотодиода складывается из шумов </a:t>
            </a:r>
            <a:r>
              <a:rPr lang="ru-RU" altLang="ru-RU" sz="2000" dirty="0">
                <a:hlinkClick r:id="rId5" tooltip="Полупроводник"/>
              </a:rPr>
              <a:t>полупроводникового</a:t>
            </a:r>
            <a:r>
              <a:rPr lang="ru-RU" altLang="ru-RU" sz="2000" dirty="0"/>
              <a:t> материала и фотонного шума.</a:t>
            </a:r>
          </a:p>
        </p:txBody>
      </p:sp>
    </p:spTree>
    <p:extLst>
      <p:ext uri="{BB962C8B-B14F-4D97-AF65-F5344CB8AC3E}">
        <p14:creationId xmlns:p14="http://schemas.microsoft.com/office/powerpoint/2010/main" val="657915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1664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Трек</vt:lpstr>
      <vt:lpstr>Точечный рисунок</vt:lpstr>
      <vt:lpstr>Приемники оптического излучения </vt:lpstr>
      <vt:lpstr>Фотодетекторы</vt:lpstr>
      <vt:lpstr>Определение фотодиода</vt:lpstr>
      <vt:lpstr>Требования</vt:lpstr>
      <vt:lpstr>Физические основы работы фотодиода</vt:lpstr>
      <vt:lpstr>Презентация PowerPoint</vt:lpstr>
      <vt:lpstr>Презентация PowerPoint</vt:lpstr>
      <vt:lpstr>Презентация PowerPoint</vt:lpstr>
      <vt:lpstr>Параметры фотодиодов</vt:lpstr>
      <vt:lpstr>Характеристики:</vt:lpstr>
      <vt:lpstr>Рис.6. Кривые спектральной чувствительности: и 1) германиевого, 2) кремниевого фотодиодов  </vt:lpstr>
      <vt:lpstr>Ограничение по применению</vt:lpstr>
      <vt:lpstr>Презентация PowerPoint</vt:lpstr>
      <vt:lpstr>Принцип работы </vt:lpstr>
      <vt:lpstr>Основные параметры</vt:lpstr>
      <vt:lpstr>Кремниевые p-i-n-фотодиоды</vt:lpstr>
      <vt:lpstr>Достоинства:</vt:lpstr>
      <vt:lpstr>Схема включения p-i-n-фотодиода</vt:lpstr>
      <vt:lpstr>Лавинные фотодиоды </vt:lpstr>
      <vt:lpstr>Принцип работы </vt:lpstr>
      <vt:lpstr>Презентация PowerPoint</vt:lpstr>
      <vt:lpstr>Коэффициент лавинного умножения:  </vt:lpstr>
      <vt:lpstr>Презентация PowerPoint</vt:lpstr>
      <vt:lpstr>Технологии изготовления </vt:lpstr>
      <vt:lpstr>Презентация PowerPoint</vt:lpstr>
      <vt:lpstr> Фототранзисторы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Приемники оптического излучения </dc:title>
  <dc:creator>Дима</dc:creator>
  <cp:lastModifiedBy>Дима</cp:lastModifiedBy>
  <cp:revision>13</cp:revision>
  <dcterms:created xsi:type="dcterms:W3CDTF">2014-12-06T20:34:07Z</dcterms:created>
  <dcterms:modified xsi:type="dcterms:W3CDTF">2014-12-06T22:44:23Z</dcterms:modified>
</cp:coreProperties>
</file>