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8"/>
  </p:notesMasterIdLst>
  <p:sldIdLst>
    <p:sldId id="256" r:id="rId2"/>
    <p:sldId id="257" r:id="rId3"/>
    <p:sldId id="294" r:id="rId4"/>
    <p:sldId id="282" r:id="rId5"/>
    <p:sldId id="274" r:id="rId6"/>
    <p:sldId id="275" r:id="rId7"/>
    <p:sldId id="276" r:id="rId8"/>
    <p:sldId id="296" r:id="rId9"/>
    <p:sldId id="287" r:id="rId10"/>
    <p:sldId id="278" r:id="rId11"/>
    <p:sldId id="284" r:id="rId12"/>
    <p:sldId id="279" r:id="rId13"/>
    <p:sldId id="285" r:id="rId14"/>
    <p:sldId id="288" r:id="rId15"/>
    <p:sldId id="290" r:id="rId16"/>
    <p:sldId id="291" r:id="rId17"/>
    <p:sldId id="292" r:id="rId18"/>
    <p:sldId id="289" r:id="rId19"/>
    <p:sldId id="293" r:id="rId20"/>
    <p:sldId id="286" r:id="rId21"/>
    <p:sldId id="280" r:id="rId22"/>
    <p:sldId id="295" r:id="rId23"/>
    <p:sldId id="281" r:id="rId24"/>
    <p:sldId id="273" r:id="rId25"/>
    <p:sldId id="283" r:id="rId26"/>
    <p:sldId id="265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1206"/>
  <ax:ocxPr ax:name="_cy" ax:value="10323"/>
  <ax:ocxPr ax:name="FlashVars" ax:value=""/>
  <ax:ocxPr ax:name="Movie" ax:value="C:\Users\user\Documents\Saniac.swf"/>
  <ax:ocxPr ax:name="Src" ax:value="C:\Users\user\Documents\Saniac.swf"/>
  <ax:ocxPr ax:name="WMode" ax:value="Window"/>
  <ax:ocxPr ax:name="Play" ax:value="0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8B0F7-23C4-42BF-B58E-12371051C0A3}" type="datetimeFigureOut">
              <a:rPr lang="ru-RU" smtClean="0"/>
              <a:t>07.12.2010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1985C-AC0C-4393-8C5F-4017B29B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9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5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95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33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95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2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40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13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80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69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92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12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95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05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95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11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95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71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23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0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1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9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9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9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95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5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85C-AC0C-4393-8C5F-4017B29B934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3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860B-3BA8-4B37-BE3A-7643070091CF}" type="datetime1">
              <a:rPr lang="ru-RU" smtClean="0"/>
              <a:t>07.12.2010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4AC33-C7C2-47AA-B955-F000BDA41E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D4B0A-0A76-4E86-9DA6-C67839A15933}" type="datetime1">
              <a:rPr lang="ru-RU" smtClean="0"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4AC33-C7C2-47AA-B955-F000BDA41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48CCC2-CDA1-4894-9A9D-F88968771B47}" type="datetime1">
              <a:rPr lang="ru-RU" smtClean="0"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4AC33-C7C2-47AA-B955-F000BDA41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F3912-EF2F-4941-BB92-A5DF8590D733}" type="datetime1">
              <a:rPr lang="ru-RU" smtClean="0"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4AC33-C7C2-47AA-B955-F000BDA41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AA2D-C3C2-4460-9CB4-5376103C9A3B}" type="datetime1">
              <a:rPr lang="ru-RU" smtClean="0"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4AC33-C7C2-47AA-B955-F000BDA41E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66272-897F-465F-BCF6-A6A444258CD8}" type="datetime1">
              <a:rPr lang="ru-RU" smtClean="0"/>
              <a:t>07.12.2010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4AC33-C7C2-47AA-B955-F000BDA41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DBF61-406B-449F-BEE8-52754EAAB3A7}" type="datetime1">
              <a:rPr lang="ru-RU" smtClean="0"/>
              <a:t>07.12.2010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4AC33-C7C2-47AA-B955-F000BDA41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D8139-2C90-449F-BA6C-82A198BE9C2A}" type="datetime1">
              <a:rPr lang="ru-RU" smtClean="0"/>
              <a:t>07.12.2010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4AC33-C7C2-47AA-B955-F000BDA41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B4FAE-EC4E-45C5-9F9C-EA2B0BF2E670}" type="datetime1">
              <a:rPr lang="ru-RU" smtClean="0"/>
              <a:t>07.12.2010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4AC33-C7C2-47AA-B955-F000BDA41EE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17823-10C8-4902-AFBB-652184FFFDC6}" type="datetime1">
              <a:rPr lang="ru-RU" smtClean="0"/>
              <a:t>07.12.2010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4AC33-C7C2-47AA-B955-F000BDA41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6C9C7A-6FF3-4608-890F-92A95EABE90C}" type="datetime1">
              <a:rPr lang="ru-RU" smtClean="0"/>
              <a:t>07.12.2010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4AC33-C7C2-47AA-B955-F000BDA41E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BB3551-A52E-4172-A67C-C2C666007D11}" type="datetime1">
              <a:rPr lang="ru-RU" smtClean="0"/>
              <a:t>07.12.2010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34AC33-C7C2-47AA-B955-F000BDA41EE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060848"/>
            <a:ext cx="74888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libri" pitchFamily="34" charset="0"/>
                <a:cs typeface="Calibri" pitchFamily="34" charset="0"/>
              </a:rPr>
              <a:t>Волоконно-оптические гироскопы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573016"/>
            <a:ext cx="4752528" cy="142192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Выполнил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: </a:t>
            </a: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pPr indent="265113">
              <a:lnSpc>
                <a:spcPct val="120000"/>
              </a:lnSpc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студент </a:t>
            </a:r>
            <a:r>
              <a:rPr lang="ru-RU" dirty="0">
                <a:latin typeface="Calibri" pitchFamily="34" charset="0"/>
                <a:cs typeface="Calibri" pitchFamily="34" charset="0"/>
              </a:rPr>
              <a:t>6 курса</a:t>
            </a:r>
          </a:p>
          <a:p>
            <a:pPr indent="265113">
              <a:lnSpc>
                <a:spcPct val="120000"/>
              </a:lnSpc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физико-технического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факультета, гр.21611</a:t>
            </a:r>
          </a:p>
          <a:p>
            <a:pPr indent="265113">
              <a:lnSpc>
                <a:spcPct val="120000"/>
              </a:lnSpc>
            </a:pPr>
            <a:r>
              <a:rPr lang="ru-RU" dirty="0">
                <a:latin typeface="Calibri" pitchFamily="34" charset="0"/>
                <a:cs typeface="Calibri" pitchFamily="34" charset="0"/>
              </a:rPr>
              <a:t>Прокопович Павел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Федорович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6268670"/>
            <a:ext cx="20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Петрозаводск 2010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84464" y="53752"/>
            <a:ext cx="7880023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Волоконно-оптический гироскоп (ВОГ)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10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53" y="2822033"/>
            <a:ext cx="3770935" cy="232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4015" y="5466933"/>
            <a:ext cx="7850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отличие от КЛГ волоконно-оптические гироскопы позволяют измерять собственно  угловую скорость, а не её приращение.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6735" y="2822033"/>
            <a:ext cx="3963248" cy="235449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100" dirty="0"/>
              <a:t>Главными элементами ВОГ являются излучатель, </a:t>
            </a:r>
            <a:r>
              <a:rPr lang="ru-RU" sz="2100" dirty="0" smtClean="0"/>
              <a:t> рас-</a:t>
            </a:r>
            <a:r>
              <a:rPr lang="ru-RU" sz="2100" dirty="0" err="1" smtClean="0"/>
              <a:t>щепитель</a:t>
            </a:r>
            <a:r>
              <a:rPr lang="ru-RU" sz="2100" dirty="0" smtClean="0"/>
              <a:t> луча, многовитковый </a:t>
            </a:r>
            <a:r>
              <a:rPr lang="ru-RU" sz="2100" dirty="0"/>
              <a:t>замкнутый контур из </a:t>
            </a:r>
            <a:r>
              <a:rPr lang="ru-RU" sz="2100" dirty="0" smtClean="0"/>
              <a:t>одно-</a:t>
            </a:r>
            <a:r>
              <a:rPr lang="ru-RU" sz="2100" dirty="0" err="1" smtClean="0"/>
              <a:t>модового</a:t>
            </a:r>
            <a:r>
              <a:rPr lang="ru-RU" sz="2100" dirty="0" smtClean="0"/>
              <a:t> </a:t>
            </a:r>
            <a:r>
              <a:rPr lang="ru-RU" sz="2100" dirty="0"/>
              <a:t>диэлектрического световода с малым затуханием </a:t>
            </a:r>
            <a:r>
              <a:rPr lang="ru-RU" sz="2100" dirty="0" smtClean="0"/>
              <a:t> и </a:t>
            </a:r>
            <a:r>
              <a:rPr lang="ru-RU" sz="2100" dirty="0"/>
              <a:t>фотоприемник </a:t>
            </a:r>
            <a:r>
              <a:rPr lang="ru-RU" sz="2100" dirty="0" smtClean="0"/>
              <a:t>.</a:t>
            </a:r>
            <a:endParaRPr lang="ru-RU" sz="2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4014" y="1226298"/>
            <a:ext cx="7850474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Волоконно-оптический гироскоп представляет собой </a:t>
            </a:r>
            <a:r>
              <a:rPr lang="ru-RU" sz="2000" dirty="0"/>
              <a:t>интерферометр </a:t>
            </a:r>
            <a:r>
              <a:rPr lang="ru-RU" sz="2000" dirty="0" smtClean="0"/>
              <a:t>Саньяка, </a:t>
            </a:r>
            <a:r>
              <a:rPr lang="ru-RU" sz="2000" dirty="0"/>
              <a:t>в котором круговой оптический контур заменен на катушку из длинного одномодового </a:t>
            </a:r>
            <a:r>
              <a:rPr lang="ru-RU" sz="2000" dirty="0" smtClean="0"/>
              <a:t>оптического </a:t>
            </a:r>
            <a:r>
              <a:rPr lang="ru-RU" sz="2000" dirty="0"/>
              <a:t>волокна.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42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11</a:t>
            </a:fld>
            <a:endParaRPr lang="ru-RU"/>
          </a:p>
        </p:txBody>
      </p:sp>
      <p:pic>
        <p:nvPicPr>
          <p:cNvPr id="3074" name="Picture 2" descr="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848872" cy="579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003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84464" y="53752"/>
            <a:ext cx="7880023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Преимущества перед КЛГ: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3220" y="1383678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/>
              <a:t>Эффект </a:t>
            </a:r>
            <a:r>
              <a:rPr lang="ru-RU" sz="2000" dirty="0"/>
              <a:t>Саньяка, на котором основан принцип работы прибора, проявляется на несколько порядков сильнее из-за малых потерь в оптическом волокне и большой длины волокна.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/>
              <a:t>Конструкция </a:t>
            </a:r>
            <a:r>
              <a:rPr lang="ru-RU" sz="2000" dirty="0"/>
              <a:t>ВОГ целиком выполняется в виде твердого </a:t>
            </a:r>
            <a:r>
              <a:rPr lang="ru-RU" sz="2000" dirty="0" smtClean="0"/>
              <a:t>тела, что </a:t>
            </a:r>
            <a:r>
              <a:rPr lang="ru-RU" sz="2000" dirty="0"/>
              <a:t>облегчает эксплуатацию и повышает надежность по сравнению с КЛГ.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/>
              <a:t>ВОГ </a:t>
            </a:r>
            <a:r>
              <a:rPr lang="ru-RU" sz="2000" dirty="0"/>
              <a:t>измеряет скорость вращения, в то время как КЛГ фиксирует приращение скорости.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/>
              <a:t>Конфигурация </a:t>
            </a:r>
            <a:r>
              <a:rPr lang="ru-RU" sz="2000" dirty="0"/>
              <a:t>ВОГ позволяет "чувствовать" реверс направления вращения</a:t>
            </a:r>
            <a:r>
              <a:rPr lang="ru-RU" sz="2000" dirty="0" smtClean="0"/>
              <a:t>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/>
              <a:t>Возможность измерения малых угловых скоростей.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42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01535" y="1340768"/>
            <a:ext cx="77768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/>
              <a:t>потенциально высокая </a:t>
            </a:r>
            <a:r>
              <a:rPr lang="ru-RU" sz="2000" dirty="0"/>
              <a:t>чувствительность (точность) </a:t>
            </a:r>
            <a:r>
              <a:rPr lang="ru-RU" sz="2000" dirty="0" smtClean="0"/>
              <a:t>прибора;</a:t>
            </a:r>
            <a:endParaRPr lang="ru-RU" sz="2000" dirty="0"/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/>
              <a:t>малые габариты и </a:t>
            </a:r>
            <a:r>
              <a:rPr lang="ru-RU" sz="2000" dirty="0" smtClean="0"/>
              <a:t>масса конструкции;</a:t>
            </a:r>
            <a:endParaRPr lang="ru-RU" sz="2000" dirty="0"/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/>
              <a:t>невысокая </a:t>
            </a:r>
            <a:r>
              <a:rPr lang="ru-RU" sz="2000" dirty="0"/>
              <a:t>стоимость производства и конструирования при массовом </a:t>
            </a:r>
            <a:r>
              <a:rPr lang="ru-RU" sz="2000" dirty="0" smtClean="0"/>
              <a:t>изготовлении, относительная простота технологии</a:t>
            </a:r>
            <a:r>
              <a:rPr lang="ru-RU" sz="2000" dirty="0"/>
              <a:t>;</a:t>
            </a:r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/>
              <a:t>ничтожное потребление энергии;</a:t>
            </a:r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/>
              <a:t>большой динамический диапазон измеряемых угловых </a:t>
            </a:r>
            <a:r>
              <a:rPr lang="ru-RU" sz="2000" dirty="0" smtClean="0"/>
              <a:t>скоростей;</a:t>
            </a:r>
            <a:endParaRPr lang="ru-RU" sz="2000" dirty="0"/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/>
              <a:t>отсутствие вращающихся механических элементов (роторов) и </a:t>
            </a:r>
            <a:r>
              <a:rPr lang="ru-RU" sz="2000" dirty="0" smtClean="0"/>
              <a:t>подшипников;</a:t>
            </a:r>
            <a:endParaRPr lang="ru-RU" sz="2000" dirty="0"/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/>
              <a:t>практически </a:t>
            </a:r>
            <a:r>
              <a:rPr lang="ru-RU" sz="2000" dirty="0" smtClean="0"/>
              <a:t>мгновенная </a:t>
            </a:r>
            <a:r>
              <a:rPr lang="ru-RU" sz="2000" dirty="0"/>
              <a:t>готовность к </a:t>
            </a:r>
            <a:r>
              <a:rPr lang="ru-RU" sz="2000" dirty="0" smtClean="0"/>
              <a:t>работе;</a:t>
            </a:r>
            <a:endParaRPr lang="ru-RU" sz="2000" dirty="0"/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/>
              <a:t>нечувствительность к большим линейным </a:t>
            </a:r>
            <a:r>
              <a:rPr lang="ru-RU" sz="2000" dirty="0" smtClean="0"/>
              <a:t>ускорениям.</a:t>
            </a:r>
            <a:endParaRPr lang="ru-RU" sz="2000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1084464" y="53752"/>
            <a:ext cx="7880023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Свойства ВОГ: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500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084464" y="53752"/>
            <a:ext cx="7880023" cy="1143000"/>
          </a:xfrm>
        </p:spPr>
        <p:txBody>
          <a:bodyPr>
            <a:normAutofit/>
          </a:bodyPr>
          <a:lstStyle/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ВОГ с кольцевым резонатором пассивного типа</a:t>
            </a:r>
            <a:endParaRPr lang="ru-RU" sz="2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825914"/>
            <a:ext cx="7925866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Выходной сигнал светоприемника резко реагирует на изменение фазы при однократном прохождении световой волной кольцевого оптического пути.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726885"/>
            <a:ext cx="7939737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Можно </a:t>
            </a:r>
            <a:r>
              <a:rPr lang="ru-RU" dirty="0"/>
              <a:t>создать высокочувствительный датчик, </a:t>
            </a:r>
            <a:r>
              <a:rPr lang="ru-RU" dirty="0" smtClean="0"/>
              <a:t> измеряющий </a:t>
            </a:r>
            <a:r>
              <a:rPr lang="ru-RU" dirty="0"/>
              <a:t>смещение резонансного </a:t>
            </a:r>
            <a:r>
              <a:rPr lang="ru-RU" dirty="0" smtClean="0"/>
              <a:t> пика</a:t>
            </a:r>
            <a:r>
              <a:rPr lang="ru-RU" dirty="0"/>
              <a:t>, обусловленное поворотом.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927" y="5618338"/>
            <a:ext cx="7955402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Модифицировав таким образом схему, можно </a:t>
            </a:r>
            <a:r>
              <a:rPr lang="ru-RU" dirty="0"/>
              <a:t>уменьшить длину волокна чувствительного </a:t>
            </a:r>
            <a:r>
              <a:rPr lang="ru-RU" dirty="0" smtClean="0"/>
              <a:t>кольца (если </a:t>
            </a:r>
            <a:r>
              <a:rPr lang="ru-RU" dirty="0"/>
              <a:t>гироскоп среднего класса, то вполне можно использовать даже одновитковое волоконное </a:t>
            </a:r>
            <a:r>
              <a:rPr lang="ru-RU" dirty="0" smtClean="0"/>
              <a:t>кольцо).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4" y="1052736"/>
            <a:ext cx="7925864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Повысить чувствительность ВОГ можно с помощью кольцевого оптического резонатора, используя для этого полупрозрачные зеркала с высокими коэффициентами отражения, закрепленные на концах кольца из оптического волокна.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437517"/>
            <a:ext cx="619268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Такой резонатор, усиливает моды, соответствующие стоячим волнам данного резонатора, и ослабляет другие.</a:t>
            </a:r>
          </a:p>
        </p:txBody>
      </p:sp>
      <p:pic>
        <p:nvPicPr>
          <p:cNvPr id="6146" name="Picture 2" descr="C:\Users\user\Desktop\гироскоп\IFP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37517"/>
            <a:ext cx="1603033" cy="12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гнутая влево стрелка 10"/>
          <p:cNvSpPr/>
          <p:nvPr/>
        </p:nvSpPr>
        <p:spPr>
          <a:xfrm>
            <a:off x="251520" y="4149079"/>
            <a:ext cx="504056" cy="1008113"/>
          </a:xfrm>
          <a:prstGeom prst="curv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707904" y="3212976"/>
            <a:ext cx="1008112" cy="43002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983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7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084464" y="53752"/>
            <a:ext cx="7880023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Основные элементы ВОГ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635" y="1340768"/>
            <a:ext cx="763284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конструировании волоконных оптических гироскопов, как правило, в качестве излучателей используют полупроводниковые лазеры (лазерные </a:t>
            </a:r>
            <a:r>
              <a:rPr lang="ru-RU" dirty="0" smtClean="0"/>
              <a:t>диоды), </a:t>
            </a:r>
            <a:r>
              <a:rPr lang="ru-RU" dirty="0"/>
              <a:t>светодиоды </a:t>
            </a:r>
            <a:r>
              <a:rPr lang="ru-RU" dirty="0" smtClean="0"/>
              <a:t> и </a:t>
            </a:r>
            <a:r>
              <a:rPr lang="ru-RU" dirty="0"/>
              <a:t>суперлюминесцентные </a:t>
            </a:r>
            <a:r>
              <a:rPr lang="ru-RU" dirty="0" smtClean="0"/>
              <a:t>диоды.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1635" y="3140968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</a:t>
            </a:r>
            <a:r>
              <a:rPr lang="ru-RU" sz="2000" dirty="0" smtClean="0"/>
              <a:t>пецифика </a:t>
            </a:r>
            <a:r>
              <a:rPr lang="ru-RU" sz="2000" dirty="0"/>
              <a:t>конструкции ВОГ предъявляет дополнительные требования к источникам излучения. К ним относят: соответствие длины волны излучения номинальной длине волны световода, где потери минимальны; обеспечение достаточно высокой эффективности ввода излучения в </a:t>
            </a:r>
            <a:r>
              <a:rPr lang="ru-RU" sz="2000" dirty="0" err="1"/>
              <a:t>световод</a:t>
            </a:r>
            <a:r>
              <a:rPr lang="ru-RU" sz="2000" dirty="0"/>
              <a:t>; возможность работы источника излучения в непрерывном режиме без охлаждения; достаточно высокий уровень выходной мощности излучателя; долговечность, </a:t>
            </a:r>
            <a:r>
              <a:rPr lang="ru-RU" sz="2000" dirty="0" err="1"/>
              <a:t>воспроизводимость</a:t>
            </a:r>
            <a:r>
              <a:rPr lang="ru-RU" sz="2000" dirty="0"/>
              <a:t> характеристик, жесткость конструкции, а также минимальные габариты, масса, потребляемая мощность и стоимость.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1220" y="2400544"/>
            <a:ext cx="7633725" cy="38472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Calibri" pitchFamily="34" charset="0"/>
                <a:cs typeface="Calibri" pitchFamily="34" charset="0"/>
              </a:rPr>
              <a:t>В ряде экспериментальных установок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ВОГ применяют  газовые  лазеры.</a:t>
            </a:r>
            <a:endParaRPr lang="ru-RU" sz="19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26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5113" y="764704"/>
            <a:ext cx="7819375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В ВОГ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для намотки чувствительного контура используют три вида волокна: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многомодовое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одномодовое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одномодовое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с устойчивой поляризацией.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5112" y="2132856"/>
            <a:ext cx="78193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Длина периметра контура определяется исходя из двух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предпосылок: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увеличение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длины контура повышает точность системы в целом, так как величина невзаимного фазового сдвига пропорциональна длине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волокна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более длинного контура в большей степени на работу системы оказывают влияние параметры затухания и нерегулярности волокна.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5114" y="4797152"/>
            <a:ext cx="7819374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  <a:cs typeface="Calibri" pitchFamily="34" charset="0"/>
              </a:rPr>
              <a:t>Обычно используются волокна длиной от 200 до 1500 м.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Диаметр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катушки выбирается по критерию минимизации потерь в волокне на изгибах и с учетом габаритных размеров устройства. Типовое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значение диаметра составляет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от 6 до 40 см.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498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17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3" y="4444114"/>
            <a:ext cx="7632849" cy="17851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При выборе фотодетектора для ВОГ необходимо в требуемом спектральном диапазоне обеспечивать максимальную интегральную чувствительность, </a:t>
            </a:r>
            <a:r>
              <a:rPr lang="ru-RU" sz="2200" dirty="0" smtClean="0"/>
              <a:t>минимальную </a:t>
            </a:r>
            <a:r>
              <a:rPr lang="ru-RU" sz="2200" dirty="0"/>
              <a:t>эквивалентную мощность шумов и минимальный темновой ток.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1999" y="1340768"/>
            <a:ext cx="42484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В качестве фотодетекторов в большинстве ВОГ используются полупроводниковые фотодиоды, </a:t>
            </a:r>
            <a:r>
              <a:rPr lang="ru-RU" sz="2200" i="1" dirty="0"/>
              <a:t>р-</a:t>
            </a:r>
            <a:r>
              <a:rPr lang="en-US" sz="2200" i="1" dirty="0"/>
              <a:t>i</a:t>
            </a:r>
            <a:r>
              <a:rPr lang="ru-RU" sz="2200" i="1" dirty="0"/>
              <a:t>-</a:t>
            </a:r>
            <a:r>
              <a:rPr lang="en-US" sz="2200" i="1" dirty="0"/>
              <a:t>n </a:t>
            </a:r>
            <a:r>
              <a:rPr lang="ru-RU" sz="2200" dirty="0"/>
              <a:t>– фотодиоды и лавинные фотодиоды.</a:t>
            </a:r>
          </a:p>
        </p:txBody>
      </p:sp>
      <p:pic>
        <p:nvPicPr>
          <p:cNvPr id="4101" name="Picture 5" descr="http://www.designworldonline.com/uploads/ImageGallery/automationdirect-photo-sens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14" y="836712"/>
            <a:ext cx="32479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573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Принцип взаимности в ВОГ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08811" y="5229200"/>
            <a:ext cx="7776864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Любая </a:t>
            </a:r>
            <a:r>
              <a:rPr lang="ru-RU" dirty="0"/>
              <a:t>фазовая невзаимность </a:t>
            </a:r>
            <a:r>
              <a:rPr lang="ru-RU" dirty="0" smtClean="0"/>
              <a:t>в ВОГ для </a:t>
            </a:r>
            <a:r>
              <a:rPr lang="ru-RU" dirty="0"/>
              <a:t>двух направлений дает изменения в показаниях гироскопа. Если невзаимность является функцией времени, то имеет место некоторый временной дрейф в показаниях гироскопа.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11" y="1281680"/>
            <a:ext cx="3651221" cy="373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860032" y="1551229"/>
                <a:ext cx="3888432" cy="300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100" dirty="0">
                    <a:latin typeface="Calibri" pitchFamily="34" charset="0"/>
                    <a:cs typeface="Calibri" pitchFamily="34" charset="0"/>
                  </a:rPr>
                  <a:t>В типичных экспериментальных конструкциях гироскопов </a:t>
                </a:r>
                <a:r>
                  <a:rPr lang="ru-RU" sz="2100" dirty="0" err="1" smtClean="0">
                    <a:latin typeface="Calibri" pitchFamily="34" charset="0"/>
                    <a:cs typeface="Calibri" pitchFamily="34" charset="0"/>
                  </a:rPr>
                  <a:t>ис</a:t>
                </a:r>
                <a:r>
                  <a:rPr lang="ru-RU" sz="2100" dirty="0" smtClean="0">
                    <a:latin typeface="Calibri" pitchFamily="34" charset="0"/>
                    <a:cs typeface="Calibri" pitchFamily="34" charset="0"/>
                  </a:rPr>
                  <a:t>-пользуется </a:t>
                </a:r>
                <a:r>
                  <a:rPr lang="ru-RU" sz="2100" dirty="0">
                    <a:latin typeface="Calibri" pitchFamily="34" charset="0"/>
                    <a:cs typeface="Calibri" pitchFamily="34" charset="0"/>
                  </a:rPr>
                  <a:t>катушка с радиусом намотки </a:t>
                </a:r>
                <a14:m>
                  <m:oMath xmlns:m="http://schemas.openxmlformats.org/officeDocument/2006/math">
                    <m:r>
                      <a:rPr lang="ru-RU" sz="2100" i="1">
                        <a:latin typeface="Cambria Math"/>
                      </a:rPr>
                      <m:t>𝑅</m:t>
                    </m:r>
                    <m:r>
                      <a:rPr lang="ru-RU" sz="2100" i="1">
                        <a:latin typeface="Cambria Math"/>
                      </a:rPr>
                      <m:t>≈100 мм </m:t>
                    </m:r>
                  </m:oMath>
                </a14:m>
                <a:r>
                  <a:rPr lang="ru-RU" sz="2100" dirty="0">
                    <a:latin typeface="Calibri" pitchFamily="34" charset="0"/>
                    <a:cs typeface="Calibri" pitchFamily="34" charset="0"/>
                  </a:rPr>
                  <a:t> при длине волокна </a:t>
                </a:r>
                <a14:m>
                  <m:oMath xmlns:m="http://schemas.openxmlformats.org/officeDocument/2006/math">
                    <m:r>
                      <a:rPr lang="ru-RU" sz="2100" i="1">
                        <a:latin typeface="Cambria Math"/>
                      </a:rPr>
                      <m:t>𝐿</m:t>
                    </m:r>
                    <m:r>
                      <a:rPr lang="ru-RU" sz="2100" i="1">
                        <a:latin typeface="Cambria Math"/>
                      </a:rPr>
                      <m:t>≈500 м</m:t>
                    </m:r>
                  </m:oMath>
                </a14:m>
                <a:r>
                  <a:rPr lang="ru-RU" sz="2100" dirty="0">
                    <a:latin typeface="Calibri" pitchFamily="34" charset="0"/>
                    <a:cs typeface="Calibri" pitchFamily="34" charset="0"/>
                  </a:rPr>
                  <a:t>. Обнаружение скорости </a:t>
                </a:r>
                <a:r>
                  <a:rPr lang="ru-RU" sz="2100" dirty="0" err="1" smtClean="0">
                    <a:latin typeface="Calibri" pitchFamily="34" charset="0"/>
                    <a:cs typeface="Calibri" pitchFamily="34" charset="0"/>
                  </a:rPr>
                  <a:t>вра-щения</a:t>
                </a:r>
                <a:r>
                  <a:rPr lang="ru-RU" sz="21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2100" dirty="0">
                    <a:latin typeface="Calibri" pitchFamily="34" charset="0"/>
                    <a:cs typeface="Calibri" pitchFamily="34" charset="0"/>
                  </a:rPr>
                  <a:t>в 1 град/ч требует регистрации фазы с </a:t>
                </a:r>
                <a:r>
                  <a:rPr lang="ru-RU" sz="2100" dirty="0" err="1" smtClean="0">
                    <a:latin typeface="Calibri" pitchFamily="34" charset="0"/>
                    <a:cs typeface="Calibri" pitchFamily="34" charset="0"/>
                  </a:rPr>
                  <a:t>разре-шением</a:t>
                </a:r>
                <a:r>
                  <a:rPr lang="ru-RU" sz="21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2100" dirty="0">
                    <a:latin typeface="Calibri" pitchFamily="34" charset="0"/>
                    <a:cs typeface="Calibri" pitchFamily="34" charset="0"/>
                  </a:rPr>
                  <a:t>порядка </a:t>
                </a:r>
                <a:r>
                  <a:rPr lang="ru-RU" sz="2100" dirty="0" smtClean="0">
                    <a:latin typeface="Calibri" pitchFamily="34" charset="0"/>
                    <a:cs typeface="Calibri" pitchFamily="34" charset="0"/>
                  </a:rPr>
                  <a:t>10</a:t>
                </a:r>
                <a:r>
                  <a:rPr lang="ru-RU" sz="2100" baseline="30000" dirty="0" smtClean="0">
                    <a:latin typeface="Calibri" pitchFamily="34" charset="0"/>
                    <a:cs typeface="Calibri" pitchFamily="34" charset="0"/>
                  </a:rPr>
                  <a:t>-5 </a:t>
                </a:r>
                <a:r>
                  <a:rPr lang="ru-RU" sz="2100" dirty="0" smtClean="0">
                    <a:latin typeface="Calibri" pitchFamily="34" charset="0"/>
                    <a:cs typeface="Calibri" pitchFamily="34" charset="0"/>
                  </a:rPr>
                  <a:t>рад</a:t>
                </a:r>
                <a:r>
                  <a:rPr lang="ru-RU" sz="2100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551229"/>
                <a:ext cx="3888432" cy="3000821"/>
              </a:xfrm>
              <a:prstGeom prst="rect">
                <a:avLst/>
              </a:prstGeom>
              <a:blipFill rotWithShape="1">
                <a:blip r:embed="rId5"/>
                <a:stretch>
                  <a:fillRect l="-1724" t="-1217" r="-2038" b="-2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17889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19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4" y="3218733"/>
            <a:ext cx="3456384" cy="17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1779" y="3218057"/>
            <a:ext cx="3528392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Добиться взаимности в системе регистрации можно, если поместить второй расщепитель пучка вдоль входного оптического </a:t>
            </a:r>
            <a:r>
              <a:rPr lang="ru-RU" sz="2000" dirty="0" smtClean="0"/>
              <a:t>пути. </a:t>
            </a:r>
            <a:endParaRPr lang="ru-RU" sz="2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889039" y="3842105"/>
            <a:ext cx="489204" cy="484632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57049" y="1422421"/>
            <a:ext cx="77525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Общая </a:t>
            </a:r>
            <a:r>
              <a:rPr lang="ru-RU" dirty="0"/>
              <a:t>оптическая схема ВОГ, изображенная </a:t>
            </a:r>
            <a:r>
              <a:rPr lang="ru-RU" dirty="0" smtClean="0"/>
              <a:t>выше, не </a:t>
            </a:r>
            <a:r>
              <a:rPr lang="ru-RU" dirty="0"/>
              <a:t>обладает свойством взаимности, так как пучок света, распространяющийся по часовой стрелке, проходит через делитель света и отражается от него, а пучок света, распространяющийся против часовой стрелки, отражается от светоделителя </a:t>
            </a:r>
            <a:r>
              <a:rPr lang="ru-RU" dirty="0" smtClean="0"/>
              <a:t>дважды.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96894" y="256761"/>
            <a:ext cx="7752549" cy="100027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 smtClean="0"/>
              <a:t>Теоремы </a:t>
            </a:r>
            <a:r>
              <a:rPr lang="ru-RU" b="1" dirty="0"/>
              <a:t>взаимности </a:t>
            </a:r>
            <a:r>
              <a:rPr lang="ru-RU" b="1" dirty="0" smtClean="0"/>
              <a:t>Лоренца </a:t>
            </a:r>
            <a:r>
              <a:rPr lang="ru-RU" dirty="0" smtClean="0"/>
              <a:t>постулирует: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случае линейной системы оптические пути в точности взаимны, если данная входная пространственная мода оказывается такой же на выходе.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06441" y="5292384"/>
            <a:ext cx="7743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Если </a:t>
            </a:r>
            <a:r>
              <a:rPr lang="ru-RU" dirty="0" smtClean="0"/>
              <a:t>нелинейности </a:t>
            </a:r>
            <a:r>
              <a:rPr lang="ru-RU" dirty="0"/>
              <a:t>значительны, то ВОГ будет обладать взаимностью </a:t>
            </a:r>
            <a:r>
              <a:rPr lang="ru-RU" dirty="0" smtClean="0"/>
              <a:t>лишь в </a:t>
            </a:r>
            <a:r>
              <a:rPr lang="ru-RU" dirty="0"/>
              <a:t>том случае, если имеется точная симметрия </a:t>
            </a:r>
            <a:r>
              <a:rPr lang="ru-RU" dirty="0" smtClean="0"/>
              <a:t>свойств волокна относительно </a:t>
            </a:r>
            <a:r>
              <a:rPr lang="ru-RU" dirty="0"/>
              <a:t>средней точки волоконного контура.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73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34813" y="404664"/>
            <a:ext cx="7848872" cy="110799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Гироскоп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-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устройство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, способное измерять изменение углов ориентации связанного с ним тела относительно инерциальной системы координат.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17380" y="1975976"/>
            <a:ext cx="486882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200" dirty="0">
                <a:latin typeface="Calibri" pitchFamily="34" charset="0"/>
                <a:cs typeface="Calibri" pitchFamily="34" charset="0"/>
              </a:rPr>
              <a:t>До недавнего времени в системах навигации в основном применялись механические гироскопы,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работа-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ющие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на основе эффекта удержания оси вращения тела в одном направлении инерциального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про-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странства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 hangingPunct="0"/>
            <a:endParaRPr lang="ru-RU" dirty="0"/>
          </a:p>
        </p:txBody>
      </p:sp>
      <p:pic>
        <p:nvPicPr>
          <p:cNvPr id="5122" name="Picture 2" descr="http://www.enotes.com/w/images/thumb/8/82/Gyroscope_precession.gif/180px-Gyroscope_precess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09" y="1857687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01515" y="4774332"/>
            <a:ext cx="77154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200" dirty="0">
                <a:latin typeface="Calibri" pitchFamily="34" charset="0"/>
                <a:cs typeface="Calibri" pitchFamily="34" charset="0"/>
              </a:rPr>
              <a:t>Механические гироскопы - дорогостоящие приборы, поскольку для их корректной работы требуется высокая точность формы тела вращения и минимально-возможное трение подшипников.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764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20</a:t>
            </a:fld>
            <a:endParaRPr lang="ru-RU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084464" y="53752"/>
            <a:ext cx="7880023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Шумы в ВОГ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052736"/>
            <a:ext cx="88677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974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84464" y="53752"/>
            <a:ext cx="7880023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Минимальная конфигурация ВОГ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21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26221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42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674056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Calibri" pitchFamily="34" charset="0"/>
                <a:cs typeface="Calibri" pitchFamily="34" charset="0"/>
              </a:rPr>
              <a:t>Современные ВОГ российского производства</a:t>
            </a:r>
            <a:endParaRPr lang="ru-RU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22</a:t>
            </a:fld>
            <a:endParaRPr lang="ru-RU"/>
          </a:p>
        </p:txBody>
      </p:sp>
      <p:pic>
        <p:nvPicPr>
          <p:cNvPr id="6146" name="Picture 2" descr="C:\Users\user\Desktop\гироскоп\Одноосные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52406"/>
            <a:ext cx="6048375" cy="2628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25468"/>
            <a:ext cx="2690827" cy="2039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69944" y="4485836"/>
            <a:ext cx="14119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ТИУС-500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46157" y="5943260"/>
            <a:ext cx="14119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ТИУС-200</a:t>
            </a:r>
            <a:endParaRPr lang="ru-RU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51" y="4485833"/>
            <a:ext cx="1979456" cy="1979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углом 10"/>
          <p:cNvSpPr/>
          <p:nvPr/>
        </p:nvSpPr>
        <p:spPr>
          <a:xfrm>
            <a:off x="5652120" y="5325817"/>
            <a:ext cx="1008112" cy="504056"/>
          </a:xfrm>
          <a:prstGeom prst="ben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0800000">
            <a:off x="4009460" y="5073789"/>
            <a:ext cx="1008112" cy="504056"/>
          </a:xfrm>
          <a:prstGeom prst="ben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770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2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25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75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25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84464" y="53752"/>
            <a:ext cx="7880023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Характеристики российских ВОГ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23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1" y="1484784"/>
            <a:ext cx="88296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42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Основные области применения: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24</a:t>
            </a:fld>
            <a:endParaRPr lang="ru-RU"/>
          </a:p>
        </p:txBody>
      </p:sp>
      <p:pic>
        <p:nvPicPr>
          <p:cNvPr id="6152" name="Picture 8" descr="http://www.es.northropgrumman.com/solutions/ln200/assets/ln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71" y="1396167"/>
            <a:ext cx="3677393" cy="243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а 67 из 64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60" y="4274904"/>
            <a:ext cx="3203010" cy="2267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Картинка 98 из 124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57431"/>
            <a:ext cx="3208405" cy="2572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 descr="http://foto.rambler.ru/public/maksim-gostev/4/08CEFE703CD6BEAF72F788EDAF3_0/08CEF-E703-CD6B-EAF7-2F78-8EDAF3_0-w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72" y="3686278"/>
            <a:ext cx="3677393" cy="2866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67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25</a:t>
            </a:fld>
            <a:endParaRPr lang="ru-RU"/>
          </a:p>
        </p:txBody>
      </p:sp>
      <p:pic>
        <p:nvPicPr>
          <p:cNvPr id="4" name="Picture 6" descr="http://www.modelshipmaster.com/products/ocean_liners/abo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70" y="3463033"/>
            <a:ext cx="3386682" cy="2408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Картинка 38 из 6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21" y="787005"/>
            <a:ext cx="3813251" cy="508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Картинка 16 из 7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87005"/>
            <a:ext cx="3416179" cy="2685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15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26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19672" y="2874182"/>
            <a:ext cx="69127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48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785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68550" y="260648"/>
            <a:ext cx="7560840" cy="110799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hangingPunct="0"/>
            <a:r>
              <a:rPr lang="ru-RU" sz="2200" dirty="0">
                <a:latin typeface="Calibri" pitchFamily="34" charset="0"/>
                <a:cs typeface="Calibri" pitchFamily="34" charset="0"/>
              </a:rPr>
              <a:t>В настоящее время, одним из наиболее перспективных классов гиро-приборов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считается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класс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оптических гироскопов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4953" y="5301208"/>
            <a:ext cx="7591194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hangingPunct="0"/>
            <a:r>
              <a:rPr lang="ru-RU" sz="2200" dirty="0">
                <a:latin typeface="Calibri" pitchFamily="34" charset="0"/>
                <a:cs typeface="Calibri" pitchFamily="34" charset="0"/>
              </a:rPr>
              <a:t>Принцип действия большинства оптических гироскопов основан на эффекте Саньяка.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9078" y="1484784"/>
            <a:ext cx="7454153" cy="3557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600"/>
              </a:spcAft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Основные достоинства </a:t>
            </a:r>
            <a:r>
              <a:rPr lang="ru-RU" sz="2100" dirty="0">
                <a:latin typeface="Calibri" pitchFamily="34" charset="0"/>
                <a:cs typeface="Calibri" pitchFamily="34" charset="0"/>
              </a:rPr>
              <a:t>таких </a:t>
            </a:r>
            <a:r>
              <a:rPr lang="ru-RU" sz="2100" dirty="0" smtClean="0">
                <a:latin typeface="Calibri" pitchFamily="34" charset="0"/>
                <a:cs typeface="Calibri" pitchFamily="34" charset="0"/>
              </a:rPr>
              <a:t>гироскопов: </a:t>
            </a:r>
          </a:p>
          <a:p>
            <a:pPr marL="534988" indent="-285750" algn="just" hangingPunct="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отсутствие </a:t>
            </a:r>
            <a:r>
              <a:rPr lang="ru-RU" sz="2100" dirty="0">
                <a:latin typeface="Calibri" pitchFamily="34" charset="0"/>
                <a:cs typeface="Calibri" pitchFamily="34" charset="0"/>
              </a:rPr>
              <a:t>подвижных </a:t>
            </a:r>
            <a:r>
              <a:rPr lang="ru-RU" sz="2100" dirty="0" smtClean="0">
                <a:latin typeface="Calibri" pitchFamily="34" charset="0"/>
                <a:cs typeface="Calibri" pitchFamily="34" charset="0"/>
              </a:rPr>
              <a:t>частей;</a:t>
            </a:r>
          </a:p>
          <a:p>
            <a:pPr marL="534988" indent="-285750" algn="just" hangingPunct="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простота </a:t>
            </a:r>
            <a:r>
              <a:rPr lang="ru-RU" sz="2100" dirty="0">
                <a:latin typeface="Calibri" pitchFamily="34" charset="0"/>
                <a:cs typeface="Calibri" pitchFamily="34" charset="0"/>
              </a:rPr>
              <a:t>конструкции; </a:t>
            </a:r>
            <a:endParaRPr lang="ru-RU" sz="2100" dirty="0" smtClean="0">
              <a:latin typeface="Calibri" pitchFamily="34" charset="0"/>
              <a:cs typeface="Calibri" pitchFamily="34" charset="0"/>
            </a:endParaRPr>
          </a:p>
          <a:p>
            <a:pPr marL="534988" indent="-285750" algn="just" hangingPunct="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короткое </a:t>
            </a:r>
            <a:r>
              <a:rPr lang="ru-RU" sz="2100" dirty="0">
                <a:latin typeface="Calibri" pitchFamily="34" charset="0"/>
                <a:cs typeface="Calibri" pitchFamily="34" charset="0"/>
              </a:rPr>
              <a:t>время запуска; </a:t>
            </a:r>
            <a:endParaRPr lang="ru-RU" sz="2100" dirty="0" smtClean="0">
              <a:latin typeface="Calibri" pitchFamily="34" charset="0"/>
              <a:cs typeface="Calibri" pitchFamily="34" charset="0"/>
            </a:endParaRPr>
          </a:p>
          <a:p>
            <a:pPr marL="534988" indent="-285750" algn="just" hangingPunct="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высокая </a:t>
            </a:r>
            <a:r>
              <a:rPr lang="ru-RU" sz="2100" dirty="0">
                <a:latin typeface="Calibri" pitchFamily="34" charset="0"/>
                <a:cs typeface="Calibri" pitchFamily="34" charset="0"/>
              </a:rPr>
              <a:t>чувствительность; </a:t>
            </a:r>
            <a:endParaRPr lang="ru-RU" sz="2100" dirty="0" smtClean="0">
              <a:latin typeface="Calibri" pitchFamily="34" charset="0"/>
              <a:cs typeface="Calibri" pitchFamily="34" charset="0"/>
            </a:endParaRPr>
          </a:p>
          <a:p>
            <a:pPr marL="534988" indent="-285750" algn="just" hangingPunct="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высокая </a:t>
            </a:r>
            <a:r>
              <a:rPr lang="ru-RU" sz="2100" dirty="0">
                <a:latin typeface="Calibri" pitchFamily="34" charset="0"/>
                <a:cs typeface="Calibri" pitchFamily="34" charset="0"/>
              </a:rPr>
              <a:t>линейность характеристик; </a:t>
            </a:r>
            <a:endParaRPr lang="ru-RU" sz="2100" dirty="0" smtClean="0">
              <a:latin typeface="Calibri" pitchFamily="34" charset="0"/>
              <a:cs typeface="Calibri" pitchFamily="34" charset="0"/>
            </a:endParaRPr>
          </a:p>
          <a:p>
            <a:pPr marL="534988" indent="-285750" algn="just" hangingPunct="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низкая </a:t>
            </a:r>
            <a:r>
              <a:rPr lang="ru-RU" sz="2100" dirty="0">
                <a:latin typeface="Calibri" pitchFamily="34" charset="0"/>
                <a:cs typeface="Calibri" pitchFamily="34" charset="0"/>
              </a:rPr>
              <a:t>потребляемая мощность; </a:t>
            </a:r>
            <a:endParaRPr lang="ru-RU" sz="2100" dirty="0" smtClean="0">
              <a:latin typeface="Calibri" pitchFamily="34" charset="0"/>
              <a:cs typeface="Calibri" pitchFamily="34" charset="0"/>
            </a:endParaRPr>
          </a:p>
          <a:p>
            <a:pPr marL="534988" indent="-285750" algn="just" hangingPunct="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высокая </a:t>
            </a:r>
            <a:r>
              <a:rPr lang="ru-RU" sz="2100" dirty="0">
                <a:latin typeface="Calibri" pitchFamily="34" charset="0"/>
                <a:cs typeface="Calibri" pitchFamily="34" charset="0"/>
              </a:rPr>
              <a:t>надежность.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560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en/6/6b/Ring_laser_interferometry_shift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10071"/>
            <a:ext cx="3528392" cy="3528392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84464" y="53752"/>
            <a:ext cx="7880023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Эффект Саньяка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24744"/>
            <a:ext cx="7848872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alibri" pitchFamily="34" charset="0"/>
                <a:cs typeface="Calibri" pitchFamily="34" charset="0"/>
              </a:rPr>
              <a:t>Эффект Саньяка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– появление фазового сдвига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встречных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электромагнитных волн во вращающемся кольцевом интерферометре.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07508" y="3473177"/>
                <a:ext cx="2329385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508" y="3473177"/>
                <a:ext cx="2329385" cy="6768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59857" y="4175670"/>
            <a:ext cx="49685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l-GR" sz="1900" i="1" dirty="0" smtClean="0">
                <a:latin typeface="Calibri" pitchFamily="34" charset="0"/>
                <a:ea typeface="Cambria Math"/>
                <a:cs typeface="Calibri" pitchFamily="34" charset="0"/>
              </a:rPr>
              <a:t>Δφ</a:t>
            </a:r>
            <a:r>
              <a:rPr lang="ru-RU" sz="1900" i="1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ru-RU" sz="1900" i="1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фазовый сдвиг;</a:t>
            </a:r>
            <a:endParaRPr lang="ru-RU" sz="1900" dirty="0" smtClean="0">
              <a:latin typeface="Calibri" pitchFamily="34" charset="0"/>
              <a:ea typeface="Cambria Math"/>
              <a:cs typeface="Calibri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900" i="1" dirty="0" smtClean="0">
                <a:latin typeface="Calibri" pitchFamily="34" charset="0"/>
                <a:ea typeface="Cambria Math"/>
                <a:cs typeface="Calibri" pitchFamily="34" charset="0"/>
              </a:rPr>
              <a:t>k</a:t>
            </a:r>
            <a:r>
              <a:rPr lang="ru-RU" sz="1900" i="1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ru-RU" sz="1900" i="1" dirty="0">
                <a:latin typeface="Calibri" pitchFamily="34" charset="0"/>
                <a:cs typeface="Calibri" pitchFamily="34" charset="0"/>
              </a:rPr>
              <a:t>–</a:t>
            </a:r>
            <a:r>
              <a:rPr lang="ru-RU" sz="1900" i="1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  <a:ea typeface="Cambria Math"/>
                <a:cs typeface="Calibri" pitchFamily="34" charset="0"/>
              </a:rPr>
              <a:t>волновое число;</a:t>
            </a:r>
            <a:endParaRPr lang="en-US" sz="1900" dirty="0" smtClean="0">
              <a:latin typeface="Calibri" pitchFamily="34" charset="0"/>
              <a:ea typeface="Cambria Math"/>
              <a:cs typeface="Calibri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900" i="1" dirty="0" smtClean="0">
                <a:latin typeface="Calibri" pitchFamily="34" charset="0"/>
                <a:ea typeface="Cambria Math"/>
                <a:cs typeface="Calibri" pitchFamily="34" charset="0"/>
              </a:rPr>
              <a:t>S</a:t>
            </a:r>
            <a:r>
              <a:rPr lang="ru-RU" sz="1900" i="1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ru-RU" sz="1900" i="1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ru-RU" sz="1900" i="1" dirty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площадь</a:t>
            </a:r>
            <a:r>
              <a:rPr lang="ru-RU" sz="1900" dirty="0">
                <a:latin typeface="Calibri" pitchFamily="34" charset="0"/>
                <a:cs typeface="Calibri" pitchFamily="34" charset="0"/>
              </a:rPr>
              <a:t>, окаймленная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оптическим путем;</a:t>
            </a:r>
            <a:endParaRPr lang="en-US" sz="1900" dirty="0" smtClean="0">
              <a:latin typeface="Calibri" pitchFamily="34" charset="0"/>
              <a:ea typeface="Cambria Math"/>
              <a:cs typeface="Calibri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900" i="1" dirty="0">
                <a:latin typeface="Calibri" pitchFamily="34" charset="0"/>
                <a:ea typeface="Cambria Math"/>
                <a:cs typeface="Calibri" pitchFamily="34" charset="0"/>
              </a:rPr>
              <a:t>с</a:t>
            </a:r>
            <a:r>
              <a:rPr lang="en-US" sz="1900" i="1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ru-RU" sz="1900" i="1" dirty="0" smtClean="0">
                <a:latin typeface="Calibri" pitchFamily="34" charset="0"/>
                <a:ea typeface="Cambria Math"/>
                <a:cs typeface="Calibri" pitchFamily="34" charset="0"/>
              </a:rPr>
              <a:t>–</a:t>
            </a:r>
            <a:r>
              <a:rPr lang="en-US" sz="1900" i="1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  <a:ea typeface="Cambria Math"/>
                <a:cs typeface="Calibri" pitchFamily="34" charset="0"/>
              </a:rPr>
              <a:t>скорость волны;</a:t>
            </a:r>
            <a:r>
              <a:rPr lang="en-US" sz="1900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l-GR" sz="1900" i="1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ru-RU" sz="1900" i="1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угловая скорость вращения системы.</a:t>
            </a:r>
            <a:endParaRPr lang="ru-RU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3" y="2348880"/>
            <a:ext cx="5184576" cy="1073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900" dirty="0" smtClean="0">
                <a:latin typeface="Calibri" pitchFamily="34" charset="0"/>
                <a:cs typeface="Calibri" pitchFamily="34" charset="0"/>
              </a:rPr>
              <a:t>В рамках кинематической теории может быть получена формула (коэффициент </a:t>
            </a:r>
            <a:r>
              <a:rPr lang="ru-RU" sz="1900" dirty="0">
                <a:latin typeface="Calibri" pitchFamily="34" charset="0"/>
                <a:cs typeface="Calibri" pitchFamily="34" charset="0"/>
              </a:rPr>
              <a:t>преломления на оптическом пути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принят равным единице):</a:t>
            </a:r>
            <a:endParaRPr lang="ru-RU" sz="19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42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32656"/>
            <a:ext cx="7704856" cy="144655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Эффект Саньяка </a:t>
            </a:r>
            <a:r>
              <a:rPr lang="ru-RU" sz="2200" dirty="0"/>
              <a:t>прямо пропорционален угловой скорости </a:t>
            </a:r>
            <a:r>
              <a:rPr lang="ru-RU" sz="2200" dirty="0" smtClean="0"/>
              <a:t>вращения интерферометра, площади</a:t>
            </a:r>
            <a:r>
              <a:rPr lang="ru-RU" sz="2200" dirty="0"/>
              <a:t>, охватываемой путём распространения световых волн в интерферометре </a:t>
            </a:r>
            <a:r>
              <a:rPr lang="ru-RU" sz="2200" dirty="0" smtClean="0"/>
              <a:t>и частоте </a:t>
            </a:r>
            <a:r>
              <a:rPr lang="ru-RU" sz="2200" dirty="0"/>
              <a:t>излучения.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59210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Эффект Саньяка обусловлен невзаимностью </a:t>
            </a:r>
            <a:r>
              <a:rPr lang="ru-RU" sz="2000" dirty="0"/>
              <a:t>распространения встречных волн во вращающейся системе </a:t>
            </a:r>
            <a:r>
              <a:rPr lang="ru-RU" sz="2000" dirty="0" smtClean="0"/>
              <a:t>отсчета, связанной с различными длинами оптических путей.</a:t>
            </a:r>
            <a:endParaRPr lang="ru-RU" sz="2000" dirty="0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7" name="ShockwaveFlash1" r:id="rId3" imgW="7634631" imgH="3716252"/>
        </mc:Choice>
        <mc:Fallback>
          <p:control name="ShockwaveFlash1" r:id="rId3" imgW="7634631" imgH="371625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1844675"/>
                  <a:ext cx="7634287" cy="3716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2942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84464" y="53752"/>
            <a:ext cx="7880023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Типы оптических гироскопов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20888" y="1412775"/>
            <a:ext cx="5472608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 зависимости от конструкции замкнутого оптического контура различают два типа оптических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гироскопов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9368" y="4181030"/>
            <a:ext cx="3744416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Кольцевой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лазерный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гироскоп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9947" y="4181030"/>
            <a:ext cx="39032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Волоконно-оптический гироскоп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660232" y="2708920"/>
            <a:ext cx="648072" cy="1296144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672018" y="2670315"/>
            <a:ext cx="631609" cy="1334749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www.forceinc.com/img/product_em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47" y="4724530"/>
            <a:ext cx="1744588" cy="15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lcielo.com/images/FOG_c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12" y="4761314"/>
            <a:ext cx="2027135" cy="16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yorku.ca/bquine/images/ring_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84" y="4741706"/>
            <a:ext cx="1710687" cy="149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usinenouvelle.com/expo/img/gyrosocope-g-z-low-noi-000143905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7" y="4671226"/>
            <a:ext cx="1800783" cy="180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42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84464" y="53752"/>
            <a:ext cx="7880023" cy="1143000"/>
          </a:xfrm>
        </p:spPr>
        <p:txBody>
          <a:bodyPr/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Кольцевой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лазерный гироскоп (КЛГ)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7</a:t>
            </a:fld>
            <a:endParaRPr lang="ru-RU"/>
          </a:p>
        </p:txBody>
      </p:sp>
      <p:pic>
        <p:nvPicPr>
          <p:cNvPr id="3076" name="Picture 4" descr="http://s3.images.com/huge.96.481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57689"/>
            <a:ext cx="3168352" cy="2562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1043" y="3846800"/>
            <a:ext cx="3851920" cy="16619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/>
              <a:t>Частоты </a:t>
            </a:r>
            <a:r>
              <a:rPr lang="ru-RU" sz="1700" dirty="0"/>
              <a:t>двух генерируемых световых волн, </a:t>
            </a:r>
            <a:r>
              <a:rPr lang="ru-RU" sz="1700" dirty="0" smtClean="0"/>
              <a:t>распространяющихся </a:t>
            </a:r>
            <a:r>
              <a:rPr lang="ru-RU" sz="1700" dirty="0"/>
              <a:t>в противоположных направлениях по треугольному оптическому </a:t>
            </a:r>
            <a:r>
              <a:rPr lang="ru-RU" sz="1700" dirty="0" smtClean="0"/>
              <a:t>пути, </a:t>
            </a:r>
            <a:r>
              <a:rPr lang="ru-RU" sz="1700" dirty="0"/>
              <a:t>неодинаковы из-за разности оптической длины </a:t>
            </a:r>
            <a:r>
              <a:rPr lang="ru-RU" sz="1700" i="1" dirty="0" smtClean="0">
                <a:sym typeface="Symbol"/>
              </a:rPr>
              <a:t></a:t>
            </a:r>
            <a:r>
              <a:rPr lang="ru-RU" sz="1700" i="1" dirty="0" smtClean="0"/>
              <a:t>L.</a:t>
            </a:r>
            <a:r>
              <a:rPr lang="ru-RU" sz="1700" dirty="0" smtClean="0"/>
              <a:t> </a:t>
            </a:r>
            <a:endParaRPr lang="ru-RU" sz="1700" dirty="0"/>
          </a:p>
        </p:txBody>
      </p:sp>
      <p:pic>
        <p:nvPicPr>
          <p:cNvPr id="3078" name="Picture 6" descr="http://www.laserfest.org/lasers/images/inn-gyroscop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0760"/>
            <a:ext cx="3719547" cy="266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687692" y="5578903"/>
            <a:ext cx="484632" cy="514393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17071" y="6129718"/>
            <a:ext cx="1439864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Биения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352974"/>
            <a:ext cx="3024335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 сути, это обычный интерферометр Саньяка.</a:t>
            </a:r>
            <a:endParaRPr lang="ru-RU" sz="2000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2555775" y="4459429"/>
            <a:ext cx="576064" cy="702151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42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8</a:t>
            </a:fld>
            <a:endParaRPr lang="ru-RU"/>
          </a:p>
        </p:txBody>
      </p:sp>
      <p:pic>
        <p:nvPicPr>
          <p:cNvPr id="3074" name="Picture 2" descr="http://galspace.spb.ru/orbita/14.file/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70588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3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Недостатки КЛГ: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AC33-C7C2-47AA-B955-F000BDA41EE6}" type="slidenum">
              <a:rPr lang="ru-RU" smtClean="0"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5379" y="1412776"/>
            <a:ext cx="7632846" cy="3001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>
                <a:latin typeface="Calibri" pitchFamily="34" charset="0"/>
                <a:cs typeface="Calibri" pitchFamily="34" charset="0"/>
              </a:rPr>
              <a:t>1. Нелинейность выходного сигнала при малой угловой скорости (влияние синхронизма).</a:t>
            </a:r>
          </a:p>
          <a:p>
            <a:pPr algn="just" hangingPunc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>
                <a:latin typeface="Calibri" pitchFamily="34" charset="0"/>
                <a:cs typeface="Calibri" pitchFamily="34" charset="0"/>
              </a:rPr>
              <a:t>2. Дрейф выходного сигнала из-за газовых потоков в лазере.</a:t>
            </a:r>
          </a:p>
          <a:p>
            <a:pPr algn="just" hangingPunc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>
                <a:latin typeface="Calibri" pitchFamily="34" charset="0"/>
                <a:cs typeface="Calibri" pitchFamily="34" charset="0"/>
              </a:rPr>
              <a:t>3. Изменение длины оптического пути под воздействием теплового расширения, давления и механических деформаций.</a:t>
            </a:r>
          </a:p>
        </p:txBody>
      </p:sp>
      <p:pic>
        <p:nvPicPr>
          <p:cNvPr id="5" name="Picture 2" descr="http://www.caligari.com/news/news_200708/images/tS7_GriffWason_FibreOpticGyro_Core_all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31558"/>
            <a:ext cx="4752528" cy="198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9385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UUID" val="{31600C24-0833-4CF8-AC8F-A056FF285272}"/>
  <p:tag name="ISPRING_RESOURCE_FOLDER" val="C:\Users\user\Desktop\гироскоп\реферат\Гироскоп\"/>
  <p:tag name="FLASHSPRING_BG_AUDIO_DURATION_TAG" val="0.0000000"/>
  <p:tag name="GENSWF_OUTPUT_FILE_NAME" val="ВОГ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Недостатки КЛГ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ВОГ (слайд №2)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Преимущества ВОГ перед КЛГ"/>
  <p:tag name="GENSWF_ADVANCE_TIME" val="0.00"/>
  <p:tag name="ISPRING_SLIDE_INDENT_LEVEL" val="0"/>
  <p:tag name="ISPRING_PRESENTER_ID" val="None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Свойства ВОГ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Элементы ВОГ (слайд №2)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Элементы ВОГ (слайд №3)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69"/>
  <p:tag name="ISPRING_SLIDE_INDENT_LEVEL" val="0"/>
  <p:tag name="ISPRING_CUSTOM_TIMING_USED" val="0"/>
  <p:tag name="ISPRING_AUDIO_BITRATE" val="0"/>
  <p:tag name="ISPRING_PRESENTER_ID" val="None"/>
  <p:tag name="GENSWF_SLIDE_TITLE" val="Титульный лист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инцип взаимности (№2)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Основные области применения"/>
  <p:tag name="GENSWF_ADVANCE_TIME" val="0.00"/>
  <p:tag name="ISPRING_SLIDE_INDENT_LEVEL" val="0"/>
  <p:tag name="ISPRING_PRESENTER_ID" val="None"/>
  <p:tag name="ISPRING_CUSTOM_TIMING_US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Области применения (слайд №2)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Спасибо за внимание! :)"/>
  <p:tag name="GENSWF_ADVANCE_TIME" val="0.00"/>
  <p:tag name="ISPRING_SLIDE_INDENT_LEVEL" val="0"/>
  <p:tag name="ISPRING_PRESENTER_ID" val="None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Гироскопы"/>
  <p:tag name="GENSWF_ADVANCE_TIME" val="0.00"/>
  <p:tag name="ISPRING_SLIDE_INDENT_LEVEL" val="0"/>
  <p:tag name="ISPRING_PRESENTER_ID" val="None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Оптические гироскопы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Эффект Саньяка (слайд №2)"/>
  <p:tag name="GENSWF_ADVANCE_TIME" val="0.00"/>
  <p:tag name="ISPRING_SLIDE_INDENT_LEVEL" val="0"/>
  <p:tag name="ISPRING_PRESENTER_ID" val="None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КЛГ (слайд №2)"/>
  <p:tag name="GENSWF_ADVANCE_TIME" val="0.00"/>
  <p:tag name="ISPRING_SLIDE_INDENT_LEVEL" val="0"/>
  <p:tag name="ISPRING_PRESENTER_ID" val="None"/>
  <p:tag name="ISPRING_CUSTOM_TIMING_USED" val="0"/>
  <p:tag name="ISPRING_AUDIO_BITRATE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928</TotalTime>
  <Words>1165</Words>
  <Application>Microsoft Office PowerPoint</Application>
  <PresentationFormat>Экран (4:3)</PresentationFormat>
  <Paragraphs>146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Презентация PowerPoint</vt:lpstr>
      <vt:lpstr>Презентация PowerPoint</vt:lpstr>
      <vt:lpstr>Презентация PowerPoint</vt:lpstr>
      <vt:lpstr>Эффект Саньяка</vt:lpstr>
      <vt:lpstr>Презентация PowerPoint</vt:lpstr>
      <vt:lpstr>Типы оптических гироскопов</vt:lpstr>
      <vt:lpstr>Кольцевой лазерный гироскоп (КЛГ)</vt:lpstr>
      <vt:lpstr>Презентация PowerPoint</vt:lpstr>
      <vt:lpstr>Недостатки КЛГ:</vt:lpstr>
      <vt:lpstr>Волоконно-оптический гироскоп (ВОГ)</vt:lpstr>
      <vt:lpstr>Презентация PowerPoint</vt:lpstr>
      <vt:lpstr>Преимущества перед КЛГ:</vt:lpstr>
      <vt:lpstr>Свойства ВОГ:</vt:lpstr>
      <vt:lpstr>ВОГ с кольцевым резонатором пассивного типа</vt:lpstr>
      <vt:lpstr>Основные элементы ВОГ</vt:lpstr>
      <vt:lpstr>Презентация PowerPoint</vt:lpstr>
      <vt:lpstr>Презентация PowerPoint</vt:lpstr>
      <vt:lpstr>Принцип взаимности в ВОГ</vt:lpstr>
      <vt:lpstr>Презентация PowerPoint</vt:lpstr>
      <vt:lpstr>Шумы в ВОГ</vt:lpstr>
      <vt:lpstr>Минимальная конфигурация ВОГ</vt:lpstr>
      <vt:lpstr>Современные ВОГ российского производства</vt:lpstr>
      <vt:lpstr>Характеристики российских ВОГ</vt:lpstr>
      <vt:lpstr>Основные области применения: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Волоконно-оптические гироскопы</dc:title>
  <dc:creator>Павел</dc:creator>
  <cp:lastModifiedBy>Павел</cp:lastModifiedBy>
  <cp:revision>238</cp:revision>
  <dcterms:created xsi:type="dcterms:W3CDTF">2010-11-10T20:21:23Z</dcterms:created>
  <dcterms:modified xsi:type="dcterms:W3CDTF">2010-12-06T22:39:20Z</dcterms:modified>
</cp:coreProperties>
</file>