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82" r:id="rId6"/>
    <p:sldId id="283" r:id="rId7"/>
    <p:sldId id="280" r:id="rId8"/>
    <p:sldId id="289" r:id="rId9"/>
    <p:sldId id="290" r:id="rId10"/>
    <p:sldId id="291" r:id="rId11"/>
    <p:sldId id="292" r:id="rId12"/>
    <p:sldId id="293" r:id="rId13"/>
    <p:sldId id="299" r:id="rId14"/>
    <p:sldId id="300" r:id="rId15"/>
    <p:sldId id="297" r:id="rId16"/>
    <p:sldId id="298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41" autoAdjust="0"/>
  </p:normalViewPr>
  <p:slideViewPr>
    <p:cSldViewPr>
      <p:cViewPr varScale="1">
        <p:scale>
          <a:sx n="106" d="100"/>
          <a:sy n="106" d="100"/>
        </p:scale>
        <p:origin x="-17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154940-4541-4850-B911-1A1D83ABC107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FE21A80-A06A-423D-8BF9-88FB67999DDD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147034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76C396E-D4D8-410A-8C68-7B37DE2F356C}" type="slidenum">
              <a:rPr lang="ru-RU" altLang="ru-RU">
                <a:latin typeface="Calibri" pitchFamily="34" charset="0"/>
              </a:rPr>
              <a:pPr/>
              <a:t>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7F862CC-0DD1-4A1A-97ED-18F126CC8C7A}" type="slidenum">
              <a:rPr lang="ru-RU" altLang="ru-RU">
                <a:latin typeface="Calibri" pitchFamily="34" charset="0"/>
              </a:rPr>
              <a:pPr/>
              <a:t>11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23026E-89E9-482F-B421-4959BFB5A4DA}" type="slidenum">
              <a:rPr lang="ru-RU" altLang="ru-RU">
                <a:latin typeface="Calibri" pitchFamily="34" charset="0"/>
              </a:rPr>
              <a:pPr/>
              <a:t>12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4E975D3-9210-4E9D-97CB-C75459445EA7}" type="slidenum">
              <a:rPr lang="ru-RU" altLang="ru-RU">
                <a:latin typeface="Calibri" pitchFamily="34" charset="0"/>
              </a:rPr>
              <a:pPr/>
              <a:t>13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6D84192-AB7B-495D-88C5-FA4C90618D2C}" type="slidenum">
              <a:rPr lang="ru-RU" altLang="ru-RU">
                <a:latin typeface="Calibri" pitchFamily="34" charset="0"/>
              </a:rPr>
              <a:pPr/>
              <a:t>14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F56E3C5-C6C4-4F99-8EC5-EF3B133A4D75}" type="slidenum">
              <a:rPr lang="ru-RU" altLang="ru-RU">
                <a:latin typeface="Calibri" pitchFamily="34" charset="0"/>
              </a:rPr>
              <a:pPr/>
              <a:t>15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3BE4B60-DEA6-4FED-9673-FFB45F589AB3}" type="slidenum">
              <a:rPr lang="ru-RU" altLang="ru-RU">
                <a:latin typeface="Calibri" pitchFamily="34" charset="0"/>
              </a:rPr>
              <a:pPr/>
              <a:t>16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5FC7B53-5635-4347-82A7-C152F2A2F714}" type="slidenum">
              <a:rPr lang="ru-RU" altLang="ru-RU">
                <a:latin typeface="Calibri" pitchFamily="34" charset="0"/>
              </a:rPr>
              <a:pPr/>
              <a:t>17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7151657-DFAB-49D8-9E27-B793087F95B9}" type="slidenum">
              <a:rPr lang="ru-RU" altLang="ru-RU">
                <a:latin typeface="Calibri" pitchFamily="34" charset="0"/>
              </a:rPr>
              <a:pPr/>
              <a:t>3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2241532-33B9-43AE-87EC-FCC765368E54}" type="slidenum">
              <a:rPr lang="ru-RU" altLang="ru-RU">
                <a:latin typeface="Calibri" pitchFamily="34" charset="0"/>
              </a:rPr>
              <a:pPr/>
              <a:t>4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0461EE9-1DEA-4E51-8F96-366CB5892EB5}" type="slidenum">
              <a:rPr lang="ru-RU" altLang="ru-RU">
                <a:latin typeface="Calibri" pitchFamily="34" charset="0"/>
              </a:rPr>
              <a:pPr/>
              <a:t>5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542446-7AEE-492B-B65D-0155D7AB0562}" type="slidenum">
              <a:rPr lang="ru-RU" altLang="ru-RU">
                <a:latin typeface="Calibri" pitchFamily="34" charset="0"/>
              </a:rPr>
              <a:pPr/>
              <a:t>6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27B5051-558C-43C5-A19E-D106655187DF}" type="slidenum">
              <a:rPr lang="ru-RU" altLang="ru-RU">
                <a:latin typeface="Calibri" pitchFamily="34" charset="0"/>
              </a:rPr>
              <a:pPr/>
              <a:t>7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6EC312E-5303-4754-8D55-0B5AA83CBAD2}" type="slidenum">
              <a:rPr lang="ru-RU" altLang="ru-RU">
                <a:latin typeface="Calibri" pitchFamily="34" charset="0"/>
              </a:rPr>
              <a:pPr/>
              <a:t>8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5F367E4-B7E5-4059-A2AD-2153F3146F60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872CDD3-94FD-40C9-949E-74A3B3B43F8A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A38C5A2-E517-4006-9666-6AE9F9D05E7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BD80809-CFEC-450F-8193-444D8C7714C0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3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B576-505D-4C35-A58E-8A945D56E41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7363-6253-40C9-8161-BE3DAA03F608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302684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635E-F389-4094-BABB-C2AFD732AB5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5A69-EB24-4448-B657-2779CE82F3EE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26478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8567B5-F980-4DEE-AB2B-813C631DD58E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3AD27-CF76-4604-B188-1CEE925C8FEA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136687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101621B-4F56-45FF-931E-E899300DC0AC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6AE7A15-D9D4-4FC0-B72F-5C104AABF91E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1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AEF6DE-D08D-4191-B7A8-84CFF2072788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3A3590-CBFD-41BB-9479-DA3E22FBC95E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22514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22E23-B6FF-4074-9803-6975A50AA7E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83029E-C611-4E0F-B0DD-13A8D847BA03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17803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94B996-9DB1-4D4D-A1B5-C546923618B2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DE67E-637D-47BF-A24D-8D039C8EACB1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393466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CBC8-FAFB-4390-B2ED-ECE0D754FF4F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01C6-0AFE-46C3-B560-DB6FA20993EE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</p:spTree>
    <p:extLst>
      <p:ext uri="{BB962C8B-B14F-4D97-AF65-F5344CB8AC3E}">
        <p14:creationId xmlns:p14="http://schemas.microsoft.com/office/powerpoint/2010/main" val="425882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C6F19AFC-6DAA-4D31-897C-3254A274F207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C8562D3C-2B09-4DAD-AF9D-DC474830B882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148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3D79BB5-3702-4B07-8165-36B1FA0463F1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D672F3F-8B3F-4494-ABEF-E5F287D79F16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BFCEE19B-2BCA-4920-B438-78003D253018}" type="datetimeFigureOut">
              <a:rPr lang="ru-RU"/>
              <a:pPr>
                <a:defRPr/>
              </a:pPr>
              <a:t>26.03.2019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F18E4F1-2158-499D-8A8D-73691DBBB2A7}" type="slidenum">
              <a:rPr lang="ru-RU" altLang="it-IT"/>
              <a:pPr>
                <a:defRPr/>
              </a:pPr>
              <a:t>‹#›</a:t>
            </a:fld>
            <a:endParaRPr lang="ru-RU" altLang="it-IT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797" r:id="rId7"/>
    <p:sldLayoutId id="2147483806" r:id="rId8"/>
    <p:sldLayoutId id="2147483807" r:id="rId9"/>
    <p:sldLayoutId id="2147483798" r:id="rId10"/>
    <p:sldLayoutId id="2147483799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НЭМС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ru-RU" altLang="ru-RU" dirty="0" err="1" smtClean="0"/>
              <a:t>Наноэлектромеханические</a:t>
            </a:r>
            <a:r>
              <a:rPr lang="ru-RU" altLang="ru-RU" dirty="0" smtClean="0"/>
              <a:t> системы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7524750" y="6237288"/>
            <a:ext cx="1439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000" dirty="0"/>
              <a:t>Дмитриев А.С.</a:t>
            </a:r>
          </a:p>
          <a:p>
            <a:r>
              <a:rPr lang="ru-RU" altLang="ru-RU" sz="1000" dirty="0"/>
              <a:t>21414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НЭМС - резонатор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557338"/>
            <a:ext cx="8280400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Плюсы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Высокие частоты  – возможность избавиться от сторонних воздействий </a:t>
            </a:r>
            <a:r>
              <a:rPr lang="ru-RU" sz="2400" dirty="0"/>
              <a:t>(при </a:t>
            </a:r>
            <a:r>
              <a:rPr lang="ru-RU" sz="2400" dirty="0"/>
              <a:t>50 мК – 1ГГц)</a:t>
            </a:r>
            <a:r>
              <a:rPr lang="en-US" sz="2400" dirty="0"/>
              <a:t>;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Высокая добротность (до 10000) и </a:t>
            </a:r>
            <a:endParaRPr lang="ru-RU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Малое </a:t>
            </a:r>
            <a:r>
              <a:rPr lang="ru-RU" sz="2400" dirty="0"/>
              <a:t>энергопотребление (</a:t>
            </a:r>
            <a:r>
              <a:rPr lang="en-US" sz="2400" dirty="0"/>
              <a:t>&lt;</a:t>
            </a:r>
            <a:r>
              <a:rPr lang="ru-RU" sz="2400" dirty="0"/>
              <a:t> </a:t>
            </a:r>
            <a:r>
              <a:rPr lang="en-US" sz="2400" dirty="0"/>
              <a:t>1 </a:t>
            </a:r>
            <a:r>
              <a:rPr lang="ru-RU" sz="2400" dirty="0"/>
              <a:t>мкВт)</a:t>
            </a:r>
            <a:r>
              <a:rPr lang="en-US" sz="2400" dirty="0"/>
              <a:t>;</a:t>
            </a:r>
          </a:p>
          <a:p>
            <a:pPr eaLnBrk="1" hangingPunct="1">
              <a:defRPr/>
            </a:pPr>
            <a:r>
              <a:rPr lang="ru-RU" sz="2400" dirty="0"/>
              <a:t>Минусы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Сложность сохранения точных </a:t>
            </a:r>
            <a:r>
              <a:rPr lang="ru-RU" sz="2400" dirty="0"/>
              <a:t>геометрических размеров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Необходимость охлаждения</a:t>
            </a:r>
            <a:r>
              <a:rPr lang="en-US" sz="2400" dirty="0"/>
              <a:t>;</a:t>
            </a:r>
            <a:endParaRPr lang="ru-RU" sz="24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ru-RU" sz="2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НЭМС - резонатор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4" name="Прямоугольник 2"/>
          <p:cNvSpPr>
            <a:spLocks noChangeArrowheads="1"/>
          </p:cNvSpPr>
          <p:nvPr/>
        </p:nvSpPr>
        <p:spPr bwMode="auto">
          <a:xfrm>
            <a:off x="539750" y="1557338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altLang="it-IT" sz="2800"/>
          </a:p>
          <a:p>
            <a:pPr eaLnBrk="1" hangingPunct="1">
              <a:buFont typeface="Arial" charset="0"/>
              <a:buChar char="•"/>
            </a:pPr>
            <a:endParaRPr lang="ru-RU" altLang="it-IT" sz="2800"/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t="52037" r="565"/>
          <a:stretch>
            <a:fillRect/>
          </a:stretch>
        </p:blipFill>
        <p:spPr bwMode="auto">
          <a:xfrm>
            <a:off x="395288" y="2724150"/>
            <a:ext cx="47466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3"/>
          <p:cNvSpPr>
            <a:spLocks noChangeArrowheads="1"/>
          </p:cNvSpPr>
          <p:nvPr/>
        </p:nvSpPr>
        <p:spPr bwMode="auto">
          <a:xfrm>
            <a:off x="539750" y="1412875"/>
            <a:ext cx="3522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it-IT" sz="2000"/>
              <a:t>Процесс изготовления НЭНС-резонатора (подход сверху-вниз, электронно-лучевая литография)</a:t>
            </a:r>
            <a:r>
              <a:rPr lang="en-US" altLang="it-IT" sz="2000"/>
              <a:t>:</a:t>
            </a:r>
            <a:endParaRPr lang="ru-RU" altLang="it-IT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Характеристики НЭНС-резонаторов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508" name="Прямоугольник 2"/>
          <p:cNvSpPr>
            <a:spLocks noChangeArrowheads="1"/>
          </p:cNvSpPr>
          <p:nvPr/>
        </p:nvSpPr>
        <p:spPr bwMode="auto">
          <a:xfrm>
            <a:off x="539750" y="1557338"/>
            <a:ext cx="8280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altLang="it-IT" sz="2800"/>
          </a:p>
          <a:p>
            <a:pPr eaLnBrk="1" hangingPunct="1">
              <a:buFont typeface="Arial" charset="0"/>
              <a:buChar char="•"/>
            </a:pPr>
            <a:endParaRPr lang="ru-RU" altLang="it-IT" sz="2800"/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572231"/>
            <a:ext cx="8064896" cy="1756378"/>
          </a:xfrm>
          <a:prstGeom prst="rect">
            <a:avLst/>
          </a:prstGeom>
          <a:blipFill rotWithShape="1">
            <a:blip r:embed="rId3" cstate="print"/>
            <a:stretch>
              <a:fillRect l="-832" t="-1389" r="-681" b="-4167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860800"/>
            <a:ext cx="47545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Прямоугольник 6"/>
          <p:cNvSpPr>
            <a:spLocks noChangeArrowheads="1"/>
          </p:cNvSpPr>
          <p:nvPr/>
        </p:nvSpPr>
        <p:spPr bwMode="auto">
          <a:xfrm>
            <a:off x="539750" y="3429000"/>
            <a:ext cx="7920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it-IT"/>
              <a:t>Основные материалы, из которых изготавливаются наномеханические резонаторы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975" cy="9906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Измерение малых масс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556792"/>
            <a:ext cx="8568952" cy="2041008"/>
          </a:xfrm>
          <a:prstGeom prst="rect">
            <a:avLst/>
          </a:prstGeom>
          <a:blipFill rotWithShape="1">
            <a:blip r:embed="rId3" cstate="print"/>
            <a:stretch>
              <a:fillRect l="-569" t="-1493" b="-3881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03625"/>
            <a:ext cx="3438525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975" cy="9906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Измерение малых сил и смещений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1556792"/>
            <a:ext cx="8568952" cy="2872005"/>
          </a:xfrm>
          <a:prstGeom prst="rect">
            <a:avLst/>
          </a:prstGeom>
          <a:blipFill rotWithShape="1">
            <a:blip r:embed="rId3" cstate="print"/>
            <a:stretch>
              <a:fillRect l="-569" t="-105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>
                <a:noFill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23557" name="Picture 5" descr="http://www.ntmdt.ru/data/media/images/spm_basics/theory/sfm/linear_oscillations/small_oscillations/img2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262438"/>
            <a:ext cx="354488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860800"/>
            <a:ext cx="35115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975" cy="9906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Параметры современных НЭМС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09725"/>
            <a:ext cx="49815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975" cy="990600"/>
          </a:xfrm>
        </p:spPr>
        <p:txBody>
          <a:bodyPr>
            <a:normAutofit fontScale="90000"/>
          </a:bodyPr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Параметры современных НЭМС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84388"/>
            <a:ext cx="41560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66900"/>
            <a:ext cx="4392612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35975" cy="9906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Список литературы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AutoShape 2" descr="Картинки по запросу microbol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28" name="Прямоугольник 2"/>
          <p:cNvSpPr>
            <a:spLocks noChangeArrowheads="1"/>
          </p:cNvSpPr>
          <p:nvPr/>
        </p:nvSpPr>
        <p:spPr bwMode="auto">
          <a:xfrm>
            <a:off x="611188" y="1557338"/>
            <a:ext cx="82089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ru-RU"/>
              <a:t>1. </a:t>
            </a:r>
            <a:r>
              <a:rPr lang="en-US" altLang="ru-RU" b="1"/>
              <a:t>“</a:t>
            </a:r>
            <a:r>
              <a:rPr lang="ru-RU" altLang="ru-RU"/>
              <a:t>Наномеханические резонаторы</a:t>
            </a:r>
            <a:r>
              <a:rPr lang="en-US" altLang="ru-RU" b="1"/>
              <a:t>”</a:t>
            </a:r>
            <a:r>
              <a:rPr lang="ru-RU" altLang="ru-RU"/>
              <a:t> Гринберг Я.С., Пашкин Ю. А., Ильичев Е. В., Успехи Физических Наук,т. 182, №4, 2012, </a:t>
            </a:r>
            <a:endParaRPr lang="en-US" altLang="ru-RU"/>
          </a:p>
          <a:p>
            <a:pPr eaLnBrk="1" hangingPunct="1"/>
            <a:r>
              <a:rPr lang="en-US" altLang="ru-RU"/>
              <a:t>2. “</a:t>
            </a:r>
            <a:r>
              <a:rPr lang="en-US" altLang="it-IT"/>
              <a:t>Nanoelectromechanical systems</a:t>
            </a:r>
            <a:r>
              <a:rPr lang="en-US" altLang="ru-RU"/>
              <a:t>”, </a:t>
            </a:r>
            <a:r>
              <a:rPr lang="en-US" altLang="it-IT"/>
              <a:t>K. L. Ekincia</a:t>
            </a:r>
            <a:r>
              <a:rPr lang="ru-RU" altLang="ru-RU"/>
              <a:t>, </a:t>
            </a:r>
            <a:r>
              <a:rPr lang="en-US" altLang="it-IT"/>
              <a:t>M. L. Roukes</a:t>
            </a:r>
            <a:r>
              <a:rPr lang="en-US" altLang="ru-RU"/>
              <a:t>, REVIEW OF SCIENTIFIC INSTRUMENTS</a:t>
            </a:r>
            <a:r>
              <a:rPr lang="ru-RU" altLang="ru-RU"/>
              <a:t>,</a:t>
            </a:r>
            <a:r>
              <a:rPr lang="en-US" altLang="ru-RU"/>
              <a:t> 76, 061101</a:t>
            </a:r>
            <a:r>
              <a:rPr lang="ru-RU" altLang="ru-RU"/>
              <a:t>, </a:t>
            </a:r>
            <a:r>
              <a:rPr lang="en-US" altLang="ru-RU"/>
              <a:t>2005.</a:t>
            </a:r>
          </a:p>
          <a:p>
            <a:pPr eaLnBrk="1" hangingPunct="1"/>
            <a:r>
              <a:rPr lang="ru-RU" altLang="ru-RU"/>
              <a:t>3. </a:t>
            </a:r>
            <a:r>
              <a:rPr lang="en-US" altLang="ru-RU"/>
              <a:t>“</a:t>
            </a:r>
            <a:r>
              <a:rPr lang="en-US" altLang="it-IT"/>
              <a:t>Nano- and Microelectromechanical Systems”</a:t>
            </a:r>
            <a:r>
              <a:rPr lang="ru-RU" altLang="it-IT"/>
              <a:t>, </a:t>
            </a:r>
            <a:r>
              <a:rPr lang="en-US" altLang="it-IT"/>
              <a:t>S</a:t>
            </a:r>
            <a:r>
              <a:rPr lang="ru-RU" altLang="it-IT"/>
              <a:t>.</a:t>
            </a:r>
            <a:r>
              <a:rPr lang="en-US" altLang="it-IT"/>
              <a:t> E</a:t>
            </a:r>
            <a:r>
              <a:rPr lang="ru-RU" altLang="it-IT"/>
              <a:t>.</a:t>
            </a:r>
            <a:r>
              <a:rPr lang="en-US" altLang="it-IT"/>
              <a:t> Lyshevski</a:t>
            </a:r>
            <a:r>
              <a:rPr lang="ru-RU" altLang="it-IT"/>
              <a:t>, </a:t>
            </a:r>
            <a:r>
              <a:rPr lang="en-US" altLang="it-IT"/>
              <a:t>CRC Press</a:t>
            </a:r>
            <a:r>
              <a:rPr lang="ru-RU" altLang="it-IT"/>
              <a:t>, 2001.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НЭМС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0975"/>
            <a:ext cx="8229600" cy="4876800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err="1"/>
              <a:t>Микроэлектромеханические</a:t>
            </a:r>
            <a:r>
              <a:rPr lang="ru-RU" dirty="0"/>
              <a:t> системы (МЭМС) </a:t>
            </a:r>
            <a:r>
              <a:rPr lang="ru-RU" dirty="0" smtClean="0"/>
              <a:t>– это уже отработанная технология производства интегральных устройств с механическими и электрическими подсистема с микрометровыми размерами. Если размеры системы уменьшаются меньше 1 микрона, то такие системы стали называть по аналогии – </a:t>
            </a:r>
            <a:r>
              <a:rPr lang="ru-RU" dirty="0" err="1" smtClean="0"/>
              <a:t>наноэлектромеханическими</a:t>
            </a:r>
            <a:r>
              <a:rPr lang="ru-RU" dirty="0" smtClean="0"/>
              <a:t> системами (НЭМС).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НЭМС – технология зарождающаяся, находится на стадии научных исследований, в производстве практически не </a:t>
            </a:r>
            <a:r>
              <a:rPr lang="ru-RU" dirty="0" err="1" smtClean="0"/>
              <a:t>задейстована</a:t>
            </a:r>
            <a:r>
              <a:rPr lang="ru-RU" dirty="0" smtClean="0"/>
              <a:t>. </a:t>
            </a:r>
            <a:endParaRPr lang="en-US" dirty="0" smtClean="0"/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ru-RU" i="1" dirty="0">
              <a:ea typeface="Times New Roman" pitchFamily="18" charset="0"/>
              <a:cs typeface="Arial" pitchFamily="34" charset="0"/>
            </a:endParaRP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ru-RU" i="1" dirty="0" smtClean="0">
              <a:ea typeface="Times New Roman" pitchFamily="18" charset="0"/>
              <a:cs typeface="Arial" pitchFamily="34" charset="0"/>
            </a:endParaRP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ru-RU" i="1" dirty="0">
              <a:ea typeface="Times New Roman" pitchFamily="18" charset="0"/>
              <a:cs typeface="Arial" pitchFamily="34" charset="0"/>
            </a:endParaRP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ru-RU" i="1" dirty="0" smtClean="0">
              <a:ea typeface="Times New Roman" pitchFamily="18" charset="0"/>
              <a:cs typeface="Arial" pitchFamily="34" charset="0"/>
            </a:endParaRP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ru-RU" i="1" dirty="0">
              <a:ea typeface="Times New Roman" pitchFamily="18" charset="0"/>
              <a:cs typeface="Arial" pitchFamily="34" charset="0"/>
            </a:endParaRPr>
          </a:p>
          <a:p>
            <a:pPr marL="182880" indent="-18288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ru-RU" i="1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Способы изготовления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243138"/>
            <a:ext cx="42005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998538" y="1412875"/>
            <a:ext cx="6988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/>
              <a:t>Две основные концепции изготовления НЭМС</a:t>
            </a:r>
            <a:r>
              <a:rPr lang="en-US" altLang="ru-RU" sz="2400"/>
              <a:t>:</a:t>
            </a:r>
          </a:p>
          <a:p>
            <a:pPr eaLnBrk="1" hangingPunct="1"/>
            <a:r>
              <a:rPr lang="ru-RU" altLang="it-IT" sz="2400"/>
              <a:t>сверху-вниз и </a:t>
            </a:r>
            <a:r>
              <a:rPr lang="en-US" altLang="it-IT" sz="2400"/>
              <a:t>c</a:t>
            </a:r>
            <a:r>
              <a:rPr lang="ru-RU" altLang="it-IT" sz="2400"/>
              <a:t>низу</a:t>
            </a:r>
            <a:r>
              <a:rPr lang="en-US" altLang="it-IT" sz="2400"/>
              <a:t>-</a:t>
            </a:r>
            <a:r>
              <a:rPr lang="ru-RU" altLang="it-IT" sz="2400"/>
              <a:t>вверх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Способы изготовления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7800" y="1600200"/>
            <a:ext cx="6940550" cy="2678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dirty="0"/>
              <a:t>Подход сверху-вниз</a:t>
            </a:r>
            <a:r>
              <a:rPr lang="en-US" sz="2400" dirty="0"/>
              <a:t>(top-down):</a:t>
            </a:r>
            <a:r>
              <a:rPr lang="ru-RU" sz="2400" dirty="0"/>
              <a:t> </a:t>
            </a:r>
          </a:p>
          <a:p>
            <a:pPr eaLnBrk="1" hangingPunct="1">
              <a:defRPr/>
            </a:pPr>
            <a:endParaRPr 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Фотолитография в глубоком ультрафиолете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Электронно-лучевая </a:t>
            </a:r>
            <a:r>
              <a:rPr lang="ru-RU" sz="2400" dirty="0"/>
              <a:t>литография</a:t>
            </a:r>
            <a:r>
              <a:rPr lang="en-US" sz="2400" dirty="0"/>
              <a:t> </a:t>
            </a:r>
            <a:endParaRPr 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Рентгеновская </a:t>
            </a:r>
            <a:r>
              <a:rPr lang="ru-RU" sz="2400" dirty="0"/>
              <a:t>литография </a:t>
            </a:r>
            <a:endParaRPr lang="en-US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Зондовая литография</a:t>
            </a:r>
            <a:r>
              <a:rPr lang="en-US" sz="2400" dirty="0"/>
              <a:t> </a:t>
            </a:r>
            <a:endParaRPr 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ru-RU" sz="2400" dirty="0" err="1"/>
              <a:t>Нанопечатная</a:t>
            </a:r>
            <a:r>
              <a:rPr lang="ru-RU" sz="2400" dirty="0"/>
              <a:t> </a:t>
            </a:r>
            <a:r>
              <a:rPr lang="ru-RU" sz="2400" dirty="0"/>
              <a:t>литография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Способы изготовления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9900" y="1382713"/>
            <a:ext cx="3884613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dirty="0"/>
              <a:t>Зондовая литография</a:t>
            </a:r>
          </a:p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4341" name="Picture 2" descr="C:\Users\Biomax\Documents\1C\imag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060575"/>
            <a:ext cx="60864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Способы изготовления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4988" y="1550988"/>
            <a:ext cx="4657725" cy="163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800" dirty="0" err="1"/>
              <a:t>Нанопечатная</a:t>
            </a:r>
            <a:r>
              <a:rPr lang="ru-RU" sz="2800" dirty="0"/>
              <a:t> литография</a:t>
            </a:r>
          </a:p>
          <a:p>
            <a:pPr eaLnBrk="1" hangingPunct="1">
              <a:defRPr/>
            </a:pPr>
            <a:endParaRPr lang="ru-RU" sz="2400" dirty="0"/>
          </a:p>
          <a:p>
            <a:pPr eaLnBrk="1" hangingPunct="1">
              <a:defRPr/>
            </a:pPr>
            <a:endParaRPr lang="ru-RU" sz="24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ru-RU" sz="2400" dirty="0"/>
          </a:p>
        </p:txBody>
      </p:sp>
      <p:pic>
        <p:nvPicPr>
          <p:cNvPr id="15365" name="Picture 2" descr="http://spie.org/Images/Graphics/Publications/PM146_Fig12.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336800"/>
            <a:ext cx="40322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Способы изготовления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68313" y="1773238"/>
            <a:ext cx="83613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it-IT" sz="2400"/>
              <a:t>Подход </a:t>
            </a:r>
            <a:r>
              <a:rPr lang="en-US" altLang="it-IT" sz="2400"/>
              <a:t>c</a:t>
            </a:r>
            <a:r>
              <a:rPr lang="ru-RU" altLang="it-IT" sz="2400"/>
              <a:t>низу</a:t>
            </a:r>
            <a:r>
              <a:rPr lang="en-US" altLang="it-IT" sz="2400"/>
              <a:t>-</a:t>
            </a:r>
            <a:r>
              <a:rPr lang="ru-RU" altLang="it-IT" sz="2400"/>
              <a:t>вверх (</a:t>
            </a:r>
            <a:r>
              <a:rPr lang="en-US" altLang="it-IT" sz="2400"/>
              <a:t>bottom-up</a:t>
            </a:r>
            <a:r>
              <a:rPr lang="ru-RU" altLang="it-IT" sz="2400"/>
              <a:t>)</a:t>
            </a:r>
            <a:r>
              <a:rPr lang="en-US" altLang="it-IT" sz="2400"/>
              <a:t>:</a:t>
            </a:r>
            <a:r>
              <a:rPr lang="ru-RU" altLang="it-IT" sz="2400"/>
              <a:t> </a:t>
            </a:r>
          </a:p>
          <a:p>
            <a:pPr eaLnBrk="1" hangingPunct="1"/>
            <a:endParaRPr lang="ru-RU" altLang="it-IT" sz="2400"/>
          </a:p>
          <a:p>
            <a:pPr eaLnBrk="1" hangingPunct="1"/>
            <a:r>
              <a:rPr lang="ru-RU" altLang="it-IT" sz="2400"/>
              <a:t>Изготовление нанонитей др. наноструктур для НЭМС</a:t>
            </a:r>
            <a:r>
              <a:rPr lang="en-US" altLang="it-IT" sz="2400"/>
              <a:t>:</a:t>
            </a:r>
          </a:p>
          <a:p>
            <a:pPr eaLnBrk="1" hangingPunct="1"/>
            <a:endParaRPr lang="ru-RU" altLang="it-IT" sz="2400"/>
          </a:p>
          <a:p>
            <a:pPr eaLnBrk="1" hangingPunct="1"/>
            <a:r>
              <a:rPr lang="ru-RU" altLang="it-IT" sz="2400"/>
              <a:t>1. Бескаталитическое осаждения из газовой фазы </a:t>
            </a:r>
            <a:r>
              <a:rPr lang="en-US" altLang="it-IT" sz="2400"/>
              <a:t>.</a:t>
            </a:r>
          </a:p>
          <a:p>
            <a:pPr eaLnBrk="1" hangingPunct="1"/>
            <a:r>
              <a:rPr lang="en-US" altLang="it-IT" sz="2400"/>
              <a:t>2. </a:t>
            </a:r>
            <a:r>
              <a:rPr lang="ru-RU" altLang="it-IT" sz="2400"/>
              <a:t>Каталитическое осаждение из газовой и жидкой фазы </a:t>
            </a:r>
            <a:endParaRPr lang="en-US" altLang="it-IT" sz="2400"/>
          </a:p>
          <a:p>
            <a:pPr eaLnBrk="1" hangingPunct="1"/>
            <a:r>
              <a:rPr lang="en-US" altLang="it-IT" sz="2400"/>
              <a:t>3. </a:t>
            </a:r>
            <a:r>
              <a:rPr lang="ru-RU" altLang="it-IT" sz="2400"/>
              <a:t>Темплатное изготовление </a:t>
            </a:r>
          </a:p>
          <a:p>
            <a:pPr eaLnBrk="1" hangingPunct="1"/>
            <a:r>
              <a:rPr lang="ru-RU" altLang="it-IT" sz="2400"/>
              <a:t>4. Электроспинниг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Применение НЭМС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539750" y="1557338"/>
            <a:ext cx="8280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it-IT" sz="2000"/>
              <a:t>Не смотря на то, что существуют НЭМС – нано-захваты или нано-</a:t>
            </a:r>
          </a:p>
          <a:p>
            <a:pPr eaLnBrk="1" hangingPunct="1"/>
            <a:r>
              <a:rPr lang="ru-RU" altLang="it-IT" sz="2000"/>
              <a:t>электромеханические реле, основное и самое перспективное применение НЭМС – это датчики ультрамалых масс, сил, смещений и заряда.  Все эти высокочувствительные датчики строятся по схожему принципу – используя в качестве основного элемента механические нанорезанаторы различной конфигурации.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8"/>
          <a:stretch>
            <a:fillRect/>
          </a:stretch>
        </p:blipFill>
        <p:spPr bwMode="auto">
          <a:xfrm>
            <a:off x="2987675" y="3684588"/>
            <a:ext cx="3384550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НЭМС - резонатор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6" name="Прямоугольник 2"/>
          <p:cNvSpPr>
            <a:spLocks noChangeArrowheads="1"/>
          </p:cNvSpPr>
          <p:nvPr/>
        </p:nvSpPr>
        <p:spPr bwMode="auto">
          <a:xfrm>
            <a:off x="539750" y="1557338"/>
            <a:ext cx="8280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it-IT" sz="2000"/>
              <a:t>Обобщенная схема работы датчиков на основе наномеханических резонаторов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92375"/>
            <a:ext cx="6937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2762</TotalTime>
  <Words>368</Words>
  <Application>Microsoft Office PowerPoint</Application>
  <PresentationFormat>Экран (4:3)</PresentationFormat>
  <Paragraphs>82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Cambria</vt:lpstr>
      <vt:lpstr>Wingdings 2</vt:lpstr>
      <vt:lpstr>Calibri</vt:lpstr>
      <vt:lpstr>Rockwell</vt:lpstr>
      <vt:lpstr>Times New Roman</vt:lpstr>
      <vt:lpstr>Литейная</vt:lpstr>
      <vt:lpstr>НЭМС</vt:lpstr>
      <vt:lpstr>НЭМС</vt:lpstr>
      <vt:lpstr>Способы изготовления</vt:lpstr>
      <vt:lpstr>Способы изготовления</vt:lpstr>
      <vt:lpstr>Способы изготовления</vt:lpstr>
      <vt:lpstr>Способы изготовления</vt:lpstr>
      <vt:lpstr>Способы изготовления</vt:lpstr>
      <vt:lpstr>Применение НЭМС</vt:lpstr>
      <vt:lpstr>НЭМС - резонатор</vt:lpstr>
      <vt:lpstr>НЭМС - резонатор</vt:lpstr>
      <vt:lpstr>НЭМС - резонатор</vt:lpstr>
      <vt:lpstr>Характеристики НЭНС-резонаторов</vt:lpstr>
      <vt:lpstr>Измерение малых масс</vt:lpstr>
      <vt:lpstr>Измерение малых сил и смещений</vt:lpstr>
      <vt:lpstr>Параметры современных НЭМС</vt:lpstr>
      <vt:lpstr>Параметры современных НЭМС</vt:lpstr>
      <vt:lpstr>Список литературы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МЭМС</dc:title>
  <dc:creator>Biomax</dc:creator>
  <cp:lastModifiedBy>artamonov</cp:lastModifiedBy>
  <cp:revision>91</cp:revision>
  <dcterms:created xsi:type="dcterms:W3CDTF">2015-02-14T11:39:09Z</dcterms:created>
  <dcterms:modified xsi:type="dcterms:W3CDTF">2019-03-26T11:09:02Z</dcterms:modified>
</cp:coreProperties>
</file>